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29" r:id="rId3"/>
    <p:sldId id="330" r:id="rId4"/>
    <p:sldId id="342" r:id="rId5"/>
    <p:sldId id="349" r:id="rId6"/>
    <p:sldId id="331" r:id="rId7"/>
    <p:sldId id="332" r:id="rId8"/>
    <p:sldId id="345" r:id="rId9"/>
    <p:sldId id="350" r:id="rId10"/>
    <p:sldId id="334" r:id="rId11"/>
    <p:sldId id="335" r:id="rId12"/>
    <p:sldId id="336" r:id="rId13"/>
    <p:sldId id="339" r:id="rId14"/>
    <p:sldId id="340" r:id="rId15"/>
    <p:sldId id="351" r:id="rId16"/>
  </p:sldIdLst>
  <p:sldSz cx="9144000" cy="6858000" type="screen4x3"/>
  <p:notesSz cx="6807200" cy="99393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23108F5-EB8B-4F09-A120-862B591A2F0D}">
          <p14:sldIdLst>
            <p14:sldId id="256"/>
            <p14:sldId id="329"/>
            <p14:sldId id="330"/>
            <p14:sldId id="342"/>
            <p14:sldId id="349"/>
            <p14:sldId id="331"/>
            <p14:sldId id="332"/>
            <p14:sldId id="345"/>
            <p14:sldId id="350"/>
            <p14:sldId id="334"/>
            <p14:sldId id="335"/>
            <p14:sldId id="336"/>
            <p14:sldId id="339"/>
            <p14:sldId id="340"/>
            <p14:sldId id="35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4" userDrawn="1">
          <p15:clr>
            <a:srgbClr val="A4A3A4"/>
          </p15:clr>
        </p15:guide>
        <p15:guide id="2" pos="212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임동국/선임연구원/차세대표준(연)IoT팀(dongguk.lim@lge.com)" initials="임" lastIdx="2" clrIdx="0">
    <p:extLst>
      <p:ext uri="{19B8F6BF-5375-455C-9EA6-DF929625EA0E}">
        <p15:presenceInfo xmlns:p15="http://schemas.microsoft.com/office/powerpoint/2012/main" userId="S-1-5-21-2543426832-1914326140-3112152631-43499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23" autoAdjust="0"/>
    <p:restoredTop sz="96469" autoAdjust="0"/>
  </p:normalViewPr>
  <p:slideViewPr>
    <p:cSldViewPr>
      <p:cViewPr varScale="1">
        <p:scale>
          <a:sx n="114" d="100"/>
          <a:sy n="114" d="100"/>
        </p:scale>
        <p:origin x="1578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86" y="-996"/>
      </p:cViewPr>
      <p:guideLst>
        <p:guide orient="horz" pos="3084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543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543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07200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827735" y="0"/>
            <a:ext cx="2337394" cy="329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802.11-17/1326r0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2071" y="10946"/>
            <a:ext cx="1347745" cy="331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September, 2017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8688" y="750888"/>
            <a:ext cx="4948237" cy="37131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1635" cy="4471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888074" y="9621403"/>
            <a:ext cx="1277056" cy="1955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Dongguk Lim, LGE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63603" y="9623102"/>
            <a:ext cx="664132" cy="3893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084" y="9623102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40784"/>
            <a:ext cx="5535525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2976" y="751486"/>
            <a:ext cx="4541250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7004" y="4721441"/>
            <a:ext cx="4993193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802.11-17/1326r0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Dongguk Lim, LGE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6274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802.11-17/1326r0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Dongguk Lim, LGE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7059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802.11-17/1326r0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Dongguk Lim, LGE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741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802.11-17/1326r0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Dongguk Lim, LGE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4763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802.11-17/1326r0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Dongguk Lim, LGE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8817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802.11-17/1326r0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Dongguk Lim, LGE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3637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636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8212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0241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0838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6924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802.11-17/1326r0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Dongguk Lim, LGE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5670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281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617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January,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Dongguk Lim, LGE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Dongguk Lim, LGE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September,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September,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Dongguk Lim, LGE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802.11-17/1326r0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September,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Dongguk Lim, LGE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Follow-up on Signaling Method </a:t>
            </a:r>
            <a:br>
              <a:rPr lang="en-US" dirty="0" smtClean="0"/>
            </a:br>
            <a:r>
              <a:rPr lang="en-US" dirty="0" smtClean="0"/>
              <a:t>for Data Rates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9196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2017-09-10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27087"/>
              </p:ext>
            </p:extLst>
          </p:nvPr>
        </p:nvGraphicFramePr>
        <p:xfrm>
          <a:off x="703181" y="2351665"/>
          <a:ext cx="7620000" cy="272635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0192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HanGyu Cho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In the receiver, the detection of signature sequence doesn’t require more power consumption because we don't need to operate the correlation for detection.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The detection for signature sequence can be performed with envelop detection and simple logic operation such as XOR.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From the verification of signature sequence and sig-field, </a:t>
            </a:r>
            <a:r>
              <a:rPr lang="en-US" altLang="ko-KR" dirty="0" smtClean="0"/>
              <a:t>we can check </a:t>
            </a:r>
            <a:r>
              <a:rPr lang="en-US" altLang="ko-KR" dirty="0"/>
              <a:t>the </a:t>
            </a:r>
            <a:r>
              <a:rPr lang="en-US" altLang="ko-KR" dirty="0" smtClean="0"/>
              <a:t>following. </a:t>
            </a: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Even if Sig-field doesn’t include the CRC, the lower data rate than 62.5kbps should be applied to satisfy the targeted SNR.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So, it needs to define the new data rate for preamble or to apply the additional processing such as repetition to support the lower data rate than 62.5kbps.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In contrary, Signature sequence can achieve the performance by using the low data rate of WUR PPDU without additional things and the difference of length between SS and sig-field is </a:t>
            </a:r>
            <a:r>
              <a:rPr lang="en-US" altLang="ko-KR" dirty="0" smtClean="0"/>
              <a:t>minor.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And, As shown in [1], by applying the Manchester coding on signature sequence, we can obtain the enhanced performance and minimize overhead.  </a:t>
            </a: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537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altLang="ko-KR" dirty="0"/>
              <a:t>Do you agree to add following into 11ba SFD?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The data rate for WUR payload is signaled by using the signature sequence.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Signature sequence is included in the WUR preamble. </a:t>
            </a:r>
            <a:endParaRPr lang="en-US" altLang="ko-KR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Detail for Signature </a:t>
            </a:r>
            <a:r>
              <a:rPr lang="en-US" altLang="ko-KR" dirty="0"/>
              <a:t>sequence </a:t>
            </a:r>
            <a:r>
              <a:rPr lang="en-US" altLang="ko-KR" dirty="0" smtClean="0"/>
              <a:t>is TBD</a:t>
            </a: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 Y/N/A :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7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altLang="ko-KR" dirty="0"/>
              <a:t>Do you agree to add following into 11ba SFD? 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ko-KR" sz="2400" b="1" dirty="0">
                <a:cs typeface="+mn-cs"/>
              </a:rPr>
              <a:t> </a:t>
            </a:r>
            <a:r>
              <a:rPr lang="en-GB" altLang="ko-KR" sz="2400" b="1" dirty="0">
                <a:cs typeface="+mn-cs"/>
              </a:rPr>
              <a:t>Manchester code shall be applied on Signature sequences.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 Y/N/A : 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39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[1] IEEE 802.11-17/963r0, Signaling method for multiple data rates</a:t>
            </a:r>
          </a:p>
          <a:p>
            <a:r>
              <a:rPr lang="en-US" altLang="ko-KR" dirty="0"/>
              <a:t>[2] IEEE </a:t>
            </a:r>
            <a:r>
              <a:rPr lang="en-US" altLang="ko-KR" dirty="0" smtClean="0"/>
              <a:t>802.11-17/575r2, Spec framework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057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A : </a:t>
            </a:r>
            <a:r>
              <a:rPr lang="en-US" altLang="ko-KR" dirty="0"/>
              <a:t>No CRC in sig field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For 2 bit indication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In </a:t>
            </a:r>
            <a:r>
              <a:rPr lang="en-US" altLang="ko-KR" sz="1600" dirty="0" err="1" smtClean="0"/>
              <a:t>UMi</a:t>
            </a:r>
            <a:r>
              <a:rPr lang="en-US" altLang="ko-KR" sz="1600" dirty="0" smtClean="0"/>
              <a:t> channel, we can check that it can not achieve the targeted SNR even if the 31.25kbps data rate is applied at SIG-field without CRC.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ko-KR" altLang="en-US" sz="18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3099973"/>
            <a:ext cx="4274484" cy="3209347"/>
          </a:xfrm>
          <a:prstGeom prst="rect">
            <a:avLst/>
          </a:prstGeom>
        </p:spPr>
      </p:pic>
      <p:graphicFrame>
        <p:nvGraphicFramePr>
          <p:cNvPr id="8" name="내용 개체 틀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3599218"/>
              </p:ext>
            </p:extLst>
          </p:nvPr>
        </p:nvGraphicFramePr>
        <p:xfrm>
          <a:off x="5233664" y="4437112"/>
          <a:ext cx="2756846" cy="1224136"/>
        </p:xfrm>
        <a:graphic>
          <a:graphicData uri="http://schemas.openxmlformats.org/drawingml/2006/table">
            <a:tbl>
              <a:tblPr firstRow="1" bandRow="1"/>
              <a:tblGrid>
                <a:gridCol w="1166741"/>
                <a:gridCol w="1590105"/>
              </a:tblGrid>
              <a:tr h="306034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Data</a:t>
                      </a:r>
                      <a:r>
                        <a:rPr lang="en-US" altLang="ko-KR" sz="1200" b="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rate</a:t>
                      </a:r>
                      <a:endParaRPr lang="ko-KR" altLang="en-US" sz="1200" b="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SNR at 1% PER</a:t>
                      </a:r>
                      <a:endParaRPr lang="ko-KR" altLang="en-US" sz="1200" b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6034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125kbps</a:t>
                      </a:r>
                      <a:endParaRPr lang="ko-KR" altLang="en-US" sz="1200" b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1.8 dB</a:t>
                      </a:r>
                      <a:endParaRPr lang="ko-KR" altLang="en-US" sz="1200" b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6034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62.5kbps</a:t>
                      </a:r>
                      <a:endParaRPr lang="ko-KR" altLang="en-US" sz="1200" b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-0.4 dB</a:t>
                      </a:r>
                      <a:endParaRPr lang="ko-KR" altLang="en-US" sz="1200" b="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6034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31.25Kbps</a:t>
                      </a:r>
                      <a:endParaRPr lang="ko-KR" altLang="en-US" sz="1200" b="1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-1.7 dB</a:t>
                      </a:r>
                      <a:endParaRPr lang="ko-KR" altLang="en-US" sz="1200" b="1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201412" y="4149080"/>
            <a:ext cx="2789097" cy="307777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lang="en-US" altLang="ko-KR" sz="1400" b="1" dirty="0">
                <a:solidFill>
                  <a:srgbClr val="000000"/>
                </a:solidFill>
                <a:latin typeface="+mn-lt"/>
                <a:ea typeface="+mn-ea"/>
              </a:rPr>
              <a:t>Targeted SNR = </a:t>
            </a:r>
            <a:r>
              <a:rPr lang="en-US" altLang="ko-KR" sz="1400" b="1" dirty="0" smtClean="0">
                <a:solidFill>
                  <a:srgbClr val="000000"/>
                </a:solidFill>
                <a:latin typeface="+mn-lt"/>
                <a:ea typeface="+mn-ea"/>
              </a:rPr>
              <a:t>-2 </a:t>
            </a:r>
            <a:r>
              <a:rPr lang="en-US" altLang="ko-KR" sz="1400" b="1" dirty="0">
                <a:solidFill>
                  <a:srgbClr val="000000"/>
                </a:solidFill>
                <a:latin typeface="+mn-lt"/>
                <a:ea typeface="+mn-ea"/>
              </a:rPr>
              <a:t>dB at 1% PER</a:t>
            </a:r>
            <a:endParaRPr lang="ko-KR" altLang="en-US" sz="1400" b="1" dirty="0">
              <a:solidFill>
                <a:srgbClr val="000000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9960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Appendix </a:t>
            </a:r>
            <a:r>
              <a:rPr lang="en-US" altLang="ko-KR" dirty="0" smtClean="0"/>
              <a:t>B : </a:t>
            </a:r>
            <a:r>
              <a:rPr lang="en-US" altLang="ko-KR" dirty="0"/>
              <a:t>No CRC in sig field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For 1-bit indication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err="1" smtClean="0"/>
              <a:t>Umi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324" y="2996952"/>
            <a:ext cx="4004700" cy="3006789"/>
          </a:xfrm>
          <a:prstGeom prst="rect">
            <a:avLst/>
          </a:prstGeom>
        </p:spPr>
      </p:pic>
      <p:graphicFrame>
        <p:nvGraphicFramePr>
          <p:cNvPr id="10" name="내용 개체 틀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1284574"/>
              </p:ext>
            </p:extLst>
          </p:nvPr>
        </p:nvGraphicFramePr>
        <p:xfrm>
          <a:off x="4745468" y="3758168"/>
          <a:ext cx="3570948" cy="731520"/>
        </p:xfrm>
        <a:graphic>
          <a:graphicData uri="http://schemas.openxmlformats.org/drawingml/2006/table">
            <a:tbl>
              <a:tblPr firstRow="1" bandRow="1"/>
              <a:tblGrid>
                <a:gridCol w="892737"/>
                <a:gridCol w="892737"/>
                <a:gridCol w="892737"/>
                <a:gridCol w="892737"/>
              </a:tblGrid>
              <a:tr h="240648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Data rate</a:t>
                      </a:r>
                      <a:endParaRPr lang="ko-KR" altLang="en-US" sz="1200" b="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125kbps</a:t>
                      </a: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62.5kbps</a:t>
                      </a:r>
                      <a:endParaRPr lang="ko-KR" altLang="en-US" sz="1200" b="0" kern="120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31.25kbps</a:t>
                      </a:r>
                      <a:endParaRPr lang="ko-KR" altLang="en-US" sz="1200" b="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6288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Received</a:t>
                      </a:r>
                      <a:r>
                        <a:rPr lang="en-US" altLang="ko-KR" sz="1200" b="0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SNR</a:t>
                      </a:r>
                      <a:endParaRPr lang="ko-KR" altLang="en-US" sz="1200" b="0" kern="120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-1.2 dB</a:t>
                      </a:r>
                      <a:endParaRPr lang="ko-KR" altLang="en-US" sz="1200" b="0" kern="120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-2.7 dB</a:t>
                      </a:r>
                      <a:endParaRPr lang="ko-KR" altLang="en-US" sz="1200" b="0" kern="120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-4.1</a:t>
                      </a:r>
                      <a:endParaRPr lang="ko-KR" altLang="en-US" sz="1200" b="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783342" y="3429000"/>
            <a:ext cx="2789097" cy="307777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lang="en-US" altLang="ko-KR" sz="1400" b="1" dirty="0">
                <a:solidFill>
                  <a:srgbClr val="000000"/>
                </a:solidFill>
                <a:latin typeface="+mn-lt"/>
                <a:ea typeface="+mn-ea"/>
              </a:rPr>
              <a:t>Targeted SNR = </a:t>
            </a:r>
            <a:r>
              <a:rPr lang="en-US" altLang="ko-KR" sz="1400" b="1" dirty="0" smtClean="0">
                <a:solidFill>
                  <a:srgbClr val="000000"/>
                </a:solidFill>
                <a:latin typeface="+mn-lt"/>
                <a:ea typeface="+mn-ea"/>
              </a:rPr>
              <a:t>-2 </a:t>
            </a:r>
            <a:r>
              <a:rPr lang="en-US" altLang="ko-KR" sz="1400" b="1" dirty="0">
                <a:solidFill>
                  <a:srgbClr val="000000"/>
                </a:solidFill>
                <a:latin typeface="+mn-lt"/>
                <a:ea typeface="+mn-ea"/>
              </a:rPr>
              <a:t>dB at 1% PER</a:t>
            </a:r>
            <a:endParaRPr lang="ko-KR" altLang="en-US" sz="1400" b="1" dirty="0">
              <a:solidFill>
                <a:srgbClr val="000000"/>
              </a:solidFill>
              <a:latin typeface="+mn-lt"/>
              <a:ea typeface="+mn-e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38684" y="4725144"/>
            <a:ext cx="942887" cy="307777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lang="en-US" altLang="ko-KR" sz="1400" b="1" dirty="0" smtClean="0">
                <a:solidFill>
                  <a:srgbClr val="000000"/>
                </a:solidFill>
                <a:latin typeface="+mn-lt"/>
                <a:ea typeface="+mn-ea"/>
              </a:rPr>
              <a:t>Overhead</a:t>
            </a:r>
            <a:endParaRPr kumimoji="1" lang="ko-KR" altLang="en-US" sz="1300" b="1" dirty="0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graphicFrame>
        <p:nvGraphicFramePr>
          <p:cNvPr id="13" name="내용 개체 틀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511317"/>
              </p:ext>
            </p:extLst>
          </p:nvPr>
        </p:nvGraphicFramePr>
        <p:xfrm>
          <a:off x="4749632" y="5049504"/>
          <a:ext cx="3566784" cy="548640"/>
        </p:xfrm>
        <a:graphic>
          <a:graphicData uri="http://schemas.openxmlformats.org/drawingml/2006/table">
            <a:tbl>
              <a:tblPr firstRow="1" bandRow="1"/>
              <a:tblGrid>
                <a:gridCol w="891696"/>
                <a:gridCol w="891696"/>
                <a:gridCol w="891696"/>
                <a:gridCol w="891696"/>
              </a:tblGrid>
              <a:tr h="269868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Data rate</a:t>
                      </a:r>
                      <a:endParaRPr lang="ko-KR" altLang="en-US" sz="1200" b="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125kbps</a:t>
                      </a: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62.5kbps</a:t>
                      </a:r>
                      <a:endParaRPr lang="ko-KR" altLang="en-US" sz="1200" b="0" kern="120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31.25kbps</a:t>
                      </a:r>
                      <a:endParaRPr lang="ko-KR" altLang="en-US" sz="1200" b="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9868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length</a:t>
                      </a:r>
                      <a:endParaRPr lang="ko-KR" altLang="en-US" sz="1200" b="0" kern="120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8us</a:t>
                      </a:r>
                      <a:endParaRPr lang="ko-KR" altLang="en-US" sz="1200" b="0" kern="120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16us</a:t>
                      </a:r>
                      <a:endParaRPr lang="ko-KR" altLang="en-US" sz="1200" b="0" kern="120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32us</a:t>
                      </a:r>
                      <a:endParaRPr lang="ko-KR" altLang="en-US" sz="1200" b="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9423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We discussed the signaling method for multiple data rates in last f2f July meeting.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In</a:t>
            </a:r>
            <a:r>
              <a:rPr lang="ko-KR" altLang="en-US" smtClean="0"/>
              <a:t> </a:t>
            </a:r>
            <a:r>
              <a:rPr lang="en-US" altLang="ko-KR" dirty="0" smtClean="0"/>
              <a:t>[1], we have shown that Signature Sequence was advantageous in terms of performance and overhead when a 2-bit indication for data rate is assumed.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S</a:t>
            </a:r>
            <a:r>
              <a:rPr lang="en-US" altLang="ko-KR" dirty="0" smtClean="0"/>
              <a:t>ome members have </a:t>
            </a:r>
            <a:r>
              <a:rPr lang="en-US" altLang="ko-KR" dirty="0"/>
              <a:t>questioned such as following issues.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due to the sequence detection which </a:t>
            </a:r>
            <a:r>
              <a:rPr lang="en-US" altLang="ko-KR" dirty="0" smtClean="0"/>
              <a:t>is performed </a:t>
            </a:r>
            <a:r>
              <a:rPr lang="en-US" altLang="ko-KR" dirty="0"/>
              <a:t>by using the correlation, it required the much power consumption.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A sig </a:t>
            </a:r>
            <a:r>
              <a:rPr lang="en-US" altLang="ko-KR" dirty="0"/>
              <a:t>field can consist of information for data rate without including </a:t>
            </a:r>
            <a:r>
              <a:rPr lang="en-US" altLang="ko-KR" dirty="0" smtClean="0"/>
              <a:t>CRC.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Also, we have decided supporting of two data rates (i.e. 62.5kbps and 250kbps) for WUR PPDU </a:t>
            </a:r>
            <a:r>
              <a:rPr lang="en-US" altLang="ko-KR" dirty="0"/>
              <a:t>in the previous </a:t>
            </a:r>
            <a:r>
              <a:rPr lang="en-US" altLang="ko-KR" dirty="0" smtClean="0"/>
              <a:t>meeting.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Supporting of other data rates is TBD.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So, we may consider a 1-bit indication for data rate to minimize the overhead.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Therefore, in this contribution, we discuss the several consideration points and investigate more the performance of Signature sequence and signal field.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713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 of Signature </a:t>
            </a:r>
            <a:r>
              <a:rPr lang="en-US" altLang="ko-KR" dirty="0" smtClean="0"/>
              <a:t>sequence [1]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Design for Signature Sequence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Multiple signature sequences are used for multiple data rates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Herein, One </a:t>
            </a:r>
            <a:r>
              <a:rPr lang="en-US" altLang="ko-KR" sz="1600" dirty="0"/>
              <a:t>signature sequence indicates one specific data rate</a:t>
            </a:r>
            <a:r>
              <a:rPr lang="en-US" altLang="ko-KR" sz="1600" dirty="0" smtClean="0"/>
              <a:t>. </a:t>
            </a: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Signature </a:t>
            </a:r>
            <a:r>
              <a:rPr lang="en-US" altLang="ko-KR" sz="1800" dirty="0"/>
              <a:t>sequence is designed to have a Hamming distance with equal error correction capability</a:t>
            </a:r>
            <a:r>
              <a:rPr lang="en-US" altLang="ko-KR" sz="1800" dirty="0" smtClean="0"/>
              <a:t>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For the Signature sequence, a pseudo-random sequence can be used.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Performance when 2bit indication for data rates is assumed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004195"/>
              </p:ext>
            </p:extLst>
          </p:nvPr>
        </p:nvGraphicFramePr>
        <p:xfrm>
          <a:off x="1043608" y="4385645"/>
          <a:ext cx="7272808" cy="14196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136"/>
                <a:gridCol w="1008112"/>
                <a:gridCol w="1008112"/>
                <a:gridCol w="1008112"/>
                <a:gridCol w="1008112"/>
                <a:gridCol w="1008112"/>
                <a:gridCol w="1008112"/>
              </a:tblGrid>
              <a:tr h="26145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channel</a:t>
                      </a:r>
                      <a:endParaRPr lang="ko-KR" altLang="en-US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/>
                        <a:t>TGnD</a:t>
                      </a:r>
                      <a:r>
                        <a:rPr lang="en-US" altLang="ko-KR" sz="1200" dirty="0" smtClean="0"/>
                        <a:t>( targeted SNR at 1% PER : -3.7dB)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/>
                      <a:r>
                        <a:rPr lang="en-US" altLang="ko-KR" sz="1200" dirty="0" err="1" smtClean="0"/>
                        <a:t>UMi</a:t>
                      </a:r>
                      <a:r>
                        <a:rPr lang="en-US" altLang="ko-KR" sz="1200" dirty="0" smtClean="0"/>
                        <a:t>( targeted SNR at 1% PER : -2dB )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/>
                </a:tc>
              </a:tr>
              <a:tr h="261453">
                <a:tc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SS(6,3)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SS(9,5)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SS(12,7)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SS(6,3)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SS(9,5)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SS(12,7)</a:t>
                      </a:r>
                      <a:endParaRPr lang="ko-KR" altLang="en-US" sz="1100" dirty="0"/>
                    </a:p>
                  </a:txBody>
                  <a:tcPr anchor="ctr"/>
                </a:tc>
              </a:tr>
              <a:tr h="26145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Data rate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62.5Kbps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62.5Kbps</a:t>
                      </a:r>
                      <a:endParaRPr lang="ko-KR" altLang="en-US" sz="11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62.5Kbps</a:t>
                      </a:r>
                      <a:endParaRPr lang="ko-KR" altLang="en-US" sz="11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62.5Kbps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125Kbps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125kbps</a:t>
                      </a:r>
                      <a:endParaRPr lang="ko-KR" altLang="en-US" sz="1100" dirty="0"/>
                    </a:p>
                  </a:txBody>
                  <a:tcPr anchor="ctr"/>
                </a:tc>
              </a:tr>
              <a:tr h="26145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Length</a:t>
                      </a:r>
                      <a:endParaRPr lang="ko-KR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96us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144us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192us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96us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72us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96us</a:t>
                      </a:r>
                      <a:endParaRPr lang="ko-KR" altLang="en-US" sz="1100" dirty="0"/>
                    </a:p>
                  </a:txBody>
                  <a:tcPr anchor="ctr"/>
                </a:tc>
              </a:tr>
              <a:tr h="32233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/>
                        <a:t>SNR at 1% PER</a:t>
                      </a:r>
                      <a:endParaRPr lang="ko-KR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-3dB</a:t>
                      </a:r>
                      <a:endParaRPr lang="ko-KR" altLang="en-US" sz="11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-4.8dB</a:t>
                      </a:r>
                      <a:endParaRPr lang="ko-KR" altLang="en-US" sz="11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-6dB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-3dB</a:t>
                      </a:r>
                      <a:endParaRPr lang="ko-KR" alt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-2.6dB</a:t>
                      </a:r>
                      <a:endParaRPr lang="ko-KR" alt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-4dB</a:t>
                      </a:r>
                      <a:endParaRPr lang="ko-KR" alt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005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 points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Considering on Power consumption </a:t>
            </a:r>
            <a:endParaRPr lang="en-US" altLang="ko-KR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As like as transmission of WUR payload, a signature sequence is modulated with OOK and Manchester coding can be applied.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So, after the synchronization of WUR PPDU, WUR receiver is able to perform the envelop detection for received signature sequence signal.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Assuming a signature sequence of length 5, following sequence can be obtained after envelop detection.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dirty="0" smtClean="0"/>
              <a:t>For example, decoded signature sequence( i.e. </a:t>
            </a:r>
            <a:r>
              <a:rPr lang="en-US" altLang="ko-KR" dirty="0" err="1" smtClean="0"/>
              <a:t>decode_ss</a:t>
            </a:r>
            <a:r>
              <a:rPr lang="en-US" altLang="ko-KR" dirty="0" smtClean="0"/>
              <a:t>) = 1 0 1 0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And then, WUR receiver can detect the signature sequence by using the simple logic operations such as XOR.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For example, STA selects the sequence which has a minimal output value by applying the following operation.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dirty="0" err="1" smtClean="0"/>
              <a:t>Rx_SS</a:t>
            </a:r>
            <a:r>
              <a:rPr lang="en-US" altLang="ko-KR" dirty="0" smtClean="0"/>
              <a:t> = min( sum( XOR( </a:t>
            </a:r>
            <a:r>
              <a:rPr lang="en-US" altLang="ko-KR" dirty="0" err="1" smtClean="0"/>
              <a:t>Decode_SS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SS_i</a:t>
            </a:r>
            <a:r>
              <a:rPr lang="en-US" altLang="ko-KR" dirty="0" smtClean="0"/>
              <a:t>)))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altLang="ko-KR" dirty="0" smtClean="0"/>
              <a:t>Where </a:t>
            </a:r>
            <a:r>
              <a:rPr lang="en-US" altLang="ko-KR" dirty="0" err="1" smtClean="0"/>
              <a:t>SS_i</a:t>
            </a:r>
            <a:r>
              <a:rPr lang="en-US" altLang="ko-KR" dirty="0" smtClean="0"/>
              <a:t> is one of sequence among the signature sequences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Therefore, a detection of signature sequence does not consume much power because it does not use any correlation operation which requires large power consumption.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808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9" y="3930238"/>
            <a:ext cx="3630920" cy="272615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 points 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No CRC in sig </a:t>
            </a:r>
            <a:r>
              <a:rPr lang="en-US" altLang="ko-KR" sz="1800" dirty="0" smtClean="0"/>
              <a:t>field ( assuming a 2-bit indication for data rate)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Due </a:t>
            </a:r>
            <a:r>
              <a:rPr lang="en-US" altLang="ko-KR" sz="1400" dirty="0"/>
              <a:t>to </a:t>
            </a:r>
            <a:r>
              <a:rPr lang="en-US" altLang="ko-KR" sz="1400" dirty="0" smtClean="0"/>
              <a:t>absence of </a:t>
            </a:r>
            <a:r>
              <a:rPr lang="en-US" altLang="ko-KR" sz="1400" dirty="0"/>
              <a:t>CRC bit in Sig-field, WUR receiver </a:t>
            </a:r>
            <a:r>
              <a:rPr lang="en-US" altLang="ko-KR" sz="1400" dirty="0" smtClean="0"/>
              <a:t>can not stop the decoding </a:t>
            </a:r>
            <a:r>
              <a:rPr lang="en-US" altLang="ko-KR" sz="1400" dirty="0"/>
              <a:t>of WUR PPDU when SIG field has an error. </a:t>
            </a:r>
            <a:endParaRPr lang="en-US" altLang="ko-KR" sz="14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200" dirty="0" smtClean="0"/>
              <a:t>It can occur the more power consumption </a:t>
            </a:r>
            <a:r>
              <a:rPr lang="en-US" altLang="ko-KR" sz="1200" dirty="0"/>
              <a:t>due to </a:t>
            </a:r>
            <a:r>
              <a:rPr lang="en-US" altLang="ko-KR" sz="1200" dirty="0" smtClean="0"/>
              <a:t>needless </a:t>
            </a:r>
            <a:r>
              <a:rPr lang="en-US" altLang="ko-KR" sz="1200" dirty="0"/>
              <a:t>decoding of WUR payload. </a:t>
            </a:r>
            <a:r>
              <a:rPr lang="en-US" altLang="ko-KR" sz="1200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And, even if CRC bits are not included in Sig-field, we can not achieve the targeted SNR when the lowest data rate (i.e. 62.5kbps) is applied.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200" dirty="0" smtClean="0"/>
              <a:t>Assuming support for both </a:t>
            </a:r>
            <a:r>
              <a:rPr lang="en-US" altLang="ko-KR" sz="1200" dirty="0" err="1" smtClean="0"/>
              <a:t>TGnD</a:t>
            </a:r>
            <a:r>
              <a:rPr lang="en-US" altLang="ko-KR" sz="1200" dirty="0" smtClean="0"/>
              <a:t> channel and </a:t>
            </a:r>
            <a:r>
              <a:rPr lang="en-US" altLang="ko-KR" sz="1200" dirty="0" err="1" smtClean="0"/>
              <a:t>Umi</a:t>
            </a:r>
            <a:r>
              <a:rPr lang="en-US" altLang="ko-KR" sz="1200" dirty="0" smtClean="0"/>
              <a:t> channel(it’s performance is described in Appendix A), it may be required to have the lower data rate than 31.25kbps.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  <p:graphicFrame>
        <p:nvGraphicFramePr>
          <p:cNvPr id="12" name="내용 개체 틀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2823225"/>
              </p:ext>
            </p:extLst>
          </p:nvPr>
        </p:nvGraphicFramePr>
        <p:xfrm>
          <a:off x="4873625" y="4495036"/>
          <a:ext cx="3442792" cy="1109117"/>
        </p:xfrm>
        <a:graphic>
          <a:graphicData uri="http://schemas.openxmlformats.org/drawingml/2006/table">
            <a:tbl>
              <a:tblPr firstRow="1" bandRow="1"/>
              <a:tblGrid>
                <a:gridCol w="1068424"/>
                <a:gridCol w="1486621"/>
                <a:gridCol w="887747"/>
              </a:tblGrid>
              <a:tr h="28615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Data</a:t>
                      </a:r>
                      <a:r>
                        <a:rPr lang="en-US" altLang="ko-KR" sz="1200" b="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rate</a:t>
                      </a:r>
                      <a:endParaRPr lang="ko-KR" altLang="en-US" sz="1200" b="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SNR at 1% PER</a:t>
                      </a:r>
                      <a:endParaRPr lang="ko-KR" altLang="en-US" sz="1200" b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Length</a:t>
                      </a:r>
                      <a:r>
                        <a:rPr lang="en-US" altLang="ko-KR" sz="1200" b="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b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9349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125kbps</a:t>
                      </a:r>
                      <a:endParaRPr lang="ko-KR" altLang="en-US" sz="1200" b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-0.4 dB</a:t>
                      </a:r>
                      <a:endParaRPr lang="ko-KR" altLang="en-US" sz="1200" b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16us</a:t>
                      </a:r>
                      <a:endParaRPr lang="ko-KR" altLang="en-US" sz="1200" b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9349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62.5kbps</a:t>
                      </a:r>
                      <a:endParaRPr lang="ko-KR" altLang="en-US" sz="1200" b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-2.1 dB</a:t>
                      </a:r>
                      <a:endParaRPr lang="ko-KR" altLang="en-US" sz="1200" b="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32us</a:t>
                      </a:r>
                      <a:endParaRPr lang="ko-KR" altLang="en-US" sz="1200" b="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9349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31.25Kbps</a:t>
                      </a:r>
                      <a:endParaRPr lang="ko-KR" altLang="en-US" sz="1200" b="1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-3.8 dB</a:t>
                      </a:r>
                      <a:endParaRPr lang="ko-KR" altLang="en-US" sz="1200" b="1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64us</a:t>
                      </a:r>
                      <a:endParaRPr lang="ko-KR" altLang="en-US" sz="1200" b="1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774046" y="4149080"/>
            <a:ext cx="2923750" cy="307777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lang="en-US" altLang="ko-KR" sz="1400" b="1" dirty="0">
                <a:solidFill>
                  <a:srgbClr val="000000"/>
                </a:solidFill>
                <a:latin typeface="+mn-lt"/>
                <a:ea typeface="+mn-ea"/>
              </a:rPr>
              <a:t>Targeted SNR = -3.7 dB at 1% PER</a:t>
            </a:r>
            <a:endParaRPr lang="ko-KR" altLang="en-US" sz="1400" b="1" dirty="0">
              <a:solidFill>
                <a:srgbClr val="000000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0030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Simulation Assumption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13 subcarriers (4 MHz) are used for a WUR symbol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Data </a:t>
            </a:r>
            <a:r>
              <a:rPr lang="en-US" altLang="ko-KR" sz="2000" dirty="0"/>
              <a:t>rate </a:t>
            </a:r>
            <a:r>
              <a:rPr lang="en-US" altLang="ko-KR" sz="2000" dirty="0" smtClean="0"/>
              <a:t>for signature sequence and sig field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31.25Kbps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32us </a:t>
            </a:r>
            <a:r>
              <a:rPr lang="en-US" altLang="ko-KR" sz="1400" dirty="0"/>
              <a:t>OOK symbol with Manchester coding (4us ON+ 4us OFF + 4us ON+ 4us OFF + 4us ON+ 4us OFF + 4us ON+ 4us OFF vice versa</a:t>
            </a:r>
            <a:r>
              <a:rPr lang="en-US" altLang="ko-KR" sz="1400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62.5Kbps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16us </a:t>
            </a:r>
            <a:r>
              <a:rPr lang="en-US" altLang="ko-KR" sz="1400" dirty="0"/>
              <a:t>OOK symbol with Manchester coding (4us ON+ 4us OFF + 4us ON+ 4us OFF vice versa</a:t>
            </a:r>
            <a:r>
              <a:rPr lang="en-US" altLang="ko-KR" sz="1400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125Kbps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8us </a:t>
            </a:r>
            <a:r>
              <a:rPr lang="en-US" altLang="ko-KR" sz="1400" dirty="0"/>
              <a:t>OOK symbol with Manchester coding (4us ON+ 4us OFF and vice versa)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100" dirty="0" smtClean="0"/>
              <a:t>Example for signature sequence to indicate the 1-bit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700" dirty="0" smtClean="0"/>
              <a:t>For HD =3, { 0 0 0 , 1 1 1}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700" dirty="0" smtClean="0"/>
              <a:t>For HD =5, { 0 0 0 0 0 , 1 1 1 1 1 }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20MHz </a:t>
            </a:r>
            <a:r>
              <a:rPr lang="en-US" altLang="ko-KR" sz="2000" dirty="0"/>
              <a:t>sampling rate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err="1"/>
              <a:t>TGnD</a:t>
            </a:r>
            <a:r>
              <a:rPr lang="en-US" altLang="ko-KR" sz="2000" dirty="0"/>
              <a:t> and </a:t>
            </a:r>
            <a:r>
              <a:rPr lang="en-US" altLang="ko-KR" sz="2000" dirty="0" err="1"/>
              <a:t>UMi</a:t>
            </a:r>
            <a:r>
              <a:rPr lang="en-US" altLang="ko-KR" sz="2000" dirty="0"/>
              <a:t> </a:t>
            </a:r>
            <a:r>
              <a:rPr lang="en-US" altLang="ko-KR" sz="2000" dirty="0" err="1"/>
              <a:t>NLoS</a:t>
            </a:r>
            <a:r>
              <a:rPr lang="en-US" altLang="ko-KR" sz="2000" dirty="0"/>
              <a:t> channels in 2.4GHz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No impairments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>
                <a:ea typeface="굴림" panose="020B0600000101010101" pitchFamily="50" charset="-127"/>
              </a:rPr>
              <a:t>SNR is defined considering 20MHz bandwidth</a:t>
            </a:r>
            <a:endParaRPr lang="ko-KR" altLang="en-US" sz="200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224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of 1 bit indication(1/3)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Signature sequence in </a:t>
            </a:r>
            <a:r>
              <a:rPr lang="en-US" altLang="ko-KR" sz="1600" dirty="0" err="1" smtClean="0"/>
              <a:t>TGnD</a:t>
            </a:r>
            <a:endParaRPr lang="en-US" altLang="ko-KR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As shown in results, we can easily achieve the targeted SNR by using the  lowest data rate (i.e. 62.5Kbps) and we also confirmed that by using </a:t>
            </a:r>
            <a:r>
              <a:rPr lang="en-US" altLang="ko-KR" sz="1400" dirty="0"/>
              <a:t>sequence with HD=3 </a:t>
            </a:r>
            <a:r>
              <a:rPr lang="en-US" altLang="ko-KR" sz="1400" dirty="0" smtClean="0"/>
              <a:t>the targeted SNR can be attained.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Also, results in simulation show that we can reduce the overhead due to signature sequence by applying the higher data rate (i.e. 125kbps) than lowest data rate.  </a:t>
            </a:r>
            <a:endParaRPr lang="ko-KR" altLang="en-US" sz="140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3501008"/>
            <a:ext cx="4040130" cy="3033391"/>
          </a:xfrm>
          <a:prstGeom prst="rect">
            <a:avLst/>
          </a:prstGeom>
        </p:spPr>
      </p:pic>
      <p:graphicFrame>
        <p:nvGraphicFramePr>
          <p:cNvPr id="16" name="내용 개체 틀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7898210"/>
              </p:ext>
            </p:extLst>
          </p:nvPr>
        </p:nvGraphicFramePr>
        <p:xfrm>
          <a:off x="4587475" y="3861047"/>
          <a:ext cx="3440910" cy="822960"/>
        </p:xfrm>
        <a:graphic>
          <a:graphicData uri="http://schemas.openxmlformats.org/drawingml/2006/table">
            <a:tbl>
              <a:tblPr firstRow="1" bandRow="1"/>
              <a:tblGrid>
                <a:gridCol w="1146970"/>
                <a:gridCol w="1146970"/>
                <a:gridCol w="1146970"/>
              </a:tblGrid>
              <a:tr h="264030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endParaRPr lang="ko-KR" altLang="en-US" sz="1200" b="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HD =3</a:t>
                      </a:r>
                      <a:endParaRPr lang="ko-KR" altLang="en-US" sz="1200" b="0" kern="120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HD =5</a:t>
                      </a:r>
                      <a:endParaRPr lang="ko-KR" altLang="en-US" sz="1200" b="0" kern="120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4030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125kbps</a:t>
                      </a:r>
                      <a:endParaRPr lang="ko-KR" altLang="en-US" sz="1200" b="0" kern="120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-3.7 dB</a:t>
                      </a:r>
                      <a:endParaRPr lang="ko-KR" altLang="en-US" sz="1200" b="0" kern="120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-5 dB</a:t>
                      </a:r>
                      <a:endParaRPr lang="ko-KR" altLang="en-US" sz="1200" b="0" kern="120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4030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r>
                        <a:rPr lang="en-US" altLang="ko-KR" sz="12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62.5kbps</a:t>
                      </a:r>
                      <a:endParaRPr lang="ko-KR" altLang="en-US" sz="1200" b="1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r>
                        <a:rPr lang="en-US" altLang="ko-KR" sz="12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-4.6 dB</a:t>
                      </a:r>
                      <a:endParaRPr lang="ko-KR" altLang="en-US" sz="12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r>
                        <a:rPr lang="en-US" altLang="ko-KR" sz="12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-6.6 dB</a:t>
                      </a:r>
                      <a:endParaRPr lang="ko-KR" altLang="en-US" sz="12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558022" y="3553271"/>
            <a:ext cx="2923749" cy="307777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lang="en-US" altLang="ko-KR" sz="1400" b="1" dirty="0">
                <a:solidFill>
                  <a:srgbClr val="000000"/>
                </a:solidFill>
                <a:latin typeface="+mn-lt"/>
                <a:ea typeface="+mn-ea"/>
              </a:rPr>
              <a:t>Targeted SNR = -3.7 dB at 1% PER</a:t>
            </a:r>
            <a:endParaRPr lang="ko-KR" altLang="en-US" sz="1400" b="1" dirty="0">
              <a:solidFill>
                <a:srgbClr val="000000"/>
              </a:solidFill>
              <a:latin typeface="+mn-lt"/>
              <a:ea typeface="+mn-ea"/>
            </a:endParaRPr>
          </a:p>
        </p:txBody>
      </p:sp>
      <p:graphicFrame>
        <p:nvGraphicFramePr>
          <p:cNvPr id="18" name="내용 개체 틀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6774126"/>
              </p:ext>
            </p:extLst>
          </p:nvPr>
        </p:nvGraphicFramePr>
        <p:xfrm>
          <a:off x="4587473" y="5268808"/>
          <a:ext cx="3440910" cy="825606"/>
        </p:xfrm>
        <a:graphic>
          <a:graphicData uri="http://schemas.openxmlformats.org/drawingml/2006/table">
            <a:tbl>
              <a:tblPr firstRow="1" bandRow="1"/>
              <a:tblGrid>
                <a:gridCol w="1146970"/>
                <a:gridCol w="1146970"/>
                <a:gridCol w="1146970"/>
              </a:tblGrid>
              <a:tr h="275202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endParaRPr lang="ko-KR" altLang="en-US" sz="1200" b="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HD =3</a:t>
                      </a:r>
                      <a:endParaRPr lang="ko-KR" altLang="en-US" sz="1200" b="0" kern="120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HD =5</a:t>
                      </a:r>
                      <a:endParaRPr lang="ko-KR" altLang="en-US" sz="1200" b="0" kern="120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202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125kbps</a:t>
                      </a:r>
                      <a:endParaRPr lang="ko-KR" altLang="en-US" sz="1200" b="0" kern="120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24us</a:t>
                      </a:r>
                      <a:endParaRPr lang="ko-KR" altLang="en-US" sz="1200" b="0" kern="120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40us</a:t>
                      </a:r>
                      <a:endParaRPr lang="ko-KR" altLang="en-US" sz="1200" b="0" kern="120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202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62.5kbps</a:t>
                      </a:r>
                      <a:endParaRPr lang="ko-KR" altLang="en-US" sz="1200" b="0" kern="120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48us</a:t>
                      </a:r>
                      <a:endParaRPr lang="ko-KR" altLang="en-US" sz="1200" b="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80us</a:t>
                      </a:r>
                      <a:endParaRPr lang="ko-KR" altLang="en-US" sz="1200" b="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4572000" y="4980776"/>
            <a:ext cx="779381" cy="307777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lang="en-US" altLang="ko-KR" sz="1400" b="1" dirty="0" smtClean="0">
                <a:solidFill>
                  <a:srgbClr val="000000"/>
                </a:solidFill>
                <a:latin typeface="+mn-lt"/>
                <a:ea typeface="+mn-ea"/>
              </a:rPr>
              <a:t>Length</a:t>
            </a:r>
            <a:r>
              <a:rPr kumimoji="1" lang="en-US" altLang="ko-KR" sz="13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 </a:t>
            </a:r>
            <a:endParaRPr kumimoji="1" lang="ko-KR" altLang="en-US" sz="1300" b="1" dirty="0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884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of 1 bit indication (2/3)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Signature sequence in </a:t>
            </a:r>
            <a:r>
              <a:rPr lang="en-US" altLang="ko-KR" dirty="0" err="1"/>
              <a:t>Umi</a:t>
            </a: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We can check the similar trend with that of </a:t>
            </a:r>
            <a:r>
              <a:rPr lang="en-US" altLang="ko-KR" dirty="0" err="1" smtClean="0"/>
              <a:t>TGnD</a:t>
            </a:r>
            <a:r>
              <a:rPr lang="en-US" altLang="ko-KR" dirty="0" smtClean="0"/>
              <a:t> channel.   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485" y="3068960"/>
            <a:ext cx="4040131" cy="3033391"/>
          </a:xfrm>
          <a:prstGeom prst="rect">
            <a:avLst/>
          </a:prstGeom>
        </p:spPr>
      </p:pic>
      <p:graphicFrame>
        <p:nvGraphicFramePr>
          <p:cNvPr id="12" name="내용 개체 틀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5921762"/>
              </p:ext>
            </p:extLst>
          </p:nvPr>
        </p:nvGraphicFramePr>
        <p:xfrm>
          <a:off x="4587475" y="3510064"/>
          <a:ext cx="3440910" cy="855039"/>
        </p:xfrm>
        <a:graphic>
          <a:graphicData uri="http://schemas.openxmlformats.org/drawingml/2006/table">
            <a:tbl>
              <a:tblPr firstRow="1" bandRow="1"/>
              <a:tblGrid>
                <a:gridCol w="1146970"/>
                <a:gridCol w="1146970"/>
                <a:gridCol w="1146970"/>
              </a:tblGrid>
              <a:tr h="285013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endParaRPr lang="ko-KR" altLang="en-US" sz="1200" b="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HD =3</a:t>
                      </a:r>
                      <a:endParaRPr lang="ko-KR" altLang="en-US" sz="1200" b="0" kern="120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HD =5</a:t>
                      </a:r>
                      <a:endParaRPr lang="ko-KR" altLang="en-US" sz="1200" b="0" kern="120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5013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125kbps</a:t>
                      </a:r>
                      <a:endParaRPr lang="ko-KR" altLang="en-US" sz="1200" b="0" kern="120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-2.7 dB</a:t>
                      </a:r>
                      <a:endParaRPr lang="ko-KR" altLang="en-US" sz="1200" b="0" kern="120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-3.5 dB</a:t>
                      </a:r>
                      <a:endParaRPr lang="ko-KR" altLang="en-US" sz="1200" b="0" kern="120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5013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r>
                        <a:rPr lang="en-US" altLang="ko-KR" sz="12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62.5kbps</a:t>
                      </a:r>
                      <a:endParaRPr lang="ko-KR" altLang="en-US" sz="1200" b="1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r>
                        <a:rPr lang="en-US" altLang="ko-KR" sz="12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-2.5 dB</a:t>
                      </a:r>
                      <a:endParaRPr lang="ko-KR" altLang="en-US" sz="12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r>
                        <a:rPr lang="en-US" altLang="ko-KR" sz="12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-4.7 dB</a:t>
                      </a:r>
                      <a:endParaRPr lang="ko-KR" altLang="en-US" sz="12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625348" y="3193231"/>
            <a:ext cx="2789097" cy="307777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lang="en-US" altLang="ko-KR" sz="1400" b="1" dirty="0">
                <a:solidFill>
                  <a:srgbClr val="000000"/>
                </a:solidFill>
                <a:latin typeface="+mn-lt"/>
                <a:ea typeface="+mn-ea"/>
              </a:rPr>
              <a:t>Targeted SNR = </a:t>
            </a:r>
            <a:r>
              <a:rPr lang="en-US" altLang="ko-KR" sz="1400" b="1" dirty="0" smtClean="0">
                <a:solidFill>
                  <a:srgbClr val="000000"/>
                </a:solidFill>
                <a:latin typeface="+mn-lt"/>
                <a:ea typeface="+mn-ea"/>
              </a:rPr>
              <a:t>-2 </a:t>
            </a:r>
            <a:r>
              <a:rPr lang="en-US" altLang="ko-KR" sz="1400" b="1" dirty="0">
                <a:solidFill>
                  <a:srgbClr val="000000"/>
                </a:solidFill>
                <a:latin typeface="+mn-lt"/>
                <a:ea typeface="+mn-ea"/>
              </a:rPr>
              <a:t>dB at 1% PER</a:t>
            </a:r>
            <a:endParaRPr lang="ko-KR" altLang="en-US" sz="1400" b="1" dirty="0">
              <a:solidFill>
                <a:srgbClr val="000000"/>
              </a:solidFill>
              <a:latin typeface="+mn-lt"/>
              <a:ea typeface="+mn-ea"/>
            </a:endParaRPr>
          </a:p>
        </p:txBody>
      </p:sp>
      <p:graphicFrame>
        <p:nvGraphicFramePr>
          <p:cNvPr id="14" name="내용 개체 틀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6887708"/>
              </p:ext>
            </p:extLst>
          </p:nvPr>
        </p:nvGraphicFramePr>
        <p:xfrm>
          <a:off x="4587473" y="4917823"/>
          <a:ext cx="3440910" cy="822960"/>
        </p:xfrm>
        <a:graphic>
          <a:graphicData uri="http://schemas.openxmlformats.org/drawingml/2006/table">
            <a:tbl>
              <a:tblPr firstRow="1" bandRow="1"/>
              <a:tblGrid>
                <a:gridCol w="1146970"/>
                <a:gridCol w="1146970"/>
                <a:gridCol w="1146970"/>
              </a:tblGrid>
              <a:tr h="271811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endParaRPr lang="ko-KR" altLang="en-US" sz="1200" b="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HD =3</a:t>
                      </a:r>
                      <a:endParaRPr lang="ko-KR" altLang="en-US" sz="1200" b="0" kern="120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HD =5</a:t>
                      </a:r>
                      <a:endParaRPr lang="ko-KR" altLang="en-US" sz="1200" b="0" kern="120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1811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125kbps</a:t>
                      </a:r>
                      <a:endParaRPr lang="ko-KR" altLang="en-US" sz="1200" b="0" kern="120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24us</a:t>
                      </a:r>
                      <a:endParaRPr lang="ko-KR" altLang="en-US" sz="1200" b="0" kern="120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40us</a:t>
                      </a:r>
                      <a:endParaRPr lang="ko-KR" altLang="en-US" sz="1200" b="0" kern="120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1811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62.5kbps</a:t>
                      </a:r>
                      <a:endParaRPr lang="ko-KR" altLang="en-US" sz="1200" b="0" kern="120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48us</a:t>
                      </a:r>
                      <a:endParaRPr lang="ko-KR" altLang="en-US" sz="1200" b="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80us</a:t>
                      </a:r>
                      <a:endParaRPr lang="ko-KR" altLang="en-US" sz="1200" b="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572000" y="4629791"/>
            <a:ext cx="824265" cy="307777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lang="en-US" altLang="ko-KR" sz="1400" b="1" dirty="0" smtClean="0">
                <a:solidFill>
                  <a:srgbClr val="000000"/>
                </a:solidFill>
                <a:latin typeface="+mn-lt"/>
                <a:ea typeface="+mn-ea"/>
              </a:rPr>
              <a:t>Length </a:t>
            </a:r>
            <a:r>
              <a:rPr kumimoji="1" lang="en-US" altLang="ko-KR" sz="13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 </a:t>
            </a:r>
            <a:endParaRPr kumimoji="1" lang="ko-KR" altLang="en-US" sz="1300" b="1" dirty="0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1963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 of 1 bit </a:t>
            </a:r>
            <a:r>
              <a:rPr lang="en-US" altLang="ko-KR" dirty="0" smtClean="0"/>
              <a:t>indication(3/3)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Sig field w/o CRC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In </a:t>
            </a:r>
            <a:r>
              <a:rPr lang="en-US" altLang="ko-KR" sz="1400" dirty="0" err="1" smtClean="0"/>
              <a:t>TGnD</a:t>
            </a:r>
            <a:r>
              <a:rPr lang="en-US" altLang="ko-KR" sz="1400" dirty="0" smtClean="0"/>
              <a:t> channel, we can’t obtain the desired performance by using the 62.5kbps data rate.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200" dirty="0" smtClean="0"/>
              <a:t>To achieve the targeted SNR, it requires the lower data rate than 62.5kbps.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In </a:t>
            </a:r>
            <a:r>
              <a:rPr lang="en-US" altLang="ko-KR" sz="1400" dirty="0" err="1" smtClean="0"/>
              <a:t>UMi</a:t>
            </a:r>
            <a:r>
              <a:rPr lang="en-US" altLang="ko-KR" sz="1400" dirty="0" smtClean="0"/>
              <a:t> channel, we can achieve the targeted SNR by using the 62.5kbps data rate as described in appendix B.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But, </a:t>
            </a:r>
            <a:r>
              <a:rPr lang="en-US" altLang="ko-KR" sz="1400" dirty="0"/>
              <a:t>to achieve the targeted SNR at both channels (</a:t>
            </a:r>
            <a:r>
              <a:rPr lang="en-US" altLang="ko-KR" sz="1400" dirty="0" err="1"/>
              <a:t>TGnD</a:t>
            </a:r>
            <a:r>
              <a:rPr lang="en-US" altLang="ko-KR" sz="1400" dirty="0"/>
              <a:t> and </a:t>
            </a:r>
            <a:r>
              <a:rPr lang="en-US" altLang="ko-KR" sz="1400" dirty="0" err="1"/>
              <a:t>UMi</a:t>
            </a:r>
            <a:r>
              <a:rPr lang="en-US" altLang="ko-KR" sz="1400" dirty="0"/>
              <a:t>), the required the data rate </a:t>
            </a:r>
            <a:r>
              <a:rPr lang="en-US" altLang="ko-KR" sz="1400" dirty="0" smtClean="0"/>
              <a:t>should be a </a:t>
            </a:r>
            <a:r>
              <a:rPr lang="en-US" altLang="ko-KR" sz="1400" dirty="0"/>
              <a:t>lower data rate than </a:t>
            </a:r>
            <a:r>
              <a:rPr lang="en-US" altLang="ko-KR" sz="1400" dirty="0" smtClean="0"/>
              <a:t>62.5kbps.</a:t>
            </a:r>
            <a:endParaRPr lang="ko-KR" altLang="en-US" sz="14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September, 2017</a:t>
            </a:r>
            <a:endParaRPr lang="en-GB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2643" y="3826562"/>
            <a:ext cx="3498563" cy="2626774"/>
          </a:xfrm>
          <a:prstGeom prst="rect">
            <a:avLst/>
          </a:prstGeom>
        </p:spPr>
      </p:pic>
      <p:graphicFrame>
        <p:nvGraphicFramePr>
          <p:cNvPr id="9" name="내용 개체 틀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7572806"/>
              </p:ext>
            </p:extLst>
          </p:nvPr>
        </p:nvGraphicFramePr>
        <p:xfrm>
          <a:off x="4673460" y="4262224"/>
          <a:ext cx="3642956" cy="731520"/>
        </p:xfrm>
        <a:graphic>
          <a:graphicData uri="http://schemas.openxmlformats.org/drawingml/2006/table">
            <a:tbl>
              <a:tblPr firstRow="1" bandRow="1"/>
              <a:tblGrid>
                <a:gridCol w="910739"/>
                <a:gridCol w="910739"/>
                <a:gridCol w="910739"/>
                <a:gridCol w="910739"/>
              </a:tblGrid>
              <a:tr h="269199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Data rate</a:t>
                      </a:r>
                      <a:endParaRPr lang="ko-KR" altLang="en-US" sz="1200" b="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125kbps</a:t>
                      </a: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62.5kbps</a:t>
                      </a:r>
                      <a:endParaRPr lang="ko-KR" altLang="en-US" sz="1200" b="0" kern="120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31.25kbps</a:t>
                      </a:r>
                      <a:endParaRPr lang="ko-KR" altLang="en-US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9745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Received</a:t>
                      </a:r>
                      <a:r>
                        <a:rPr lang="en-US" altLang="ko-KR" sz="1200" b="0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SNR</a:t>
                      </a:r>
                      <a:endParaRPr lang="ko-KR" altLang="en-US" sz="1200" b="0" kern="120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-1.9 dB</a:t>
                      </a:r>
                      <a:endParaRPr lang="ko-KR" altLang="en-US" sz="1200" b="0" kern="120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-3.6 dB</a:t>
                      </a:r>
                      <a:endParaRPr lang="ko-KR" altLang="en-US" sz="1200" b="0" kern="120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-5.1</a:t>
                      </a:r>
                      <a:endParaRPr lang="ko-KR" altLang="en-US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644008" y="3933056"/>
            <a:ext cx="2923749" cy="307777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lang="en-US" altLang="ko-KR" sz="1400" b="1" dirty="0">
                <a:solidFill>
                  <a:srgbClr val="000000"/>
                </a:solidFill>
                <a:latin typeface="+mn-lt"/>
                <a:ea typeface="+mn-ea"/>
              </a:rPr>
              <a:t>Targeted SNR = -3.7 dB at 1% PER</a:t>
            </a:r>
            <a:endParaRPr lang="ko-KR" altLang="en-US" sz="1400" b="1" dirty="0">
              <a:solidFill>
                <a:srgbClr val="000000"/>
              </a:solidFill>
              <a:latin typeface="+mn-lt"/>
              <a:ea typeface="+mn-e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66676" y="5229200"/>
            <a:ext cx="942887" cy="307777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lang="en-US" altLang="ko-KR" sz="1400" b="1" dirty="0" smtClean="0">
                <a:solidFill>
                  <a:srgbClr val="000000"/>
                </a:solidFill>
                <a:latin typeface="+mn-lt"/>
                <a:ea typeface="+mn-ea"/>
              </a:rPr>
              <a:t>Overhead</a:t>
            </a:r>
            <a:endParaRPr kumimoji="1" lang="ko-KR" altLang="en-US" sz="1300" b="1" dirty="0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graphicFrame>
        <p:nvGraphicFramePr>
          <p:cNvPr id="13" name="내용 개체 틀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9754824"/>
              </p:ext>
            </p:extLst>
          </p:nvPr>
        </p:nvGraphicFramePr>
        <p:xfrm>
          <a:off x="4677624" y="5553560"/>
          <a:ext cx="3638792" cy="548640"/>
        </p:xfrm>
        <a:graphic>
          <a:graphicData uri="http://schemas.openxmlformats.org/drawingml/2006/table">
            <a:tbl>
              <a:tblPr firstRow="1" bandRow="1"/>
              <a:tblGrid>
                <a:gridCol w="909698"/>
                <a:gridCol w="909698"/>
                <a:gridCol w="909698"/>
                <a:gridCol w="909698"/>
              </a:tblGrid>
              <a:tr h="27042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Data rate</a:t>
                      </a:r>
                      <a:endParaRPr lang="ko-KR" altLang="en-US" sz="1200" b="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125kbps</a:t>
                      </a: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62.5kbps</a:t>
                      </a:r>
                      <a:endParaRPr lang="ko-KR" altLang="en-US" sz="1200" b="0" kern="120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31.25kbps</a:t>
                      </a:r>
                      <a:endParaRPr lang="ko-KR" altLang="en-US" sz="1200" b="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042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length</a:t>
                      </a:r>
                      <a:endParaRPr lang="ko-KR" altLang="en-US" sz="1200" b="0" kern="120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8us</a:t>
                      </a:r>
                      <a:endParaRPr lang="ko-KR" altLang="en-US" sz="1200" b="0" kern="120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16us</a:t>
                      </a:r>
                      <a:endParaRPr lang="ko-KR" altLang="en-US" sz="1200" b="0" kern="120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32us</a:t>
                      </a:r>
                      <a:endParaRPr lang="ko-KR" altLang="en-US" sz="1200" b="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318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54723</TotalTime>
  <Words>1853</Words>
  <Application>Microsoft Office PowerPoint</Application>
  <PresentationFormat>화면 슬라이드 쇼(4:3)</PresentationFormat>
  <Paragraphs>348</Paragraphs>
  <Slides>15</Slides>
  <Notes>15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3" baseType="lpstr">
      <vt:lpstr>Arial Unicode MS</vt:lpstr>
      <vt:lpstr>MS Gothic</vt:lpstr>
      <vt:lpstr>굴림</vt:lpstr>
      <vt:lpstr>돋움</vt:lpstr>
      <vt:lpstr>맑은 고딕</vt:lpstr>
      <vt:lpstr>Arial</vt:lpstr>
      <vt:lpstr>Times New Roman</vt:lpstr>
      <vt:lpstr>Office 테마</vt:lpstr>
      <vt:lpstr>Follow-up on Signaling Method  for Data Rates</vt:lpstr>
      <vt:lpstr>Introduction </vt:lpstr>
      <vt:lpstr>Recap of Signature sequence [1]</vt:lpstr>
      <vt:lpstr>Consideration points (1/2)</vt:lpstr>
      <vt:lpstr>Consideration points (2/2)</vt:lpstr>
      <vt:lpstr>Simulation Assumption</vt:lpstr>
      <vt:lpstr>Performance of 1 bit indication(1/3) </vt:lpstr>
      <vt:lpstr>Performance of 1 bit indication (2/3)</vt:lpstr>
      <vt:lpstr>Performance of 1 bit indication(3/3) </vt:lpstr>
      <vt:lpstr>Conclusion </vt:lpstr>
      <vt:lpstr>Straw Poll 1</vt:lpstr>
      <vt:lpstr>Straw Poll 2</vt:lpstr>
      <vt:lpstr>Reference </vt:lpstr>
      <vt:lpstr>Appendix A : No CRC in sig field</vt:lpstr>
      <vt:lpstr>Appendix B : No CRC in sig field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 format for WUR signal</dc:title>
  <dc:creator>임동국/선임연구원/차세대표준(연)IoT팀(dongguk.lim@lge.com)</dc:creator>
  <cp:lastModifiedBy>임동국/선임연구원/차세대표준(연)IoT팀(dongguk.lim@lge.com)</cp:lastModifiedBy>
  <cp:revision>690</cp:revision>
  <cp:lastPrinted>2017-09-08T05:30:29Z</cp:lastPrinted>
  <dcterms:created xsi:type="dcterms:W3CDTF">2016-12-14T01:56:24Z</dcterms:created>
  <dcterms:modified xsi:type="dcterms:W3CDTF">2017-09-11T08:22:49Z</dcterms:modified>
</cp:coreProperties>
</file>