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6" r:id="rId9"/>
    <p:sldId id="273" r:id="rId10"/>
    <p:sldId id="277" r:id="rId11"/>
    <p:sldId id="274" r:id="rId12"/>
    <p:sldId id="278" r:id="rId13"/>
    <p:sldId id="275" r:id="rId14"/>
    <p:sldId id="279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4" clrIdx="0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2" d="100"/>
          <a:sy n="112" d="100"/>
        </p:scale>
        <p:origin x="75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Berger (Marvell)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802.11-17/1305r2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 Sounding Measurement Exchange and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22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932827"/>
              </p:ext>
            </p:extLst>
          </p:nvPr>
        </p:nvGraphicFramePr>
        <p:xfrm>
          <a:off x="512763" y="2286000"/>
          <a:ext cx="8035925" cy="336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8258040" imgH="3471393" progId="Word.Document.8">
                  <p:embed/>
                </p:oleObj>
              </mc:Choice>
              <mc:Fallback>
                <p:oleObj name="Document" r:id="rId5" imgW="8258040" imgH="34713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6000"/>
                        <a:ext cx="8035925" cy="336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 smtClean="0"/>
              <a:t>We agree that the SU ranging protocol will support both immediate and delayed reporting.</a:t>
            </a:r>
          </a:p>
          <a:p>
            <a:pPr marL="0" indent="0"/>
            <a:r>
              <a:rPr lang="en-US" sz="2000" dirty="0" smtClean="0"/>
              <a:t>Note: </a:t>
            </a:r>
          </a:p>
          <a:p>
            <a:pPr marL="0" indent="0"/>
            <a:r>
              <a:rPr lang="en-US" sz="2000" dirty="0" smtClean="0"/>
              <a:t>The report formats (e.g. TOA, CSI) to be defined separately. </a:t>
            </a:r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50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/>
              <a:t>the </a:t>
            </a:r>
            <a:r>
              <a:rPr lang="en-US" dirty="0" smtClean="0"/>
              <a:t>single </a:t>
            </a:r>
            <a:r>
              <a:rPr lang="en-US" dirty="0"/>
              <a:t>SU measurement and measurement report </a:t>
            </a:r>
            <a:r>
              <a:rPr lang="en-US" dirty="0" smtClean="0"/>
              <a:t>sequence be (as described on slide 2):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NDPA (UL) </a:t>
            </a:r>
            <a:r>
              <a:rPr lang="en-US" dirty="0" smtClean="0"/>
              <a:t>&lt;-SIFS-&gt; </a:t>
            </a:r>
            <a:r>
              <a:rPr lang="en-US" dirty="0"/>
              <a:t>NDP (UL) </a:t>
            </a:r>
            <a:r>
              <a:rPr lang="en-US" dirty="0" smtClean="0"/>
              <a:t>&lt;-SIFS-&gt; </a:t>
            </a:r>
            <a:r>
              <a:rPr lang="en-US" dirty="0"/>
              <a:t>NDP (DL) </a:t>
            </a:r>
            <a:r>
              <a:rPr lang="en-US" dirty="0" smtClean="0"/>
              <a:t>&lt;-SIFS-&gt; </a:t>
            </a:r>
            <a:r>
              <a:rPr lang="en-US" dirty="0"/>
              <a:t>LMR (DL)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Where for immediate feedback the LMR is of this round and for delayed the LMR is the feedback </a:t>
            </a:r>
            <a:r>
              <a:rPr lang="en-US" dirty="0" smtClean="0"/>
              <a:t>from previous </a:t>
            </a:r>
            <a:r>
              <a:rPr lang="en-US" dirty="0"/>
              <a:t>round</a:t>
            </a:r>
            <a:r>
              <a:rPr lang="en-US" dirty="0" smtClean="0"/>
              <a:t>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01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framework document, 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  <a:endParaRPr lang="en-US" sz="2000" dirty="0"/>
          </a:p>
          <a:p>
            <a:pPr marL="0" indent="0"/>
            <a:r>
              <a:rPr lang="en-US" sz="1600" b="0" dirty="0" smtClean="0"/>
              <a:t>The </a:t>
            </a:r>
            <a:r>
              <a:rPr lang="en-US" sz="1600" b="0" dirty="0"/>
              <a:t>single SU measurement and measurement report sequence </a:t>
            </a:r>
            <a:r>
              <a:rPr lang="en-US" sz="1600" b="0" dirty="0" smtClean="0"/>
              <a:t>shall be:</a:t>
            </a:r>
            <a:endParaRPr lang="en-US" sz="1600" b="0" dirty="0"/>
          </a:p>
          <a:p>
            <a:pPr marL="0" indent="0"/>
            <a:r>
              <a:rPr lang="en-US" sz="1600" b="0" dirty="0"/>
              <a:t>NDPA (UL) &lt;-SIFS-&gt; NDP (UL) &lt;-SIFS-&gt; NDP (DL) &lt;-SIFS-&gt; LMR (DL)</a:t>
            </a:r>
          </a:p>
          <a:p>
            <a:pPr marL="0" indent="0"/>
            <a:r>
              <a:rPr lang="en-US" sz="1600" b="0" dirty="0"/>
              <a:t>Where for immediate feedback the LMR is of this round and for delayed the LMR is the feedback from previous round</a:t>
            </a:r>
            <a:r>
              <a:rPr lang="en-US" sz="1600" b="0" dirty="0" smtClean="0"/>
              <a:t>.</a:t>
            </a: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552" y="4722813"/>
            <a:ext cx="4559061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21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delayed SU normal </a:t>
            </a:r>
            <a:r>
              <a:rPr lang="en-US" dirty="0" smtClean="0"/>
              <a:t>operation: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/>
              <a:t>iSTA</a:t>
            </a:r>
            <a:r>
              <a:rPr lang="en-US" dirty="0"/>
              <a:t> shall not initiate another measurement sequence earlier than </a:t>
            </a:r>
            <a:r>
              <a:rPr lang="en-US" dirty="0" err="1"/>
              <a:t>MinToaReady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iSTA</a:t>
            </a:r>
            <a:r>
              <a:rPr lang="en-US" dirty="0"/>
              <a:t> initiates a following measurement sequence later than </a:t>
            </a:r>
            <a:r>
              <a:rPr lang="en-US" dirty="0" err="1"/>
              <a:t>MaxToaAvailable</a:t>
            </a:r>
            <a:r>
              <a:rPr lang="en-US" dirty="0"/>
              <a:t>, then the </a:t>
            </a:r>
            <a:r>
              <a:rPr lang="en-US" dirty="0" smtClean="0"/>
              <a:t>results may </a:t>
            </a:r>
            <a:r>
              <a:rPr lang="en-US" dirty="0"/>
              <a:t>not be available (flushed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371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framework document, 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</a:p>
          <a:p>
            <a:pPr marL="0" indent="0"/>
            <a:r>
              <a:rPr lang="en-US" sz="1800" b="0" dirty="0" smtClean="0"/>
              <a:t>The </a:t>
            </a:r>
            <a:r>
              <a:rPr lang="en-US" sz="1800" b="0" dirty="0" err="1"/>
              <a:t>iSTA</a:t>
            </a:r>
            <a:r>
              <a:rPr lang="en-US" sz="1800" b="0" dirty="0"/>
              <a:t> shall not initiate another measurement sequence earlier than </a:t>
            </a:r>
            <a:r>
              <a:rPr lang="en-US" sz="1800" b="0" dirty="0" err="1" smtClean="0"/>
              <a:t>MinToaReady</a:t>
            </a:r>
            <a:r>
              <a:rPr lang="en-US" sz="1800" b="0" dirty="0" smtClean="0"/>
              <a:t>.</a:t>
            </a:r>
          </a:p>
          <a:p>
            <a:pPr marL="0" indent="0"/>
            <a:r>
              <a:rPr lang="en-US" sz="1800" b="0" dirty="0" smtClean="0"/>
              <a:t>If </a:t>
            </a:r>
            <a:r>
              <a:rPr lang="en-US" sz="1800" b="0" dirty="0"/>
              <a:t>the </a:t>
            </a:r>
            <a:r>
              <a:rPr lang="en-US" sz="1800" b="0" dirty="0" err="1"/>
              <a:t>iSTA</a:t>
            </a:r>
            <a:r>
              <a:rPr lang="en-US" sz="1800" b="0" dirty="0"/>
              <a:t> initiates a following measurement sequence later than </a:t>
            </a:r>
            <a:r>
              <a:rPr lang="en-US" sz="1800" b="0" dirty="0" err="1"/>
              <a:t>MaxToaAvailable</a:t>
            </a:r>
            <a:r>
              <a:rPr lang="en-US" sz="1800" b="0" dirty="0"/>
              <a:t>, then the results may not be available (flushed)</a:t>
            </a: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886200" y="4691391"/>
            <a:ext cx="4491218" cy="1214649"/>
            <a:chOff x="1655625" y="1515239"/>
            <a:chExt cx="5832750" cy="1577506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853547" y="2283753"/>
              <a:ext cx="987160" cy="4211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1655625" y="2752983"/>
              <a:ext cx="978873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4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55862" y="2283753"/>
              <a:ext cx="3356346" cy="4211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Box 48"/>
            <p:cNvSpPr txBox="1"/>
            <p:nvPr/>
          </p:nvSpPr>
          <p:spPr>
            <a:xfrm>
              <a:off x="2744196" y="1953963"/>
              <a:ext cx="1264082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TextBox 49"/>
            <p:cNvSpPr txBox="1"/>
            <p:nvPr/>
          </p:nvSpPr>
          <p:spPr>
            <a:xfrm>
              <a:off x="5458939" y="1515239"/>
              <a:ext cx="1511819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971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VHT 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4043"/>
            <a:ext cx="7770813" cy="250707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Protocol is completely unscheduled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When medium is idle, initiator can send NDP-A followed by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If available, responder replies with NDP within </a:t>
            </a:r>
            <a:r>
              <a:rPr lang="en-US" altLang="en-US" dirty="0" smtClean="0"/>
              <a:t>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Followed by LMR within SIFS, which contains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this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a previous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No time stamps, if none are ready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1363988" y="1828800"/>
            <a:ext cx="6416026" cy="1863904"/>
            <a:chOff x="1363988" y="1828800"/>
            <a:chExt cx="6416026" cy="1863904"/>
          </a:xfrm>
        </p:grpSpPr>
        <p:grpSp>
          <p:nvGrpSpPr>
            <p:cNvPr id="26" name="Group 25"/>
            <p:cNvGrpSpPr/>
            <p:nvPr/>
          </p:nvGrpSpPr>
          <p:grpSpPr>
            <a:xfrm>
              <a:off x="1363988" y="1828800"/>
              <a:ext cx="6416026" cy="1863904"/>
              <a:chOff x="1363988" y="2483202"/>
              <a:chExt cx="6416026" cy="1863904"/>
            </a:xfrm>
          </p:grpSpPr>
          <p:grpSp>
            <p:nvGrpSpPr>
              <p:cNvPr id="7" name="Group 6"/>
              <p:cNvGrpSpPr>
                <a:grpSpLocks noChangeAspect="1"/>
              </p:cNvGrpSpPr>
              <p:nvPr/>
            </p:nvGrpSpPr>
            <p:grpSpPr>
              <a:xfrm>
                <a:off x="1363988" y="2483202"/>
                <a:ext cx="6416026" cy="1863904"/>
                <a:chOff x="793475" y="4736087"/>
                <a:chExt cx="5832750" cy="1694457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4748537" y="6178727"/>
                  <a:ext cx="393231" cy="2518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827584" y="5157192"/>
                  <a:ext cx="5798641" cy="1495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938940" y="4736087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NDP-A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93475" y="5178187"/>
                  <a:ext cx="7888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Initiator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827584" y="6055549"/>
                  <a:ext cx="5798641" cy="1481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" name="Rectangle 12"/>
                <p:cNvSpPr/>
                <p:nvPr/>
              </p:nvSpPr>
              <p:spPr bwMode="auto">
                <a:xfrm>
                  <a:off x="3920957" y="5637480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93475" y="6076544"/>
                  <a:ext cx="98353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Responder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 bwMode="auto">
                <a:xfrm>
                  <a:off x="3391567" y="5290268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3393248" y="5470783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2567056" y="4736087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>
                  <a:off x="2041004" y="5296476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111958" y="547699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5233849" y="5637479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LMR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</p:grp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5666071" y="4082245"/>
                <a:ext cx="582329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2805571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296777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363988" y="2329398"/>
              <a:ext cx="6819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Initiator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63988" y="3288356"/>
              <a:ext cx="855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Responder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7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Initiator needs feedback from responder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T2 time-of-arrival (</a:t>
            </a:r>
            <a:r>
              <a:rPr lang="en-US" dirty="0" err="1" smtClean="0"/>
              <a:t>ToA</a:t>
            </a:r>
            <a:r>
              <a:rPr lang="en-US" dirty="0" smtClean="0"/>
              <a:t>) of NDP send by initiator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T3 time-of-departure (</a:t>
            </a:r>
            <a:r>
              <a:rPr lang="en-US" dirty="0" err="1" smtClean="0"/>
              <a:t>ToD</a:t>
            </a:r>
            <a:r>
              <a:rPr lang="en-US" dirty="0" smtClean="0"/>
              <a:t>) of NDP send by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time available to determine t2 is about 70-80 µs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2·SIFS = 32 </a:t>
            </a:r>
            <a:r>
              <a:rPr lang="en-US" dirty="0"/>
              <a:t>µs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VHT NDP = 40-52 </a:t>
            </a:r>
            <a:r>
              <a:rPr lang="en-US" dirty="0"/>
              <a:t>µs </a:t>
            </a:r>
            <a:r>
              <a:rPr lang="en-US" dirty="0" smtClean="0"/>
              <a:t>(1-4 LTF)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1363193" y="1828800"/>
            <a:ext cx="6416026" cy="1863904"/>
            <a:chOff x="838200" y="4434184"/>
            <a:chExt cx="6416026" cy="1863904"/>
          </a:xfrm>
        </p:grpSpPr>
        <p:grpSp>
          <p:nvGrpSpPr>
            <p:cNvPr id="7" name="Group 6"/>
            <p:cNvGrpSpPr/>
            <p:nvPr/>
          </p:nvGrpSpPr>
          <p:grpSpPr>
            <a:xfrm>
              <a:off x="838200" y="4434184"/>
              <a:ext cx="6416026" cy="1863904"/>
              <a:chOff x="1363988" y="1828800"/>
              <a:chExt cx="6416026" cy="18639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363988" y="1828800"/>
                <a:ext cx="6416026" cy="1863904"/>
                <a:chOff x="1363988" y="2483202"/>
                <a:chExt cx="6416026" cy="1863904"/>
              </a:xfrm>
            </p:grpSpPr>
            <p:grpSp>
              <p:nvGrpSpPr>
                <p:cNvPr id="11" name="Group 10"/>
                <p:cNvGrpSpPr>
                  <a:grpSpLocks noChangeAspect="1"/>
                </p:cNvGrpSpPr>
                <p:nvPr/>
              </p:nvGrpSpPr>
              <p:grpSpPr>
                <a:xfrm>
                  <a:off x="1363988" y="2483202"/>
                  <a:ext cx="6416026" cy="1863904"/>
                  <a:chOff x="793475" y="4736087"/>
                  <a:chExt cx="5832750" cy="1694457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748537" y="6178727"/>
                    <a:ext cx="393231" cy="2518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 bwMode="auto">
                  <a:xfrm>
                    <a:off x="827584" y="5157192"/>
                    <a:ext cx="5798641" cy="14959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7" name="Rectangle 16"/>
                  <p:cNvSpPr/>
                  <p:nvPr/>
                </p:nvSpPr>
                <p:spPr bwMode="auto">
                  <a:xfrm>
                    <a:off x="938940" y="4736087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NDP-A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793475" y="5178187"/>
                    <a:ext cx="788806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Initiator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827584" y="6055549"/>
                    <a:ext cx="5798641" cy="1481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20" name="Rectangle 19"/>
                  <p:cNvSpPr/>
                  <p:nvPr/>
                </p:nvSpPr>
                <p:spPr bwMode="auto">
                  <a:xfrm>
                    <a:off x="3920957" y="5637480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793475" y="6076544"/>
                    <a:ext cx="98353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Responder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22" name="Straight Arrow Connector 21"/>
                  <p:cNvCxnSpPr/>
                  <p:nvPr/>
                </p:nvCxnSpPr>
                <p:spPr bwMode="auto">
                  <a:xfrm>
                    <a:off x="3391567" y="5290268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393248" y="5470783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 bwMode="auto">
                  <a:xfrm>
                    <a:off x="2567056" y="4736087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cxnSp>
                <p:nvCxnSpPr>
                  <p:cNvPr id="25" name="Straight Arrow Connector 24"/>
                  <p:cNvCxnSpPr/>
                  <p:nvPr/>
                </p:nvCxnSpPr>
                <p:spPr bwMode="auto">
                  <a:xfrm>
                    <a:off x="2041004" y="5296476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2111958" y="547699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5233849" y="5637479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LMR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</p:grpSp>
            <p:cxnSp>
              <p:nvCxnSpPr>
                <p:cNvPr id="12" name="Straight Arrow Connector 11"/>
                <p:cNvCxnSpPr/>
                <p:nvPr/>
              </p:nvCxnSpPr>
              <p:spPr bwMode="auto">
                <a:xfrm>
                  <a:off x="5666071" y="4082245"/>
                  <a:ext cx="582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2805571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96777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1363988" y="2329398"/>
                <a:ext cx="681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Initiator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363988" y="3288356"/>
                <a:ext cx="855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Responder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 bwMode="auto">
            <a:xfrm>
              <a:off x="3583224" y="4752499"/>
              <a:ext cx="2139388" cy="11731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050479" y="4501200"/>
              <a:ext cx="1213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Processing Time</a:t>
              </a:r>
              <a:endParaRPr lang="en-US" sz="12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699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determine an accurate </a:t>
            </a:r>
            <a:r>
              <a:rPr lang="en-US" dirty="0" err="1"/>
              <a:t>ToA</a:t>
            </a:r>
            <a:r>
              <a:rPr lang="en-US" dirty="0"/>
              <a:t> requires FFT </a:t>
            </a:r>
            <a:r>
              <a:rPr lang="en-US" dirty="0" smtClean="0"/>
              <a:t>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Implementations can be in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Hardware (delay on order of 10s of µs)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Firmware/software (delay on order of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Processing delay can depend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or receive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of LTF received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load of other processing (firmware/software)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4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and Delayed Feedback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914400" y="2276985"/>
            <a:ext cx="6416025" cy="1298841"/>
            <a:chOff x="914400" y="2276985"/>
            <a:chExt cx="6416025" cy="12988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951920" y="3275733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231234" y="2787214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914400" y="3298827"/>
              <a:ext cx="808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1206" y="2787214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296580" y="2787214"/>
              <a:ext cx="550309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644667" y="2787214"/>
              <a:ext cx="550309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Box 44"/>
            <p:cNvSpPr txBox="1"/>
            <p:nvPr/>
          </p:nvSpPr>
          <p:spPr>
            <a:xfrm>
              <a:off x="914400" y="2276985"/>
              <a:ext cx="17331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Immediate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14400" y="4003588"/>
            <a:ext cx="6416025" cy="1268865"/>
            <a:chOff x="914400" y="3862922"/>
            <a:chExt cx="6416025" cy="126886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951920" y="4831694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1231234" y="4343175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1" name="TextBox 44"/>
            <p:cNvSpPr txBox="1"/>
            <p:nvPr/>
          </p:nvSpPr>
          <p:spPr>
            <a:xfrm>
              <a:off x="914400" y="4854788"/>
              <a:ext cx="82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1206" y="4343175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96580" y="4343175"/>
              <a:ext cx="550309" cy="4632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Empty LMR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644667" y="4343175"/>
              <a:ext cx="550309" cy="46320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TextBox 44"/>
            <p:cNvSpPr txBox="1"/>
            <p:nvPr/>
          </p:nvSpPr>
          <p:spPr>
            <a:xfrm>
              <a:off x="914400" y="3862922"/>
              <a:ext cx="15281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Delayed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>
            <a:off x="2298106" y="4402639"/>
            <a:ext cx="2139388" cy="1173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609516" y="4151340"/>
            <a:ext cx="1477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Min Processing Time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Feedback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375428"/>
            <a:ext cx="7770813" cy="294917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FTM Setup/Negotiation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Responders declares </a:t>
            </a:r>
            <a:r>
              <a:rPr lang="en-US" sz="1800" dirty="0" err="1" smtClean="0"/>
              <a:t>MinToaReady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when to expect </a:t>
            </a:r>
            <a:r>
              <a:rPr lang="en-US" sz="1600" dirty="0" smtClean="0">
                <a:solidFill>
                  <a:schemeClr val="tx1"/>
                </a:solidFill>
              </a:rPr>
              <a:t>measurement results availability 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After </a:t>
            </a:r>
            <a:r>
              <a:rPr lang="en-US" sz="1600" dirty="0"/>
              <a:t>this interval the </a:t>
            </a:r>
            <a:r>
              <a:rPr lang="en-US" sz="1600" dirty="0" smtClean="0"/>
              <a:t>initiator can expect the time stamps t2/t3 to be included in the next </a:t>
            </a:r>
            <a:r>
              <a:rPr lang="en-US" sz="1600" dirty="0"/>
              <a:t>LMR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 also declares </a:t>
            </a:r>
            <a:r>
              <a:rPr lang="en-US" sz="1800" dirty="0" err="1"/>
              <a:t>MaxToaAvailable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how long the measurement results t2/t3 </a:t>
            </a:r>
            <a:r>
              <a:rPr lang="en-US" sz="1600" dirty="0" smtClean="0">
                <a:solidFill>
                  <a:schemeClr val="tx1"/>
                </a:solidFill>
              </a:rPr>
              <a:t>of a </a:t>
            </a:r>
            <a:r>
              <a:rPr lang="en-US" sz="1600" dirty="0">
                <a:solidFill>
                  <a:schemeClr val="tx1"/>
                </a:solidFill>
              </a:rPr>
              <a:t>sounding sequence instance will be stored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no subsequent sounding sequence is exchanged </a:t>
            </a:r>
            <a:r>
              <a:rPr lang="en-US" sz="1600" dirty="0" smtClean="0">
                <a:solidFill>
                  <a:schemeClr val="tx1"/>
                </a:solidFill>
              </a:rPr>
              <a:t>for </a:t>
            </a:r>
            <a:r>
              <a:rPr lang="en-US" sz="1600" dirty="0">
                <a:solidFill>
                  <a:schemeClr val="tx1"/>
                </a:solidFill>
              </a:rPr>
              <a:t>a duration of </a:t>
            </a:r>
            <a:r>
              <a:rPr lang="en-US" sz="1600" dirty="0" err="1">
                <a:solidFill>
                  <a:schemeClr val="tx1"/>
                </a:solidFill>
              </a:rPr>
              <a:t>MaxToaAvailable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past </a:t>
            </a: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measurement, responder </a:t>
            </a:r>
            <a:r>
              <a:rPr lang="en-US" sz="1600" dirty="0">
                <a:solidFill>
                  <a:schemeClr val="tx1"/>
                </a:solidFill>
              </a:rPr>
              <a:t>may discarded t2/t3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363988" y="1905000"/>
            <a:ext cx="6416025" cy="1275950"/>
            <a:chOff x="1655625" y="1844824"/>
            <a:chExt cx="5832750" cy="1159984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943657" y="2283753"/>
              <a:ext cx="897049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1" name="TextBox 44"/>
            <p:cNvSpPr txBox="1"/>
            <p:nvPr/>
          </p:nvSpPr>
          <p:spPr>
            <a:xfrm>
              <a:off x="1655625" y="2752984"/>
              <a:ext cx="747874" cy="251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555863" y="2283753"/>
              <a:ext cx="3356346" cy="42110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48"/>
            <p:cNvSpPr txBox="1"/>
            <p:nvPr/>
          </p:nvSpPr>
          <p:spPr>
            <a:xfrm>
              <a:off x="2770909" y="2020184"/>
              <a:ext cx="10884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TextBox 49"/>
            <p:cNvSpPr txBox="1"/>
            <p:nvPr/>
          </p:nvSpPr>
          <p:spPr>
            <a:xfrm>
              <a:off x="5651748" y="1844824"/>
              <a:ext cx="13190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SU operation </a:t>
            </a:r>
            <a:r>
              <a:rPr lang="en-US" dirty="0" smtClean="0"/>
              <a:t>the </a:t>
            </a:r>
            <a:r>
              <a:rPr lang="en-US" dirty="0"/>
              <a:t>following behavior bounds the protocol development: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LMR feedback calculation (TOA) and then delivery may require a scheduling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agree that </a:t>
            </a:r>
            <a:r>
              <a:rPr lang="en-US" dirty="0" smtClean="0"/>
              <a:t>the SU </a:t>
            </a:r>
            <a:r>
              <a:rPr lang="en-US" dirty="0"/>
              <a:t>case does not require a reoccurring availability window mechanism</a:t>
            </a:r>
            <a:r>
              <a:rPr lang="en-US" dirty="0" smtClean="0"/>
              <a:t>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09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</a:t>
            </a:r>
            <a:r>
              <a:rPr lang="en-US" sz="2000" dirty="0"/>
              <a:t>framework </a:t>
            </a:r>
            <a:r>
              <a:rPr lang="en-US" sz="2000" dirty="0" smtClean="0"/>
              <a:t>document,</a:t>
            </a:r>
          </a:p>
          <a:p>
            <a:pPr marL="0" indent="0"/>
            <a:r>
              <a:rPr lang="en-US" sz="2000" dirty="0" smtClean="0"/>
              <a:t>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  <a:endParaRPr lang="en-US" sz="2000" dirty="0"/>
          </a:p>
          <a:p>
            <a:pPr marL="0" indent="0"/>
            <a:r>
              <a:rPr lang="en-US" sz="2000" dirty="0" smtClean="0"/>
              <a:t>“</a:t>
            </a:r>
            <a:r>
              <a:rPr lang="en-US" sz="1600" b="0" dirty="0" smtClean="0"/>
              <a:t>For </a:t>
            </a:r>
            <a:r>
              <a:rPr lang="en-US" sz="1600" b="0" dirty="0"/>
              <a:t>SU operation the following behavior bounds the protocol development: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LMR feedback calculation (TOA) and then delivery may require a scheduling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agree that the SU case does not require a reoccurring availability window mechanism</a:t>
            </a:r>
            <a:r>
              <a:rPr lang="en-US" sz="1600" dirty="0" smtClean="0"/>
              <a:t>.”</a:t>
            </a:r>
            <a:endParaRPr lang="en-US" sz="1600" dirty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87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the </a:t>
            </a:r>
            <a:r>
              <a:rPr lang="en-US" dirty="0"/>
              <a:t>SU protocol supports immediate and delayed feedback</a:t>
            </a:r>
            <a:r>
              <a:rPr lang="en-US" dirty="0" smtClean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Report </a:t>
            </a:r>
            <a:r>
              <a:rPr lang="en-US" dirty="0"/>
              <a:t>format (e.g. TOA, CSI) is </a:t>
            </a:r>
            <a:r>
              <a:rPr lang="en-US" dirty="0" smtClean="0"/>
              <a:t>TBD.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Berger (Marvell)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96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</TotalTime>
  <Words>980</Words>
  <Application>Microsoft Office PowerPoint</Application>
  <PresentationFormat>On-screen Show (4:3)</PresentationFormat>
  <Paragraphs>199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SU Sounding Measurement Exchange and Feedback</vt:lpstr>
      <vt:lpstr>VHT Sounding Protocol</vt:lpstr>
      <vt:lpstr>Processing Time</vt:lpstr>
      <vt:lpstr>Processing Time (cont.)</vt:lpstr>
      <vt:lpstr>Immediate and Delayed Feedback</vt:lpstr>
      <vt:lpstr>Delayed Feedback</vt:lpstr>
      <vt:lpstr>Straw Poll 1</vt:lpstr>
      <vt:lpstr>Motion</vt:lpstr>
      <vt:lpstr>Straw Poll 2</vt:lpstr>
      <vt:lpstr>Motion</vt:lpstr>
      <vt:lpstr>Straw Poll 3</vt:lpstr>
      <vt:lpstr>Motion</vt:lpstr>
      <vt:lpstr>Straw Poll 4</vt:lpstr>
      <vt:lpstr>Motion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Sounding Measurement Exchange and Feedback</dc:title>
  <dc:creator>Christian Berger</dc:creator>
  <cp:lastModifiedBy>Christian Berger</cp:lastModifiedBy>
  <cp:revision>21</cp:revision>
  <cp:lastPrinted>1601-01-01T00:00:00Z</cp:lastPrinted>
  <dcterms:created xsi:type="dcterms:W3CDTF">2017-08-30T21:06:34Z</dcterms:created>
  <dcterms:modified xsi:type="dcterms:W3CDTF">2017-09-01T23:40:54Z</dcterms:modified>
</cp:coreProperties>
</file>