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6" r:id="rId9"/>
    <p:sldId id="273" r:id="rId10"/>
    <p:sldId id="277" r:id="rId11"/>
    <p:sldId id="274" r:id="rId12"/>
    <p:sldId id="278" r:id="rId13"/>
    <p:sldId id="275" r:id="rId14"/>
    <p:sldId id="279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gev, Jonathan" initials="SJ" lastIdx="4" clrIdx="0">
    <p:extLst>
      <p:ext uri="{19B8F6BF-5375-455C-9EA6-DF929625EA0E}">
        <p15:presenceInfo xmlns:p15="http://schemas.microsoft.com/office/powerpoint/2012/main" userId="S-1-5-21-2052111302-1275210071-1644491937-3811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1" d="100"/>
          <a:sy n="111" d="100"/>
        </p:scale>
        <p:origin x="102" y="1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September,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Berger et al., Marvell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Berger et al., Marvell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September,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September,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Berger et al., Marvell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September,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Berger et al., Marvell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September,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Berger et al., Marvell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September,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Berger et al., Marvell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September,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Berger et al., Marvell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September,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Berger et al., Marvell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September,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Berger et al., Marvell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September,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Berger et al.,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802.11-17/1305r0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September,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Berger et al., Marvell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 Sounding Measurement Exchange and Feedback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2017-09-01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9204609"/>
              </p:ext>
            </p:extLst>
          </p:nvPr>
        </p:nvGraphicFramePr>
        <p:xfrm>
          <a:off x="515938" y="2281238"/>
          <a:ext cx="8075612" cy="2824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Document" r:id="rId4" imgW="8258040" imgH="2896253" progId="Word.Document.8">
                  <p:embed/>
                </p:oleObj>
              </mc:Choice>
              <mc:Fallback>
                <p:oleObj name="Document" r:id="rId4" imgW="8258040" imgH="289625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81238"/>
                        <a:ext cx="8075612" cy="2824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 smtClean="0"/>
              <a:t>We agree that the SU ranging protocol will support both </a:t>
            </a:r>
            <a:r>
              <a:rPr lang="en-US" sz="2000" dirty="0" smtClean="0"/>
              <a:t>immediate </a:t>
            </a:r>
            <a:r>
              <a:rPr lang="en-US" sz="2000" dirty="0" smtClean="0"/>
              <a:t>and delayed reporting.</a:t>
            </a:r>
          </a:p>
          <a:p>
            <a:pPr marL="0" indent="0"/>
            <a:r>
              <a:rPr lang="en-US" sz="2000" dirty="0" smtClean="0"/>
              <a:t>Note: </a:t>
            </a:r>
          </a:p>
          <a:p>
            <a:pPr marL="0" indent="0"/>
            <a:r>
              <a:rPr lang="en-US" sz="2000" dirty="0" smtClean="0"/>
              <a:t>The report formats (e.g. TOA, CSI) to be defined separately. </a:t>
            </a:r>
          </a:p>
          <a:p>
            <a:pPr marL="0" indent="0"/>
            <a:r>
              <a:rPr lang="en-US" sz="2000" dirty="0" smtClean="0"/>
              <a:t>Moved</a:t>
            </a:r>
            <a:r>
              <a:rPr lang="en-US" sz="2000" dirty="0"/>
              <a:t>: </a:t>
            </a:r>
            <a:endParaRPr lang="en-US" sz="2000" dirty="0" smtClean="0"/>
          </a:p>
          <a:p>
            <a:pPr marL="0" indent="0"/>
            <a:r>
              <a:rPr lang="en-US" sz="2000" dirty="0" smtClean="0"/>
              <a:t>Seconded:</a:t>
            </a:r>
            <a:endParaRPr lang="en-US" sz="2000" dirty="0"/>
          </a:p>
          <a:p>
            <a:pPr marL="0" indent="0"/>
            <a:r>
              <a:rPr lang="en-US" sz="2000" dirty="0"/>
              <a:t>Result: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Berger et al.,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1505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Should </a:t>
            </a:r>
            <a:r>
              <a:rPr lang="en-US" dirty="0"/>
              <a:t>the </a:t>
            </a:r>
            <a:r>
              <a:rPr lang="en-US" dirty="0" smtClean="0"/>
              <a:t>single </a:t>
            </a:r>
            <a:r>
              <a:rPr lang="en-US" dirty="0"/>
              <a:t>SU measurement and measurement report </a:t>
            </a:r>
            <a:r>
              <a:rPr lang="en-US" dirty="0" smtClean="0"/>
              <a:t>sequence be (as described on slide 2):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NDPA (UL) </a:t>
            </a:r>
            <a:r>
              <a:rPr lang="en-US" dirty="0" smtClean="0"/>
              <a:t>&lt;-SIFS-&gt; </a:t>
            </a:r>
            <a:r>
              <a:rPr lang="en-US" dirty="0"/>
              <a:t>NDP (UL) </a:t>
            </a:r>
            <a:r>
              <a:rPr lang="en-US" dirty="0" smtClean="0"/>
              <a:t>&lt;-SIFS-&gt; </a:t>
            </a:r>
            <a:r>
              <a:rPr lang="en-US" dirty="0"/>
              <a:t>NDP (DL) </a:t>
            </a:r>
            <a:r>
              <a:rPr lang="en-US" dirty="0" smtClean="0"/>
              <a:t>&lt;-SIFS-&gt; </a:t>
            </a:r>
            <a:r>
              <a:rPr lang="en-US" dirty="0"/>
              <a:t>LMR (DL)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Where for immediate feedback the LMR is of this round and for delayed the LMR is the feedback </a:t>
            </a:r>
            <a:r>
              <a:rPr lang="en-US" dirty="0" smtClean="0"/>
              <a:t>from previous </a:t>
            </a:r>
            <a:r>
              <a:rPr lang="en-US" dirty="0"/>
              <a:t>round</a:t>
            </a:r>
            <a:r>
              <a:rPr lang="en-US" dirty="0" smtClean="0"/>
              <a:t>.</a:t>
            </a:r>
          </a:p>
          <a:p>
            <a:pPr marL="457200" lvl="1" indent="0"/>
            <a:endParaRPr lang="en-US" dirty="0" smtClean="0"/>
          </a:p>
          <a:p>
            <a:pPr marL="457200" lvl="1" indent="0"/>
            <a:r>
              <a:rPr lang="en-US" dirty="0" smtClean="0"/>
              <a:t>Yes:	No:		Abstain: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Berger et al.,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8017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</a:t>
            </a:r>
            <a:r>
              <a:rPr lang="en-US" sz="2000" dirty="0" smtClean="0"/>
              <a:t>to:</a:t>
            </a:r>
          </a:p>
          <a:p>
            <a:pPr marL="0" indent="0"/>
            <a:r>
              <a:rPr lang="en-US" sz="2000" dirty="0" smtClean="0"/>
              <a:t>Adopt </a:t>
            </a:r>
            <a:r>
              <a:rPr lang="en-US" sz="2000" dirty="0"/>
              <a:t>the </a:t>
            </a:r>
            <a:r>
              <a:rPr lang="en-US" sz="2000" dirty="0" smtClean="0"/>
              <a:t>following text to spec framework document, instruct </a:t>
            </a:r>
            <a:r>
              <a:rPr lang="en-US" sz="2000" dirty="0"/>
              <a:t>the SFD editor to include it in the </a:t>
            </a:r>
            <a:r>
              <a:rPr lang="en-US" sz="2000" dirty="0" err="1"/>
              <a:t>TGaz</a:t>
            </a:r>
            <a:r>
              <a:rPr lang="en-US" sz="2000" dirty="0"/>
              <a:t> SFD under the sub-section 3.2 </a:t>
            </a:r>
            <a:r>
              <a:rPr lang="en-US" sz="2000" dirty="0" smtClean="0"/>
              <a:t>and grant the editorial license</a:t>
            </a:r>
            <a:r>
              <a:rPr lang="en-US" sz="2000" dirty="0"/>
              <a:t> </a:t>
            </a:r>
            <a:r>
              <a:rPr lang="en-US" sz="2000" dirty="0" smtClean="0"/>
              <a:t>to editor.</a:t>
            </a:r>
            <a:endParaRPr lang="en-US" sz="2000" dirty="0"/>
          </a:p>
          <a:p>
            <a:pPr marL="0" indent="0"/>
            <a:r>
              <a:rPr lang="en-US" sz="1600" b="0" dirty="0" smtClean="0"/>
              <a:t>The </a:t>
            </a:r>
            <a:r>
              <a:rPr lang="en-US" sz="1600" b="0" dirty="0"/>
              <a:t>single SU measurement and measurement report sequence </a:t>
            </a:r>
            <a:r>
              <a:rPr lang="en-US" sz="1600" b="0" dirty="0" smtClean="0"/>
              <a:t>shall be:</a:t>
            </a:r>
            <a:endParaRPr lang="en-US" sz="1600" b="0" dirty="0"/>
          </a:p>
          <a:p>
            <a:pPr marL="0" indent="0"/>
            <a:r>
              <a:rPr lang="en-US" sz="1600" b="0" dirty="0"/>
              <a:t>NDPA (UL) &lt;-SIFS-&gt; NDP (UL) &lt;-SIFS-&gt; NDP (DL) &lt;-SIFS-&gt; LMR (DL)</a:t>
            </a:r>
          </a:p>
          <a:p>
            <a:pPr marL="0" indent="0"/>
            <a:r>
              <a:rPr lang="en-US" sz="1600" b="0" dirty="0"/>
              <a:t>Where for immediate feedback the LMR is of this round and for delayed the LMR is the feedback from previous round</a:t>
            </a:r>
            <a:r>
              <a:rPr lang="en-US" sz="1600" b="0" dirty="0" smtClean="0"/>
              <a:t>.</a:t>
            </a:r>
          </a:p>
          <a:p>
            <a:pPr marL="0" indent="0"/>
            <a:endParaRPr lang="en-US" sz="2000" dirty="0" smtClean="0"/>
          </a:p>
          <a:p>
            <a:pPr marL="0" indent="0"/>
            <a:endParaRPr lang="en-US" sz="2000" dirty="0" smtClean="0"/>
          </a:p>
          <a:p>
            <a:pPr marL="0" indent="0"/>
            <a:r>
              <a:rPr lang="en-US" sz="2000" dirty="0" smtClean="0"/>
              <a:t>Moved</a:t>
            </a:r>
            <a:r>
              <a:rPr lang="en-US" sz="2000" dirty="0"/>
              <a:t>: </a:t>
            </a:r>
            <a:endParaRPr lang="en-US" sz="2000" dirty="0" smtClean="0"/>
          </a:p>
          <a:p>
            <a:pPr marL="0" indent="0"/>
            <a:r>
              <a:rPr lang="en-US" sz="2000" dirty="0" smtClean="0"/>
              <a:t>Seconded:</a:t>
            </a:r>
            <a:endParaRPr lang="en-US" sz="2000" dirty="0"/>
          </a:p>
          <a:p>
            <a:pPr marL="0" indent="0"/>
            <a:r>
              <a:rPr lang="en-US" sz="2000" dirty="0"/>
              <a:t>Result: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Berger et al.,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7552" y="4722813"/>
            <a:ext cx="4559061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621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</a:t>
            </a:r>
            <a:r>
              <a:rPr lang="en-US" dirty="0"/>
              <a:t>delayed SU normal </a:t>
            </a:r>
            <a:r>
              <a:rPr lang="en-US" dirty="0" smtClean="0"/>
              <a:t>operation: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 err="1"/>
              <a:t>iSTA</a:t>
            </a:r>
            <a:r>
              <a:rPr lang="en-US" dirty="0"/>
              <a:t> shall not initiate another measurement sequence earlier than </a:t>
            </a:r>
            <a:r>
              <a:rPr lang="en-US" dirty="0" err="1"/>
              <a:t>MinToaReady</a:t>
            </a:r>
            <a:r>
              <a:rPr lang="en-US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If </a:t>
            </a:r>
            <a:r>
              <a:rPr lang="en-US" dirty="0"/>
              <a:t>the </a:t>
            </a:r>
            <a:r>
              <a:rPr lang="en-US" dirty="0" err="1"/>
              <a:t>iSTA</a:t>
            </a:r>
            <a:r>
              <a:rPr lang="en-US" dirty="0"/>
              <a:t> initiates a following measurement sequence later than </a:t>
            </a:r>
            <a:r>
              <a:rPr lang="en-US" dirty="0" err="1"/>
              <a:t>MaxToaAvailable</a:t>
            </a:r>
            <a:r>
              <a:rPr lang="en-US" dirty="0"/>
              <a:t>, then the </a:t>
            </a:r>
            <a:r>
              <a:rPr lang="en-US" dirty="0" smtClean="0"/>
              <a:t>results may </a:t>
            </a:r>
            <a:r>
              <a:rPr lang="en-US" dirty="0"/>
              <a:t>not be available (flushed</a:t>
            </a:r>
            <a:r>
              <a:rPr lang="en-US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lvl="1" indent="0"/>
            <a:r>
              <a:rPr lang="en-US" dirty="0" smtClean="0"/>
              <a:t>Yes:	No:		Abstain: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Berger et al.,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93712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</a:t>
            </a:r>
            <a:r>
              <a:rPr lang="en-US" sz="2000" dirty="0" smtClean="0"/>
              <a:t>to:</a:t>
            </a:r>
          </a:p>
          <a:p>
            <a:pPr marL="0" indent="0"/>
            <a:r>
              <a:rPr lang="en-US" sz="2000" dirty="0" smtClean="0"/>
              <a:t>Adopt </a:t>
            </a:r>
            <a:r>
              <a:rPr lang="en-US" sz="2000" dirty="0"/>
              <a:t>the </a:t>
            </a:r>
            <a:r>
              <a:rPr lang="en-US" sz="2000" dirty="0" smtClean="0"/>
              <a:t>following text to spec framework document, instruct </a:t>
            </a:r>
            <a:r>
              <a:rPr lang="en-US" sz="2000" dirty="0"/>
              <a:t>the SFD editor to include it in the </a:t>
            </a:r>
            <a:r>
              <a:rPr lang="en-US" sz="2000" dirty="0" err="1"/>
              <a:t>TGaz</a:t>
            </a:r>
            <a:r>
              <a:rPr lang="en-US" sz="2000" dirty="0"/>
              <a:t> SFD under the sub-section 3.2 </a:t>
            </a:r>
            <a:r>
              <a:rPr lang="en-US" sz="2000" dirty="0" smtClean="0"/>
              <a:t>and grant the editorial license</a:t>
            </a:r>
            <a:r>
              <a:rPr lang="en-US" sz="2000" dirty="0"/>
              <a:t> </a:t>
            </a:r>
            <a:r>
              <a:rPr lang="en-US" sz="2000" dirty="0" smtClean="0"/>
              <a:t>to editor.</a:t>
            </a:r>
          </a:p>
          <a:p>
            <a:pPr marL="0" indent="0"/>
            <a:r>
              <a:rPr lang="en-US" sz="1800" b="0" dirty="0" smtClean="0"/>
              <a:t>The </a:t>
            </a:r>
            <a:r>
              <a:rPr lang="en-US" sz="1800" b="0" dirty="0" err="1"/>
              <a:t>iSTA</a:t>
            </a:r>
            <a:r>
              <a:rPr lang="en-US" sz="1800" b="0" dirty="0"/>
              <a:t> shall not initiate another measurement sequence earlier than </a:t>
            </a:r>
            <a:r>
              <a:rPr lang="en-US" sz="1800" b="0" dirty="0" err="1" smtClean="0"/>
              <a:t>MinToaReady</a:t>
            </a:r>
            <a:r>
              <a:rPr lang="en-US" sz="1800" b="0" dirty="0" smtClean="0"/>
              <a:t>.</a:t>
            </a:r>
          </a:p>
          <a:p>
            <a:pPr marL="0" indent="0"/>
            <a:r>
              <a:rPr lang="en-US" sz="1800" b="0" dirty="0" smtClean="0"/>
              <a:t>If </a:t>
            </a:r>
            <a:r>
              <a:rPr lang="en-US" sz="1800" b="0" dirty="0"/>
              <a:t>the </a:t>
            </a:r>
            <a:r>
              <a:rPr lang="en-US" sz="1800" b="0" dirty="0" err="1"/>
              <a:t>iSTA</a:t>
            </a:r>
            <a:r>
              <a:rPr lang="en-US" sz="1800" b="0" dirty="0"/>
              <a:t> initiates a following measurement sequence later than </a:t>
            </a:r>
            <a:r>
              <a:rPr lang="en-US" sz="1800" b="0" dirty="0" err="1"/>
              <a:t>MaxToaAvailable</a:t>
            </a:r>
            <a:r>
              <a:rPr lang="en-US" sz="1800" b="0" dirty="0"/>
              <a:t>, then the results may not be available (flushed)</a:t>
            </a:r>
          </a:p>
          <a:p>
            <a:pPr marL="0" indent="0"/>
            <a:endParaRPr lang="en-US" sz="2000" dirty="0" smtClean="0"/>
          </a:p>
          <a:p>
            <a:pPr marL="0" indent="0"/>
            <a:endParaRPr lang="en-US" sz="2000" dirty="0" smtClean="0"/>
          </a:p>
          <a:p>
            <a:pPr marL="0" indent="0"/>
            <a:r>
              <a:rPr lang="en-US" sz="2000" dirty="0" smtClean="0"/>
              <a:t>Moved</a:t>
            </a:r>
            <a:r>
              <a:rPr lang="en-US" sz="2000" dirty="0"/>
              <a:t>: </a:t>
            </a:r>
            <a:endParaRPr lang="en-US" sz="2000" dirty="0" smtClean="0"/>
          </a:p>
          <a:p>
            <a:pPr marL="0" indent="0"/>
            <a:r>
              <a:rPr lang="en-US" sz="2000" dirty="0" smtClean="0"/>
              <a:t>Seconded:</a:t>
            </a:r>
            <a:endParaRPr lang="en-US" sz="2000" dirty="0"/>
          </a:p>
          <a:p>
            <a:pPr marL="0" indent="0"/>
            <a:r>
              <a:rPr lang="en-US" sz="2000" dirty="0"/>
              <a:t>Result: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Berger et al.,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3886200" y="4691391"/>
            <a:ext cx="4491218" cy="1214649"/>
            <a:chOff x="1655625" y="1515239"/>
            <a:chExt cx="5832750" cy="1577506"/>
          </a:xfrm>
        </p:grpSpPr>
        <p:cxnSp>
          <p:nvCxnSpPr>
            <p:cNvPr id="8" name="Straight Connector 7"/>
            <p:cNvCxnSpPr/>
            <p:nvPr/>
          </p:nvCxnSpPr>
          <p:spPr bwMode="auto">
            <a:xfrm>
              <a:off x="1689734" y="2731989"/>
              <a:ext cx="5798641" cy="1481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9" name="Rectangle 8"/>
            <p:cNvSpPr/>
            <p:nvPr/>
          </p:nvSpPr>
          <p:spPr bwMode="auto">
            <a:xfrm>
              <a:off x="1853547" y="2283753"/>
              <a:ext cx="987160" cy="42110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Sounding</a:t>
              </a:r>
            </a:p>
          </p:txBody>
        </p:sp>
        <p:sp>
          <p:nvSpPr>
            <p:cNvPr id="10" name="TextBox 44"/>
            <p:cNvSpPr txBox="1"/>
            <p:nvPr/>
          </p:nvSpPr>
          <p:spPr>
            <a:xfrm>
              <a:off x="1655625" y="2752983"/>
              <a:ext cx="978873" cy="3397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1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Time [</a:t>
              </a:r>
              <a:r>
                <a:rPr lang="en-US" sz="1100" dirty="0" err="1" smtClean="0">
                  <a:solidFill>
                    <a:schemeClr val="tx1"/>
                  </a:solidFill>
                  <a:latin typeface="Calibri" panose="020F0502020204030204" pitchFamily="34" charset="0"/>
                </a:rPr>
                <a:t>ms</a:t>
              </a:r>
              <a:r>
                <a:rPr lang="en-US" sz="11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]</a:t>
              </a:r>
              <a:endParaRPr lang="en-US" sz="14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3555862" y="2283753"/>
              <a:ext cx="3356346" cy="42110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LMR Availability</a:t>
              </a:r>
            </a:p>
          </p:txBody>
        </p:sp>
        <p:cxnSp>
          <p:nvCxnSpPr>
            <p:cNvPr id="12" name="Straight Arrow Connector 11"/>
            <p:cNvCxnSpPr/>
            <p:nvPr/>
          </p:nvCxnSpPr>
          <p:spPr bwMode="auto">
            <a:xfrm>
              <a:off x="2829955" y="2010696"/>
              <a:ext cx="801021" cy="597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>
              <a:off x="2829954" y="1851005"/>
              <a:ext cx="4082255" cy="1567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4" name="TextBox 48"/>
            <p:cNvSpPr txBox="1"/>
            <p:nvPr/>
          </p:nvSpPr>
          <p:spPr>
            <a:xfrm>
              <a:off x="2744196" y="1953963"/>
              <a:ext cx="1264082" cy="3397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100" dirty="0" err="1" smtClean="0">
                  <a:solidFill>
                    <a:schemeClr val="tx1"/>
                  </a:solidFill>
                  <a:latin typeface="Calibri" panose="020F0502020204030204" pitchFamily="34" charset="0"/>
                </a:rPr>
                <a:t>MinToaReady</a:t>
              </a:r>
              <a:endParaRPr lang="en-US" sz="28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5" name="TextBox 49"/>
            <p:cNvSpPr txBox="1"/>
            <p:nvPr/>
          </p:nvSpPr>
          <p:spPr>
            <a:xfrm>
              <a:off x="5458939" y="1515239"/>
              <a:ext cx="1511819" cy="3397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algn="r"/>
              <a:r>
                <a:rPr lang="en-US" sz="1100" dirty="0" err="1" smtClean="0">
                  <a:solidFill>
                    <a:schemeClr val="tx1"/>
                  </a:solidFill>
                  <a:latin typeface="Calibri" panose="020F0502020204030204" pitchFamily="34" charset="0"/>
                </a:rPr>
                <a:t>MaxToaAvailable</a:t>
              </a:r>
              <a:endParaRPr lang="en-US" sz="20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9719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VHT Sounding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24043"/>
            <a:ext cx="7770813" cy="2507074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Protocol is completely unscheduled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/>
              <a:t>When medium is idle, initiator can send NDP-A followed by NDP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/>
              <a:t>If available, responder replies with NDP within </a:t>
            </a:r>
            <a:r>
              <a:rPr lang="en-US" altLang="en-US" dirty="0" smtClean="0"/>
              <a:t>SIFS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Followed by LMR within SIFS, which contains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Time stamps t2/t3 of this exchange, or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Time stamps t2/t3 of a previous exchange, or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No time stamps, if none are ready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endParaRPr lang="en-US" alt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Berger et al.,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  <p:grpSp>
        <p:nvGrpSpPr>
          <p:cNvPr id="29" name="Group 28"/>
          <p:cNvGrpSpPr/>
          <p:nvPr/>
        </p:nvGrpSpPr>
        <p:grpSpPr>
          <a:xfrm>
            <a:off x="1363988" y="1828800"/>
            <a:ext cx="6416026" cy="1863904"/>
            <a:chOff x="1363988" y="1828800"/>
            <a:chExt cx="6416026" cy="1863904"/>
          </a:xfrm>
        </p:grpSpPr>
        <p:grpSp>
          <p:nvGrpSpPr>
            <p:cNvPr id="26" name="Group 25"/>
            <p:cNvGrpSpPr/>
            <p:nvPr/>
          </p:nvGrpSpPr>
          <p:grpSpPr>
            <a:xfrm>
              <a:off x="1363988" y="1828800"/>
              <a:ext cx="6416026" cy="1863904"/>
              <a:chOff x="1363988" y="2483202"/>
              <a:chExt cx="6416026" cy="1863904"/>
            </a:xfrm>
          </p:grpSpPr>
          <p:grpSp>
            <p:nvGrpSpPr>
              <p:cNvPr id="7" name="Group 6"/>
              <p:cNvGrpSpPr>
                <a:grpSpLocks noChangeAspect="1"/>
              </p:cNvGrpSpPr>
              <p:nvPr/>
            </p:nvGrpSpPr>
            <p:grpSpPr>
              <a:xfrm>
                <a:off x="1363988" y="2483202"/>
                <a:ext cx="6416026" cy="1863904"/>
                <a:chOff x="793475" y="4736087"/>
                <a:chExt cx="5832750" cy="1694457"/>
              </a:xfrm>
            </p:grpSpPr>
            <p:sp>
              <p:nvSpPr>
                <p:cNvPr id="8" name="TextBox 7"/>
                <p:cNvSpPr txBox="1"/>
                <p:nvPr/>
              </p:nvSpPr>
              <p:spPr>
                <a:xfrm>
                  <a:off x="4748537" y="6178727"/>
                  <a:ext cx="393231" cy="25181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r>
                    <a:rPr lang="en-US" sz="1200" dirty="0" smtClean="0">
                      <a:solidFill>
                        <a:schemeClr val="tx1"/>
                      </a:solidFill>
                      <a:latin typeface="Calibri" panose="020F0502020204030204" pitchFamily="34" charset="0"/>
                    </a:rPr>
                    <a:t>SIFS</a:t>
                  </a:r>
                  <a:endParaRPr lang="en-US" dirty="0">
                    <a:solidFill>
                      <a:schemeClr val="tx1"/>
                    </a:solidFill>
                    <a:latin typeface="Calibri" panose="020F0502020204030204" pitchFamily="34" charset="0"/>
                  </a:endParaRPr>
                </a:p>
              </p:txBody>
            </p:sp>
            <p:cxnSp>
              <p:nvCxnSpPr>
                <p:cNvPr id="9" name="Straight Connector 8"/>
                <p:cNvCxnSpPr/>
                <p:nvPr/>
              </p:nvCxnSpPr>
              <p:spPr bwMode="auto">
                <a:xfrm>
                  <a:off x="827584" y="5157192"/>
                  <a:ext cx="5798641" cy="14959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10" name="Rectangle 9"/>
                <p:cNvSpPr/>
                <p:nvPr/>
              </p:nvSpPr>
              <p:spPr bwMode="auto">
                <a:xfrm>
                  <a:off x="938940" y="4736087"/>
                  <a:ext cx="1047593" cy="421105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9525" cap="flat" cmpd="sng" algn="ctr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ＭＳ Ｐゴシック" pitchFamily="34" charset="-128"/>
                    </a:rPr>
                    <a:t>NDP-A</a:t>
                  </a:r>
                  <a:endParaRPr kumimoji="0" 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793475" y="5178187"/>
                  <a:ext cx="788806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r>
                    <a:rPr lang="en-US" sz="1400" b="1" dirty="0" smtClean="0">
                      <a:latin typeface="Calibri" panose="020F0502020204030204" pitchFamily="34" charset="0"/>
                    </a:rPr>
                    <a:t>Initiator</a:t>
                  </a:r>
                  <a:endParaRPr lang="en-US" sz="1800" b="1" dirty="0">
                    <a:latin typeface="Calibri" panose="020F0502020204030204" pitchFamily="34" charset="0"/>
                  </a:endParaRPr>
                </a:p>
              </p:txBody>
            </p:sp>
            <p:cxnSp>
              <p:nvCxnSpPr>
                <p:cNvPr id="12" name="Straight Connector 11"/>
                <p:cNvCxnSpPr/>
                <p:nvPr/>
              </p:nvCxnSpPr>
              <p:spPr bwMode="auto">
                <a:xfrm>
                  <a:off x="827584" y="6055549"/>
                  <a:ext cx="5798641" cy="14814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13" name="Rectangle 12"/>
                <p:cNvSpPr/>
                <p:nvPr/>
              </p:nvSpPr>
              <p:spPr bwMode="auto">
                <a:xfrm>
                  <a:off x="3920957" y="5637480"/>
                  <a:ext cx="721895" cy="421105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9525" cap="flat" cmpd="sng" algn="ctr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ＭＳ Ｐゴシック" pitchFamily="34" charset="-128"/>
                    </a:rPr>
                    <a:t>NDP</a:t>
                  </a:r>
                  <a:endParaRPr kumimoji="0" 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793475" y="6076544"/>
                  <a:ext cx="983539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r>
                    <a:rPr lang="en-US" sz="1400" b="1" dirty="0" smtClean="0">
                      <a:latin typeface="Calibri" panose="020F0502020204030204" pitchFamily="34" charset="0"/>
                    </a:rPr>
                    <a:t>Responder</a:t>
                  </a:r>
                  <a:endParaRPr lang="en-US" sz="1800" b="1" dirty="0">
                    <a:latin typeface="Calibri" panose="020F0502020204030204" pitchFamily="34" charset="0"/>
                  </a:endParaRPr>
                </a:p>
              </p:txBody>
            </p:sp>
            <p:cxnSp>
              <p:nvCxnSpPr>
                <p:cNvPr id="15" name="Straight Arrow Connector 14"/>
                <p:cNvCxnSpPr/>
                <p:nvPr/>
              </p:nvCxnSpPr>
              <p:spPr bwMode="auto">
                <a:xfrm>
                  <a:off x="3391567" y="5290268"/>
                  <a:ext cx="52939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triangle"/>
                </a:ln>
                <a:effectLst/>
              </p:spPr>
            </p:cxnSp>
            <p:sp>
              <p:nvSpPr>
                <p:cNvPr id="16" name="TextBox 15"/>
                <p:cNvSpPr txBox="1"/>
                <p:nvPr/>
              </p:nvSpPr>
              <p:spPr>
                <a:xfrm>
                  <a:off x="3393248" y="5470783"/>
                  <a:ext cx="43255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r>
                    <a:rPr lang="en-US" sz="1200" dirty="0" smtClean="0">
                      <a:latin typeface="Calibri" panose="020F0502020204030204" pitchFamily="34" charset="0"/>
                    </a:rPr>
                    <a:t>SIFS</a:t>
                  </a:r>
                  <a:endParaRPr lang="en-US" dirty="0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17" name="Rectangle 16"/>
                <p:cNvSpPr/>
                <p:nvPr/>
              </p:nvSpPr>
              <p:spPr bwMode="auto">
                <a:xfrm>
                  <a:off x="2567056" y="4736087"/>
                  <a:ext cx="721895" cy="421105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9525" cap="flat" cmpd="sng" algn="ctr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ＭＳ Ｐゴシック" pitchFamily="34" charset="-128"/>
                    </a:rPr>
                    <a:t>NDP</a:t>
                  </a:r>
                  <a:endParaRPr kumimoji="0" 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ＭＳ Ｐゴシック" pitchFamily="34" charset="-128"/>
                  </a:endParaRPr>
                </a:p>
              </p:txBody>
            </p:sp>
            <p:cxnSp>
              <p:nvCxnSpPr>
                <p:cNvPr id="18" name="Straight Arrow Connector 17"/>
                <p:cNvCxnSpPr/>
                <p:nvPr/>
              </p:nvCxnSpPr>
              <p:spPr bwMode="auto">
                <a:xfrm>
                  <a:off x="2041004" y="5296476"/>
                  <a:ext cx="52939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triangle"/>
                </a:ln>
                <a:effectLst/>
              </p:spPr>
            </p:cxnSp>
            <p:sp>
              <p:nvSpPr>
                <p:cNvPr id="19" name="TextBox 18"/>
                <p:cNvSpPr txBox="1"/>
                <p:nvPr/>
              </p:nvSpPr>
              <p:spPr>
                <a:xfrm>
                  <a:off x="2111958" y="5476991"/>
                  <a:ext cx="43255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r>
                    <a:rPr lang="en-US" sz="1200" dirty="0" smtClean="0">
                      <a:latin typeface="Calibri" panose="020F0502020204030204" pitchFamily="34" charset="0"/>
                    </a:rPr>
                    <a:t>SIFS</a:t>
                  </a:r>
                  <a:endParaRPr lang="en-US" dirty="0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20" name="Rectangle 19"/>
                <p:cNvSpPr/>
                <p:nvPr/>
              </p:nvSpPr>
              <p:spPr bwMode="auto">
                <a:xfrm>
                  <a:off x="5233849" y="5637479"/>
                  <a:ext cx="1047593" cy="421105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9525" cap="flat" cmpd="sng" algn="ctr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ＭＳ Ｐゴシック" pitchFamily="34" charset="-128"/>
                    </a:rPr>
                    <a:t>LMR</a:t>
                  </a:r>
                  <a:endParaRPr kumimoji="0" 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ＭＳ Ｐゴシック" pitchFamily="34" charset="-128"/>
                  </a:endParaRPr>
                </a:p>
              </p:txBody>
            </p:sp>
          </p:grpSp>
          <p:cxnSp>
            <p:nvCxnSpPr>
              <p:cNvPr id="22" name="Straight Arrow Connector 21"/>
              <p:cNvCxnSpPr/>
              <p:nvPr/>
            </p:nvCxnSpPr>
            <p:spPr bwMode="auto">
              <a:xfrm>
                <a:off x="5666071" y="4082245"/>
                <a:ext cx="582329" cy="0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/>
              </a:ln>
              <a:effectLst/>
            </p:spPr>
          </p:cxnSp>
          <p:sp>
            <p:nvSpPr>
              <p:cNvPr id="24" name="TextBox 23"/>
              <p:cNvSpPr txBox="1"/>
              <p:nvPr/>
            </p:nvSpPr>
            <p:spPr>
              <a:xfrm>
                <a:off x="2805571" y="3107541"/>
                <a:ext cx="4325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GB"/>
                </a:defPPr>
                <a:lvl1pPr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1pPr>
                <a:lvl2pPr marL="742950" indent="-28575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2pPr>
                <a:lvl3pPr marL="11430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3pPr>
                <a:lvl4pPr marL="16002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4pPr>
                <a:lvl5pPr marL="20574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9pPr>
              </a:lstStyle>
              <a:p>
                <a:r>
                  <a:rPr lang="en-US" sz="1200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SIFS</a:t>
                </a:r>
                <a:endParaRPr lang="en-US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4296777" y="3107541"/>
                <a:ext cx="4325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GB"/>
                </a:defPPr>
                <a:lvl1pPr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1pPr>
                <a:lvl2pPr marL="742950" indent="-28575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2pPr>
                <a:lvl3pPr marL="11430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3pPr>
                <a:lvl4pPr marL="16002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4pPr>
                <a:lvl5pPr marL="20574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9pPr>
              </a:lstStyle>
              <a:p>
                <a:r>
                  <a:rPr lang="en-US" sz="1200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SIFS</a:t>
                </a:r>
                <a:endParaRPr lang="en-US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363988" y="2329398"/>
              <a:ext cx="68191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Initiator</a:t>
              </a:r>
              <a:endParaRPr lang="en-US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363988" y="3288356"/>
              <a:ext cx="8552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Responder</a:t>
              </a:r>
              <a:endParaRPr lang="en-US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7877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Processing </a:t>
            </a:r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10000"/>
            <a:ext cx="7770813" cy="2438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Initiator needs feedback from responder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T2 time-of-arrival (</a:t>
            </a:r>
            <a:r>
              <a:rPr lang="en-US" dirty="0" err="1" smtClean="0"/>
              <a:t>ToA</a:t>
            </a:r>
            <a:r>
              <a:rPr lang="en-US" dirty="0" smtClean="0"/>
              <a:t>) of NDP send by initiator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T3 time-of-departure (</a:t>
            </a:r>
            <a:r>
              <a:rPr lang="en-US" dirty="0" err="1" smtClean="0"/>
              <a:t>ToD</a:t>
            </a:r>
            <a:r>
              <a:rPr lang="en-US" dirty="0" smtClean="0"/>
              <a:t>) of NDP send by responder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time available to determine t2 is about 70-80 µs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2·SIFS = 32 </a:t>
            </a:r>
            <a:r>
              <a:rPr lang="en-US" dirty="0"/>
              <a:t>µs</a:t>
            </a: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VHT NDP = 40-52 </a:t>
            </a:r>
            <a:r>
              <a:rPr lang="en-US" dirty="0"/>
              <a:t>µs </a:t>
            </a:r>
            <a:r>
              <a:rPr lang="en-US" dirty="0" smtClean="0"/>
              <a:t>(1-4 LTF)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Berger et al.,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  <p:grpSp>
        <p:nvGrpSpPr>
          <p:cNvPr id="32" name="Group 31"/>
          <p:cNvGrpSpPr>
            <a:grpSpLocks noChangeAspect="1"/>
          </p:cNvGrpSpPr>
          <p:nvPr/>
        </p:nvGrpSpPr>
        <p:grpSpPr>
          <a:xfrm>
            <a:off x="1363193" y="1828800"/>
            <a:ext cx="6416026" cy="1863904"/>
            <a:chOff x="838200" y="4434184"/>
            <a:chExt cx="6416026" cy="1863904"/>
          </a:xfrm>
        </p:grpSpPr>
        <p:grpSp>
          <p:nvGrpSpPr>
            <p:cNvPr id="7" name="Group 6"/>
            <p:cNvGrpSpPr/>
            <p:nvPr/>
          </p:nvGrpSpPr>
          <p:grpSpPr>
            <a:xfrm>
              <a:off x="838200" y="4434184"/>
              <a:ext cx="6416026" cy="1863904"/>
              <a:chOff x="1363988" y="1828800"/>
              <a:chExt cx="6416026" cy="1863904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1363988" y="1828800"/>
                <a:ext cx="6416026" cy="1863904"/>
                <a:chOff x="1363988" y="2483202"/>
                <a:chExt cx="6416026" cy="1863904"/>
              </a:xfrm>
            </p:grpSpPr>
            <p:grpSp>
              <p:nvGrpSpPr>
                <p:cNvPr id="11" name="Group 10"/>
                <p:cNvGrpSpPr>
                  <a:grpSpLocks noChangeAspect="1"/>
                </p:cNvGrpSpPr>
                <p:nvPr/>
              </p:nvGrpSpPr>
              <p:grpSpPr>
                <a:xfrm>
                  <a:off x="1363988" y="2483202"/>
                  <a:ext cx="6416026" cy="1863904"/>
                  <a:chOff x="793475" y="4736087"/>
                  <a:chExt cx="5832750" cy="1694457"/>
                </a:xfrm>
              </p:grpSpPr>
              <p:sp>
                <p:nvSpPr>
                  <p:cNvPr id="15" name="TextBox 14"/>
                  <p:cNvSpPr txBox="1"/>
                  <p:nvPr/>
                </p:nvSpPr>
                <p:spPr>
                  <a:xfrm>
                    <a:off x="4748537" y="6178727"/>
                    <a:ext cx="393231" cy="25181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r>
                      <a:rPr lang="en-US" sz="12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rPr>
                      <a:t>SIFS</a:t>
                    </a:r>
                    <a:endParaRPr lang="en-US" dirty="0">
                      <a:solidFill>
                        <a:schemeClr val="tx1"/>
                      </a:solidFill>
                      <a:latin typeface="Calibri" panose="020F0502020204030204" pitchFamily="34" charset="0"/>
                    </a:endParaRPr>
                  </a:p>
                </p:txBody>
              </p:sp>
              <p:cxnSp>
                <p:nvCxnSpPr>
                  <p:cNvPr id="16" name="Straight Connector 15"/>
                  <p:cNvCxnSpPr/>
                  <p:nvPr/>
                </p:nvCxnSpPr>
                <p:spPr bwMode="auto">
                  <a:xfrm>
                    <a:off x="827584" y="5157192"/>
                    <a:ext cx="5798641" cy="14959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sp>
                <p:nvSpPr>
                  <p:cNvPr id="17" name="Rectangle 16"/>
                  <p:cNvSpPr/>
                  <p:nvPr/>
                </p:nvSpPr>
                <p:spPr bwMode="auto">
                  <a:xfrm>
                    <a:off x="938940" y="4736087"/>
                    <a:ext cx="1047593" cy="421105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 w="9525" cap="flat" cmpd="sng" algn="ctr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itchFamily="34" charset="-128"/>
                      </a:rPr>
                      <a:t>NDP-A</a:t>
                    </a:r>
                    <a:endParaRPr kumimoji="0" lang="en-US" sz="2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ＭＳ Ｐゴシック" pitchFamily="34" charset="-128"/>
                    </a:endParaRPr>
                  </a:p>
                </p:txBody>
              </p:sp>
              <p:sp>
                <p:nvSpPr>
                  <p:cNvPr id="18" name="TextBox 17"/>
                  <p:cNvSpPr txBox="1"/>
                  <p:nvPr/>
                </p:nvSpPr>
                <p:spPr>
                  <a:xfrm>
                    <a:off x="793475" y="5178187"/>
                    <a:ext cx="788806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r>
                      <a:rPr lang="en-US" sz="1400" b="1" dirty="0" smtClean="0">
                        <a:latin typeface="Calibri" panose="020F0502020204030204" pitchFamily="34" charset="0"/>
                      </a:rPr>
                      <a:t>Initiator</a:t>
                    </a:r>
                    <a:endParaRPr lang="en-US" sz="1800" b="1" dirty="0">
                      <a:latin typeface="Calibri" panose="020F0502020204030204" pitchFamily="34" charset="0"/>
                    </a:endParaRPr>
                  </a:p>
                </p:txBody>
              </p:sp>
              <p:cxnSp>
                <p:nvCxnSpPr>
                  <p:cNvPr id="19" name="Straight Connector 18"/>
                  <p:cNvCxnSpPr/>
                  <p:nvPr/>
                </p:nvCxnSpPr>
                <p:spPr bwMode="auto">
                  <a:xfrm>
                    <a:off x="827584" y="6055549"/>
                    <a:ext cx="5798641" cy="14814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sp>
                <p:nvSpPr>
                  <p:cNvPr id="20" name="Rectangle 19"/>
                  <p:cNvSpPr/>
                  <p:nvPr/>
                </p:nvSpPr>
                <p:spPr bwMode="auto">
                  <a:xfrm>
                    <a:off x="3920957" y="5637480"/>
                    <a:ext cx="721895" cy="421105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 w="9525" cap="flat" cmpd="sng" algn="ctr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itchFamily="34" charset="-128"/>
                      </a:rPr>
                      <a:t>NDP</a:t>
                    </a:r>
                    <a:endParaRPr kumimoji="0" lang="en-US" sz="2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ＭＳ Ｐゴシック" pitchFamily="34" charset="-128"/>
                    </a:endParaRPr>
                  </a:p>
                </p:txBody>
              </p:sp>
              <p:sp>
                <p:nvSpPr>
                  <p:cNvPr id="21" name="TextBox 20"/>
                  <p:cNvSpPr txBox="1"/>
                  <p:nvPr/>
                </p:nvSpPr>
                <p:spPr>
                  <a:xfrm>
                    <a:off x="793475" y="6076544"/>
                    <a:ext cx="983539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r>
                      <a:rPr lang="en-US" sz="1400" b="1" dirty="0" smtClean="0">
                        <a:latin typeface="Calibri" panose="020F0502020204030204" pitchFamily="34" charset="0"/>
                      </a:rPr>
                      <a:t>Responder</a:t>
                    </a:r>
                    <a:endParaRPr lang="en-US" sz="1800" b="1" dirty="0">
                      <a:latin typeface="Calibri" panose="020F0502020204030204" pitchFamily="34" charset="0"/>
                    </a:endParaRPr>
                  </a:p>
                </p:txBody>
              </p:sp>
              <p:cxnSp>
                <p:nvCxnSpPr>
                  <p:cNvPr id="22" name="Straight Arrow Connector 21"/>
                  <p:cNvCxnSpPr/>
                  <p:nvPr/>
                </p:nvCxnSpPr>
                <p:spPr bwMode="auto">
                  <a:xfrm>
                    <a:off x="3391567" y="5290268"/>
                    <a:ext cx="529390" cy="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triangle" w="med" len="med"/>
                    <a:tailEnd type="triangle"/>
                  </a:ln>
                  <a:effectLst/>
                </p:spPr>
              </p:cxnSp>
              <p:sp>
                <p:nvSpPr>
                  <p:cNvPr id="23" name="TextBox 22"/>
                  <p:cNvSpPr txBox="1"/>
                  <p:nvPr/>
                </p:nvSpPr>
                <p:spPr>
                  <a:xfrm>
                    <a:off x="3393248" y="5470783"/>
                    <a:ext cx="432554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r>
                      <a:rPr lang="en-US" sz="1200" dirty="0" smtClean="0">
                        <a:latin typeface="Calibri" panose="020F0502020204030204" pitchFamily="34" charset="0"/>
                      </a:rPr>
                      <a:t>SIFS</a:t>
                    </a:r>
                    <a:endParaRPr lang="en-US" dirty="0">
                      <a:latin typeface="Calibri" panose="020F0502020204030204" pitchFamily="34" charset="0"/>
                    </a:endParaRPr>
                  </a:p>
                </p:txBody>
              </p:sp>
              <p:sp>
                <p:nvSpPr>
                  <p:cNvPr id="24" name="Rectangle 23"/>
                  <p:cNvSpPr/>
                  <p:nvPr/>
                </p:nvSpPr>
                <p:spPr bwMode="auto">
                  <a:xfrm>
                    <a:off x="2567056" y="4736087"/>
                    <a:ext cx="721895" cy="421105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 w="9525" cap="flat" cmpd="sng" algn="ctr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itchFamily="34" charset="-128"/>
                      </a:rPr>
                      <a:t>NDP</a:t>
                    </a:r>
                    <a:endParaRPr kumimoji="0" lang="en-US" sz="2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ＭＳ Ｐゴシック" pitchFamily="34" charset="-128"/>
                    </a:endParaRPr>
                  </a:p>
                </p:txBody>
              </p:sp>
              <p:cxnSp>
                <p:nvCxnSpPr>
                  <p:cNvPr id="25" name="Straight Arrow Connector 24"/>
                  <p:cNvCxnSpPr/>
                  <p:nvPr/>
                </p:nvCxnSpPr>
                <p:spPr bwMode="auto">
                  <a:xfrm>
                    <a:off x="2041004" y="5296476"/>
                    <a:ext cx="529390" cy="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triangle" w="med" len="med"/>
                    <a:tailEnd type="triangle"/>
                  </a:ln>
                  <a:effectLst/>
                </p:spPr>
              </p:cxnSp>
              <p:sp>
                <p:nvSpPr>
                  <p:cNvPr id="26" name="TextBox 25"/>
                  <p:cNvSpPr txBox="1"/>
                  <p:nvPr/>
                </p:nvSpPr>
                <p:spPr>
                  <a:xfrm>
                    <a:off x="2111958" y="5476991"/>
                    <a:ext cx="432554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r>
                      <a:rPr lang="en-US" sz="1200" dirty="0" smtClean="0">
                        <a:latin typeface="Calibri" panose="020F0502020204030204" pitchFamily="34" charset="0"/>
                      </a:rPr>
                      <a:t>SIFS</a:t>
                    </a:r>
                    <a:endParaRPr lang="en-US" dirty="0">
                      <a:latin typeface="Calibri" panose="020F0502020204030204" pitchFamily="34" charset="0"/>
                    </a:endParaRPr>
                  </a:p>
                </p:txBody>
              </p:sp>
              <p:sp>
                <p:nvSpPr>
                  <p:cNvPr id="27" name="Rectangle 26"/>
                  <p:cNvSpPr/>
                  <p:nvPr/>
                </p:nvSpPr>
                <p:spPr bwMode="auto">
                  <a:xfrm>
                    <a:off x="5233849" y="5637479"/>
                    <a:ext cx="1047593" cy="421105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 w="9525" cap="flat" cmpd="sng" algn="ctr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>
                    <a:defPPr>
                      <a:defRPr lang="en-GB"/>
                    </a:defPPr>
                    <a:lvl1pPr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1pPr>
                    <a:lvl2pPr marL="742950" indent="-28575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2pPr>
                    <a:lvl3pPr marL="11430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3pPr>
                    <a:lvl4pPr marL="16002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4pPr>
                    <a:lvl5pPr marL="2057400" indent="-228600" algn="l" defTabSz="449263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bg1"/>
                        </a:solidFill>
                        <a:latin typeface="Times New Roman" pitchFamily="16" charset="0"/>
                        <a:ea typeface="MS Gothic" charset="-128"/>
                        <a:cs typeface="+mn-cs"/>
                      </a:defRPr>
                    </a:lvl9pPr>
                  </a:lstStyle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itchFamily="34" charset="-128"/>
                      </a:rPr>
                      <a:t>LMR</a:t>
                    </a:r>
                    <a:endParaRPr kumimoji="0" lang="en-US" sz="2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ＭＳ Ｐゴシック" pitchFamily="34" charset="-128"/>
                    </a:endParaRPr>
                  </a:p>
                </p:txBody>
              </p:sp>
            </p:grpSp>
            <p:cxnSp>
              <p:nvCxnSpPr>
                <p:cNvPr id="12" name="Straight Arrow Connector 11"/>
                <p:cNvCxnSpPr/>
                <p:nvPr/>
              </p:nvCxnSpPr>
              <p:spPr bwMode="auto">
                <a:xfrm>
                  <a:off x="5666071" y="4082245"/>
                  <a:ext cx="582329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triangle"/>
                </a:ln>
                <a:effectLst/>
              </p:spPr>
            </p:cxnSp>
            <p:sp>
              <p:nvSpPr>
                <p:cNvPr id="13" name="TextBox 12"/>
                <p:cNvSpPr txBox="1"/>
                <p:nvPr/>
              </p:nvSpPr>
              <p:spPr>
                <a:xfrm>
                  <a:off x="2805571" y="3107541"/>
                  <a:ext cx="43255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r>
                    <a:rPr lang="en-US" sz="1200" dirty="0" smtClean="0">
                      <a:solidFill>
                        <a:schemeClr val="tx1"/>
                      </a:solidFill>
                      <a:latin typeface="Calibri" panose="020F0502020204030204" pitchFamily="34" charset="0"/>
                    </a:rPr>
                    <a:t>SIFS</a:t>
                  </a:r>
                  <a:endParaRPr lang="en-US" dirty="0">
                    <a:solidFill>
                      <a:schemeClr val="tx1"/>
                    </a:solidFill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4296777" y="3107541"/>
                  <a:ext cx="43255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GB"/>
                  </a:defPPr>
                  <a:lvl1pPr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1pPr>
                  <a:lvl2pPr marL="742950" indent="-28575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2pPr>
                  <a:lvl3pPr marL="11430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3pPr>
                  <a:lvl4pPr marL="16002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4pPr>
                  <a:lvl5pPr marL="2057400" indent="-228600" algn="l" defTabSz="449263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bg1"/>
                      </a:solidFill>
                      <a:latin typeface="Times New Roman" pitchFamily="16" charset="0"/>
                      <a:ea typeface="MS Gothic" charset="-128"/>
                      <a:cs typeface="+mn-cs"/>
                    </a:defRPr>
                  </a:lvl9pPr>
                </a:lstStyle>
                <a:p>
                  <a:r>
                    <a:rPr lang="en-US" sz="1200" dirty="0" smtClean="0">
                      <a:solidFill>
                        <a:schemeClr val="tx1"/>
                      </a:solidFill>
                      <a:latin typeface="Calibri" panose="020F0502020204030204" pitchFamily="34" charset="0"/>
                    </a:rPr>
                    <a:t>SIFS</a:t>
                  </a:r>
                  <a:endParaRPr lang="en-US" dirty="0">
                    <a:solidFill>
                      <a:schemeClr val="tx1"/>
                    </a:solidFill>
                    <a:latin typeface="Calibri" panose="020F0502020204030204" pitchFamily="34" charset="0"/>
                  </a:endParaRPr>
                </a:p>
              </p:txBody>
            </p:sp>
          </p:grpSp>
          <p:sp>
            <p:nvSpPr>
              <p:cNvPr id="9" name="TextBox 8"/>
              <p:cNvSpPr txBox="1"/>
              <p:nvPr/>
            </p:nvSpPr>
            <p:spPr>
              <a:xfrm>
                <a:off x="1363988" y="2329398"/>
                <a:ext cx="68191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GB"/>
                </a:defPPr>
                <a:lvl1pPr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1pPr>
                <a:lvl2pPr marL="742950" indent="-28575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2pPr>
                <a:lvl3pPr marL="11430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3pPr>
                <a:lvl4pPr marL="16002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4pPr>
                <a:lvl5pPr marL="20574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9pPr>
              </a:lstStyle>
              <a:p>
                <a:r>
                  <a:rPr lang="en-US" sz="1200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Initiator</a:t>
                </a:r>
                <a:endParaRPr lang="en-US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363988" y="3288356"/>
                <a:ext cx="85523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GB"/>
                </a:defPPr>
                <a:lvl1pPr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1pPr>
                <a:lvl2pPr marL="742950" indent="-28575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2pPr>
                <a:lvl3pPr marL="11430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3pPr>
                <a:lvl4pPr marL="16002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4pPr>
                <a:lvl5pPr marL="20574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9pPr>
              </a:lstStyle>
              <a:p>
                <a:r>
                  <a:rPr lang="en-US" sz="1200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Responder</a:t>
                </a:r>
                <a:endParaRPr lang="en-US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p:grpSp>
        <p:cxnSp>
          <p:nvCxnSpPr>
            <p:cNvPr id="29" name="Straight Arrow Connector 28"/>
            <p:cNvCxnSpPr/>
            <p:nvPr/>
          </p:nvCxnSpPr>
          <p:spPr bwMode="auto">
            <a:xfrm>
              <a:off x="3583224" y="4752499"/>
              <a:ext cx="2139388" cy="11731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31" name="TextBox 30"/>
            <p:cNvSpPr txBox="1"/>
            <p:nvPr/>
          </p:nvSpPr>
          <p:spPr>
            <a:xfrm>
              <a:off x="4050479" y="4501200"/>
              <a:ext cx="12135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2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Processing Time</a:t>
              </a:r>
              <a:endParaRPr lang="en-US" sz="12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6999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Processing </a:t>
            </a:r>
            <a:r>
              <a:rPr lang="en-US" dirty="0" smtClean="0"/>
              <a:t>Time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determine an accurate </a:t>
            </a:r>
            <a:r>
              <a:rPr lang="en-US" dirty="0" err="1"/>
              <a:t>ToA</a:t>
            </a:r>
            <a:r>
              <a:rPr lang="en-US" dirty="0"/>
              <a:t> requires FFT </a:t>
            </a:r>
            <a:r>
              <a:rPr lang="en-US" dirty="0" smtClean="0"/>
              <a:t>processing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Implementations can be in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Hardware (delay on order of 10s of µs)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Firmware/software (delay on order of </a:t>
            </a:r>
            <a:r>
              <a:rPr lang="en-US" dirty="0" err="1" smtClean="0"/>
              <a:t>ms</a:t>
            </a:r>
            <a:r>
              <a:rPr lang="en-US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Processing delay can depend 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Bandwidth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Number or receive antennas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Number of LTF received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Current load of other processing (firmware/software)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Berger et al.,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642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Immediate and Delayed Feedback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Berger et al., Marvell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grpSp>
        <p:nvGrpSpPr>
          <p:cNvPr id="27" name="Group 26"/>
          <p:cNvGrpSpPr/>
          <p:nvPr/>
        </p:nvGrpSpPr>
        <p:grpSpPr>
          <a:xfrm>
            <a:off x="914400" y="2276985"/>
            <a:ext cx="6416025" cy="1298841"/>
            <a:chOff x="914400" y="2276985"/>
            <a:chExt cx="6416025" cy="1298841"/>
          </a:xfrm>
        </p:grpSpPr>
        <p:cxnSp>
          <p:nvCxnSpPr>
            <p:cNvPr id="8" name="Straight Connector 7"/>
            <p:cNvCxnSpPr/>
            <p:nvPr/>
          </p:nvCxnSpPr>
          <p:spPr bwMode="auto">
            <a:xfrm>
              <a:off x="951920" y="3275733"/>
              <a:ext cx="6378505" cy="1629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9" name="Rectangle 8"/>
            <p:cNvSpPr/>
            <p:nvPr/>
          </p:nvSpPr>
          <p:spPr bwMode="auto">
            <a:xfrm>
              <a:off x="1231234" y="2787214"/>
              <a:ext cx="1054765" cy="46320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Sounding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itchFamily="34" charset="-128"/>
                </a:rPr>
                <a:t>Sequence 1 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pitchFamily="34" charset="-128"/>
              </a:endParaRPr>
            </a:p>
          </p:txBody>
        </p:sp>
        <p:sp>
          <p:nvSpPr>
            <p:cNvPr id="10" name="TextBox 44"/>
            <p:cNvSpPr txBox="1"/>
            <p:nvPr/>
          </p:nvSpPr>
          <p:spPr>
            <a:xfrm>
              <a:off x="914400" y="3298827"/>
              <a:ext cx="8082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Time [</a:t>
              </a:r>
              <a:r>
                <a:rPr lang="en-US" sz="1200" dirty="0" err="1" smtClean="0">
                  <a:solidFill>
                    <a:schemeClr val="tx1"/>
                  </a:solidFill>
                  <a:latin typeface="Calibri" panose="020F0502020204030204" pitchFamily="34" charset="0"/>
                </a:rPr>
                <a:t>ms</a:t>
              </a:r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]</a:t>
              </a:r>
              <a:endParaRPr lang="en-US" sz="16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4571206" y="2787214"/>
              <a:ext cx="1054765" cy="4632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Sounding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itchFamily="34" charset="-128"/>
                </a:rPr>
                <a:t>Sequence 2 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pitchFamily="34" charset="-128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2296580" y="2787214"/>
              <a:ext cx="550309" cy="46320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LMR</a:t>
              </a:r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itchFamily="34" charset="-128"/>
                </a:rPr>
                <a:t> 1 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pitchFamily="34" charset="-128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5644667" y="2787214"/>
              <a:ext cx="550309" cy="4632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LMR</a:t>
              </a:r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itchFamily="34" charset="-128"/>
                </a:rPr>
                <a:t> 2 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pitchFamily="34" charset="-128"/>
              </a:endParaRPr>
            </a:p>
          </p:txBody>
        </p:sp>
        <p:sp>
          <p:nvSpPr>
            <p:cNvPr id="25" name="TextBox 44"/>
            <p:cNvSpPr txBox="1"/>
            <p:nvPr/>
          </p:nvSpPr>
          <p:spPr>
            <a:xfrm>
              <a:off x="914400" y="2276985"/>
              <a:ext cx="173310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4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Immediate Feedback</a:t>
              </a:r>
              <a:endParaRPr lang="en-US" sz="18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914400" y="4003588"/>
            <a:ext cx="6416025" cy="1268865"/>
            <a:chOff x="914400" y="3862922"/>
            <a:chExt cx="6416025" cy="1268865"/>
          </a:xfrm>
        </p:grpSpPr>
        <p:cxnSp>
          <p:nvCxnSpPr>
            <p:cNvPr id="19" name="Straight Connector 18"/>
            <p:cNvCxnSpPr/>
            <p:nvPr/>
          </p:nvCxnSpPr>
          <p:spPr bwMode="auto">
            <a:xfrm>
              <a:off x="951920" y="4831694"/>
              <a:ext cx="6378505" cy="1629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20" name="Rectangle 19"/>
            <p:cNvSpPr/>
            <p:nvPr/>
          </p:nvSpPr>
          <p:spPr bwMode="auto">
            <a:xfrm>
              <a:off x="1231234" y="4343175"/>
              <a:ext cx="1054765" cy="46320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Sounding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itchFamily="34" charset="-128"/>
                </a:rPr>
                <a:t>Sequence 1 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pitchFamily="34" charset="-128"/>
              </a:endParaRPr>
            </a:p>
          </p:txBody>
        </p:sp>
        <p:sp>
          <p:nvSpPr>
            <p:cNvPr id="21" name="TextBox 44"/>
            <p:cNvSpPr txBox="1"/>
            <p:nvPr/>
          </p:nvSpPr>
          <p:spPr>
            <a:xfrm>
              <a:off x="914400" y="4854788"/>
              <a:ext cx="82266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Time [</a:t>
              </a:r>
              <a:r>
                <a:rPr lang="en-US" sz="1200" dirty="0" err="1" smtClean="0">
                  <a:solidFill>
                    <a:schemeClr val="tx1"/>
                  </a:solidFill>
                  <a:latin typeface="Calibri" panose="020F0502020204030204" pitchFamily="34" charset="0"/>
                </a:rPr>
                <a:t>ms</a:t>
              </a:r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]</a:t>
              </a:r>
              <a:endParaRPr lang="en-US" sz="16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4571206" y="4343175"/>
              <a:ext cx="1054765" cy="4632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Sounding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itchFamily="34" charset="-128"/>
                </a:rPr>
                <a:t>Sequence 2 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pitchFamily="34" charset="-128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2296580" y="4343175"/>
              <a:ext cx="550309" cy="46320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Empty LMR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5644667" y="4343175"/>
              <a:ext cx="550309" cy="463204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LMR</a:t>
              </a:r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itchFamily="34" charset="-128"/>
                </a:rPr>
                <a:t> 1 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pitchFamily="34" charset="-128"/>
              </a:endParaRPr>
            </a:p>
          </p:txBody>
        </p:sp>
        <p:sp>
          <p:nvSpPr>
            <p:cNvPr id="26" name="TextBox 44"/>
            <p:cNvSpPr txBox="1"/>
            <p:nvPr/>
          </p:nvSpPr>
          <p:spPr>
            <a:xfrm>
              <a:off x="914400" y="3862922"/>
              <a:ext cx="15281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4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Delayed Feedback</a:t>
              </a:r>
              <a:endParaRPr lang="en-US" sz="18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  <p:cxnSp>
        <p:nvCxnSpPr>
          <p:cNvPr id="29" name="Straight Arrow Connector 28"/>
          <p:cNvCxnSpPr/>
          <p:nvPr/>
        </p:nvCxnSpPr>
        <p:spPr bwMode="auto">
          <a:xfrm>
            <a:off x="2298106" y="4402639"/>
            <a:ext cx="2139388" cy="1173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2609516" y="4151340"/>
            <a:ext cx="14773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Min Processing Time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30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Delayed Feedback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3375428"/>
            <a:ext cx="7770813" cy="2949172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FTM Setup/Negotiation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Responders declares </a:t>
            </a:r>
            <a:r>
              <a:rPr lang="en-US" sz="1800" dirty="0" err="1" smtClean="0"/>
              <a:t>MinToaReady</a:t>
            </a:r>
            <a:endParaRPr lang="en-US" sz="18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Tells the initiator when to expect </a:t>
            </a:r>
            <a:r>
              <a:rPr lang="en-US" sz="1600" dirty="0" smtClean="0">
                <a:solidFill>
                  <a:schemeClr val="tx1"/>
                </a:solidFill>
              </a:rPr>
              <a:t>measurement results availability </a:t>
            </a:r>
            <a:endParaRPr lang="en-US" sz="1600" dirty="0">
              <a:solidFill>
                <a:schemeClr val="tx1"/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After </a:t>
            </a:r>
            <a:r>
              <a:rPr lang="en-US" sz="1600" dirty="0"/>
              <a:t>this interval the </a:t>
            </a:r>
            <a:r>
              <a:rPr lang="en-US" sz="1600" dirty="0" smtClean="0"/>
              <a:t>initiator can expect the time stamps t2/t3 to be included in </a:t>
            </a:r>
            <a:r>
              <a:rPr lang="en-US" sz="1600" dirty="0" smtClean="0"/>
              <a:t>the next </a:t>
            </a:r>
            <a:r>
              <a:rPr lang="en-US" sz="1600" dirty="0"/>
              <a:t>LMR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Responder also declares </a:t>
            </a:r>
            <a:r>
              <a:rPr lang="en-US" sz="1800" dirty="0" err="1"/>
              <a:t>MaxToaAvailable</a:t>
            </a:r>
            <a:endParaRPr lang="en-US" sz="18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Tells the initiator how long </a:t>
            </a:r>
            <a:r>
              <a:rPr lang="en-US" sz="1600" dirty="0">
                <a:solidFill>
                  <a:schemeClr val="tx1"/>
                </a:solidFill>
              </a:rPr>
              <a:t>the measurement results t2/t3 </a:t>
            </a:r>
            <a:r>
              <a:rPr lang="en-US" sz="1600" dirty="0" smtClean="0">
                <a:solidFill>
                  <a:schemeClr val="tx1"/>
                </a:solidFill>
              </a:rPr>
              <a:t>of a </a:t>
            </a:r>
            <a:r>
              <a:rPr lang="en-US" sz="1600" dirty="0">
                <a:solidFill>
                  <a:schemeClr val="tx1"/>
                </a:solidFill>
              </a:rPr>
              <a:t>sounding sequence instance will be stored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If no subsequent sounding sequence is exchanged </a:t>
            </a:r>
            <a:r>
              <a:rPr lang="en-US" sz="1600" dirty="0" smtClean="0">
                <a:solidFill>
                  <a:schemeClr val="tx1"/>
                </a:solidFill>
              </a:rPr>
              <a:t>for </a:t>
            </a:r>
            <a:r>
              <a:rPr lang="en-US" sz="1600" dirty="0">
                <a:solidFill>
                  <a:schemeClr val="tx1"/>
                </a:solidFill>
              </a:rPr>
              <a:t>a duration of </a:t>
            </a:r>
            <a:r>
              <a:rPr lang="en-US" sz="1600" dirty="0" err="1">
                <a:solidFill>
                  <a:schemeClr val="tx1"/>
                </a:solidFill>
              </a:rPr>
              <a:t>MaxToaAvailable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past </a:t>
            </a:r>
            <a:r>
              <a:rPr lang="en-US" sz="1600" dirty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</a:rPr>
              <a:t>measurement, responder </a:t>
            </a:r>
            <a:r>
              <a:rPr lang="en-US" sz="1600" dirty="0">
                <a:solidFill>
                  <a:schemeClr val="tx1"/>
                </a:solidFill>
              </a:rPr>
              <a:t>may discarded t2/t3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Berger et al., Marvell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363988" y="1905000"/>
            <a:ext cx="6416025" cy="1275950"/>
            <a:chOff x="1655625" y="1844824"/>
            <a:chExt cx="5832750" cy="1159984"/>
          </a:xfrm>
        </p:grpSpPr>
        <p:cxnSp>
          <p:nvCxnSpPr>
            <p:cNvPr id="9" name="Straight Connector 8"/>
            <p:cNvCxnSpPr/>
            <p:nvPr/>
          </p:nvCxnSpPr>
          <p:spPr bwMode="auto">
            <a:xfrm>
              <a:off x="1689734" y="2731989"/>
              <a:ext cx="5798641" cy="1481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10" name="Rectangle 9"/>
            <p:cNvSpPr/>
            <p:nvPr/>
          </p:nvSpPr>
          <p:spPr bwMode="auto">
            <a:xfrm>
              <a:off x="1943657" y="2283753"/>
              <a:ext cx="897049" cy="42110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Sounding</a:t>
              </a:r>
            </a:p>
          </p:txBody>
        </p:sp>
        <p:sp>
          <p:nvSpPr>
            <p:cNvPr id="11" name="TextBox 44"/>
            <p:cNvSpPr txBox="1"/>
            <p:nvPr/>
          </p:nvSpPr>
          <p:spPr>
            <a:xfrm>
              <a:off x="1655625" y="2752984"/>
              <a:ext cx="747874" cy="2518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Time [</a:t>
              </a:r>
              <a:r>
                <a:rPr lang="en-US" sz="1200" dirty="0" err="1" smtClean="0">
                  <a:solidFill>
                    <a:schemeClr val="tx1"/>
                  </a:solidFill>
                  <a:latin typeface="Calibri" panose="020F0502020204030204" pitchFamily="34" charset="0"/>
                </a:rPr>
                <a:t>ms</a:t>
              </a:r>
              <a:r>
                <a:rPr lang="en-US" sz="12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]</a:t>
              </a:r>
              <a:endParaRPr lang="en-US" sz="16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3555863" y="2283753"/>
              <a:ext cx="3356346" cy="42110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LMR Availability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 bwMode="auto">
            <a:xfrm>
              <a:off x="2829955" y="2010696"/>
              <a:ext cx="801021" cy="597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>
              <a:off x="2829954" y="1851005"/>
              <a:ext cx="4082255" cy="1567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5" name="TextBox 48"/>
            <p:cNvSpPr txBox="1"/>
            <p:nvPr/>
          </p:nvSpPr>
          <p:spPr>
            <a:xfrm>
              <a:off x="2770909" y="2020184"/>
              <a:ext cx="1088410" cy="2798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1400" b="1" dirty="0" err="1" smtClean="0">
                  <a:solidFill>
                    <a:schemeClr val="tx1"/>
                  </a:solidFill>
                  <a:latin typeface="Calibri" panose="020F0502020204030204" pitchFamily="34" charset="0"/>
                </a:rPr>
                <a:t>MinToaReady</a:t>
              </a:r>
              <a:endParaRPr lang="en-US" sz="28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6" name="TextBox 49"/>
            <p:cNvSpPr txBox="1"/>
            <p:nvPr/>
          </p:nvSpPr>
          <p:spPr>
            <a:xfrm>
              <a:off x="5651748" y="1844824"/>
              <a:ext cx="1319010" cy="2798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algn="r"/>
              <a:r>
                <a:rPr lang="en-US" sz="1400" b="1" dirty="0" err="1" smtClean="0">
                  <a:solidFill>
                    <a:schemeClr val="tx1"/>
                  </a:solidFill>
                  <a:latin typeface="Calibri" panose="020F0502020204030204" pitchFamily="34" charset="0"/>
                </a:rPr>
                <a:t>MaxToaAvailable</a:t>
              </a:r>
              <a:endParaRPr lang="en-US" sz="28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6477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SU operation </a:t>
            </a:r>
            <a:r>
              <a:rPr lang="en-US" dirty="0" smtClean="0"/>
              <a:t>the </a:t>
            </a:r>
            <a:r>
              <a:rPr lang="en-US" dirty="0"/>
              <a:t>following behavior bounds the protocol development: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Only LMR feedback calculation (TOA) and then delivery may require a scheduling mechanism.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 agree that </a:t>
            </a:r>
            <a:r>
              <a:rPr lang="en-US" dirty="0" smtClean="0"/>
              <a:t>the SU </a:t>
            </a:r>
            <a:r>
              <a:rPr lang="en-US" dirty="0"/>
              <a:t>case does not require a reoccurring availability window mechanism</a:t>
            </a:r>
            <a:r>
              <a:rPr lang="en-US" dirty="0" smtClean="0"/>
              <a:t>.</a:t>
            </a:r>
          </a:p>
          <a:p>
            <a:pPr marL="457200" lvl="1" indent="0"/>
            <a:endParaRPr lang="en-US" dirty="0" smtClean="0"/>
          </a:p>
          <a:p>
            <a:pPr marL="457200" lvl="1" indent="0"/>
            <a:r>
              <a:rPr lang="en-US" dirty="0" smtClean="0"/>
              <a:t>Yes:	No:		Abstain: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Berger et al.,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5099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</a:t>
            </a:r>
            <a:r>
              <a:rPr lang="en-US" sz="2000" dirty="0" smtClean="0"/>
              <a:t>to:</a:t>
            </a:r>
          </a:p>
          <a:p>
            <a:pPr marL="0" indent="0"/>
            <a:r>
              <a:rPr lang="en-US" sz="2000" dirty="0" smtClean="0"/>
              <a:t>Adopt </a:t>
            </a:r>
            <a:r>
              <a:rPr lang="en-US" sz="2000" dirty="0"/>
              <a:t>the </a:t>
            </a:r>
            <a:r>
              <a:rPr lang="en-US" sz="2000" dirty="0" smtClean="0"/>
              <a:t>following text to spec </a:t>
            </a:r>
            <a:r>
              <a:rPr lang="en-US" sz="2000" dirty="0"/>
              <a:t>framework </a:t>
            </a:r>
            <a:r>
              <a:rPr lang="en-US" sz="2000" dirty="0" smtClean="0"/>
              <a:t>document,</a:t>
            </a:r>
          </a:p>
          <a:p>
            <a:pPr marL="0" indent="0"/>
            <a:r>
              <a:rPr lang="en-US" sz="2000" dirty="0" smtClean="0"/>
              <a:t>instruct </a:t>
            </a:r>
            <a:r>
              <a:rPr lang="en-US" sz="2000" dirty="0"/>
              <a:t>the SFD editor to include it in the </a:t>
            </a:r>
            <a:r>
              <a:rPr lang="en-US" sz="2000" dirty="0" err="1"/>
              <a:t>TGaz</a:t>
            </a:r>
            <a:r>
              <a:rPr lang="en-US" sz="2000" dirty="0"/>
              <a:t> SFD under the sub-section 3.2 </a:t>
            </a:r>
            <a:r>
              <a:rPr lang="en-US" sz="2000" dirty="0" smtClean="0"/>
              <a:t>and grant the editorial license</a:t>
            </a:r>
            <a:r>
              <a:rPr lang="en-US" sz="2000" dirty="0"/>
              <a:t> </a:t>
            </a:r>
            <a:r>
              <a:rPr lang="en-US" sz="2000" dirty="0" smtClean="0"/>
              <a:t>to editor.</a:t>
            </a:r>
            <a:endParaRPr lang="en-US" sz="2000" dirty="0"/>
          </a:p>
          <a:p>
            <a:pPr marL="0" indent="0"/>
            <a:r>
              <a:rPr lang="en-US" sz="2000" dirty="0" smtClean="0"/>
              <a:t>“</a:t>
            </a:r>
            <a:r>
              <a:rPr lang="en-US" sz="1600" b="0" dirty="0" smtClean="0"/>
              <a:t>For </a:t>
            </a:r>
            <a:r>
              <a:rPr lang="en-US" sz="1600" b="0" dirty="0"/>
              <a:t>SU operation the following behavior bounds the protocol development: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Only LMR feedback calculation (TOA) and then delivery may require a scheduling mechanism.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We agree that the SU case does not require a reoccurring availability window mechanism</a:t>
            </a:r>
            <a:r>
              <a:rPr lang="en-US" sz="1600" dirty="0" smtClean="0"/>
              <a:t>.”</a:t>
            </a:r>
            <a:endParaRPr lang="en-US" sz="1600" dirty="0"/>
          </a:p>
          <a:p>
            <a:pPr marL="0" indent="0"/>
            <a:endParaRPr lang="en-US" sz="2000" dirty="0" smtClean="0"/>
          </a:p>
          <a:p>
            <a:pPr marL="0" indent="0"/>
            <a:r>
              <a:rPr lang="en-US" sz="2000" dirty="0" smtClean="0"/>
              <a:t>Moved</a:t>
            </a:r>
            <a:r>
              <a:rPr lang="en-US" sz="2000" dirty="0"/>
              <a:t>: </a:t>
            </a:r>
            <a:endParaRPr lang="en-US" sz="2000" dirty="0" smtClean="0"/>
          </a:p>
          <a:p>
            <a:pPr marL="0" indent="0"/>
            <a:r>
              <a:rPr lang="en-US" sz="2000" dirty="0" smtClean="0"/>
              <a:t>Seconded:</a:t>
            </a:r>
            <a:endParaRPr lang="en-US" sz="2000" dirty="0"/>
          </a:p>
          <a:p>
            <a:pPr marL="0" indent="0"/>
            <a:r>
              <a:rPr lang="en-US" sz="2000" dirty="0"/>
              <a:t>Result: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Berger et al.,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2876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Should the </a:t>
            </a:r>
            <a:r>
              <a:rPr lang="en-US" dirty="0"/>
              <a:t>SU protocol supports immediate and delayed feedback</a:t>
            </a:r>
            <a:r>
              <a:rPr lang="en-US" dirty="0" smtClean="0"/>
              <a:t>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Report </a:t>
            </a:r>
            <a:r>
              <a:rPr lang="en-US" dirty="0"/>
              <a:t>format (e.g. TOA, CSI) is </a:t>
            </a:r>
            <a:r>
              <a:rPr lang="en-US" dirty="0" smtClean="0"/>
              <a:t>TBD.</a:t>
            </a:r>
          </a:p>
          <a:p>
            <a:pPr marL="457200" lvl="1" indent="0"/>
            <a:endParaRPr lang="en-US" dirty="0" smtClean="0"/>
          </a:p>
          <a:p>
            <a:pPr marL="457200" lvl="1" indent="0"/>
            <a:r>
              <a:rPr lang="en-US" dirty="0" smtClean="0"/>
              <a:t>Yes:	No:		Abstain: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Berger et al.,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3961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96</TotalTime>
  <Words>980</Words>
  <Application>Microsoft Office PowerPoint</Application>
  <PresentationFormat>On-screen Show (4:3)</PresentationFormat>
  <Paragraphs>199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 Unicode MS</vt:lpstr>
      <vt:lpstr>MS Gothic</vt:lpstr>
      <vt:lpstr>ＭＳ Ｐゴシック</vt:lpstr>
      <vt:lpstr>Arial</vt:lpstr>
      <vt:lpstr>Calibri</vt:lpstr>
      <vt:lpstr>Times New Roman</vt:lpstr>
      <vt:lpstr>Office Theme</vt:lpstr>
      <vt:lpstr>Document</vt:lpstr>
      <vt:lpstr>SU Sounding Measurement Exchange and Feedback</vt:lpstr>
      <vt:lpstr>VHT Sounding Protocol</vt:lpstr>
      <vt:lpstr>Processing Time</vt:lpstr>
      <vt:lpstr>Processing Time (cont.)</vt:lpstr>
      <vt:lpstr>Immediate and Delayed Feedback</vt:lpstr>
      <vt:lpstr>Delayed Feedback</vt:lpstr>
      <vt:lpstr>Straw Poll 1</vt:lpstr>
      <vt:lpstr>Motion</vt:lpstr>
      <vt:lpstr>Straw Poll 2</vt:lpstr>
      <vt:lpstr>Motion</vt:lpstr>
      <vt:lpstr>Straw Poll 3</vt:lpstr>
      <vt:lpstr>Motion</vt:lpstr>
      <vt:lpstr>Straw Poll 4</vt:lpstr>
      <vt:lpstr>Motion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 Sounding Measurement Exchange and Feedback</dc:title>
  <dc:creator>Christian Berger</dc:creator>
  <cp:lastModifiedBy>Christian Berger</cp:lastModifiedBy>
  <cp:revision>18</cp:revision>
  <cp:lastPrinted>1601-01-01T00:00:00Z</cp:lastPrinted>
  <dcterms:created xsi:type="dcterms:W3CDTF">2017-08-30T21:06:34Z</dcterms:created>
  <dcterms:modified xsi:type="dcterms:W3CDTF">2017-08-31T17:06:07Z</dcterms:modified>
</cp:coreProperties>
</file>