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handoutMasterIdLst>
    <p:handoutMasterId r:id="rId29"/>
  </p:handoutMasterIdLst>
  <p:sldIdLst>
    <p:sldId id="269" r:id="rId2"/>
    <p:sldId id="271" r:id="rId3"/>
    <p:sldId id="358" r:id="rId4"/>
    <p:sldId id="594" r:id="rId5"/>
    <p:sldId id="443" r:id="rId6"/>
    <p:sldId id="518" r:id="rId7"/>
    <p:sldId id="615" r:id="rId8"/>
    <p:sldId id="563" r:id="rId9"/>
    <p:sldId id="625" r:id="rId10"/>
    <p:sldId id="570" r:id="rId11"/>
    <p:sldId id="571" r:id="rId12"/>
    <p:sldId id="572" r:id="rId13"/>
    <p:sldId id="596" r:id="rId14"/>
    <p:sldId id="573" r:id="rId15"/>
    <p:sldId id="621" r:id="rId16"/>
    <p:sldId id="620" r:id="rId17"/>
    <p:sldId id="626" r:id="rId18"/>
    <p:sldId id="617" r:id="rId19"/>
    <p:sldId id="628" r:id="rId20"/>
    <p:sldId id="623" r:id="rId21"/>
    <p:sldId id="629" r:id="rId22"/>
    <p:sldId id="614" r:id="rId23"/>
    <p:sldId id="624" r:id="rId24"/>
    <p:sldId id="616" r:id="rId25"/>
    <p:sldId id="630" r:id="rId26"/>
    <p:sldId id="390" r:id="rId2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85" d="100"/>
          <a:sy n="85" d="100"/>
        </p:scale>
        <p:origin x="-552" y="-10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P802.11-17/1210r6</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P802.11-17/1210r6</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10</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P802.11-17/1210r6</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P802.11-17/1210r6</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P802.11-17/1210r6</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13</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14</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19</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20</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22</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23</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26</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P802.11-17/1210r6</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P802.11-17/1210r6</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P802.11-17/1210r6</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9</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September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September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September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September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P802.11-17/1210r6</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September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September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2016-09-12</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10</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11</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12</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a:t>
            </a:r>
            <a:r>
              <a:rPr lang="en-GB" sz="1600" dirty="0" smtClean="0">
                <a:cs typeface="MS Gothic" charset="0"/>
              </a:rPr>
              <a:t>meeting </a:t>
            </a:r>
            <a:r>
              <a:rPr lang="en-GB" sz="1600" dirty="0" smtClean="0"/>
              <a:t>(</a:t>
            </a:r>
            <a:r>
              <a:rPr lang="en-GB" sz="1600" dirty="0"/>
              <a:t>Sponsor, Sponsor subgroup, Working Group, Working Group subgroup, etc.</a:t>
            </a:r>
            <a:r>
              <a:rPr lang="en-GB" sz="1600" dirty="0" smtClean="0"/>
              <a:t>)</a:t>
            </a:r>
            <a:r>
              <a:rPr lang="en-GB" sz="1600" dirty="0" smtClean="0">
                <a:cs typeface="MS Gothic" charset="0"/>
              </a:rPr>
              <a:t> </a:t>
            </a:r>
            <a:r>
              <a:rPr lang="en-GB" sz="1600" dirty="0">
                <a:cs typeface="MS Gothic" charset="0"/>
              </a:rPr>
              <a:t>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13</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14</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11 September 2017</a:t>
            </a:r>
            <a:br>
              <a:rPr lang="en-US" sz="4000" dirty="0">
                <a:latin typeface="Arial" charset="0"/>
                <a:cs typeface="Arial" charset="0"/>
              </a:rPr>
            </a:br>
            <a:r>
              <a:rPr lang="en-US" dirty="0">
                <a:latin typeface="Arial" charset="0"/>
                <a:cs typeface="Arial" charset="0"/>
              </a:rPr>
              <a:t>13:30-15:</a:t>
            </a:r>
            <a:r>
              <a:rPr lang="en-US" dirty="0" smtClean="0">
                <a:latin typeface="Arial" charset="0"/>
                <a:cs typeface="Arial" charset="0"/>
              </a:rPr>
              <a:t>30, </a:t>
            </a:r>
            <a:r>
              <a:rPr lang="en-US" dirty="0">
                <a:latin typeface="Arial" charset="0"/>
                <a:cs typeface="Arial" charset="0"/>
              </a:rPr>
              <a:t>K</a:t>
            </a:r>
            <a:r>
              <a:rPr lang="en-US" dirty="0" smtClean="0">
                <a:latin typeface="Arial" charset="0"/>
                <a:cs typeface="Arial" charset="0"/>
              </a:rPr>
              <a:t>ona 1</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 </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endParaRPr lang="en-US" b="0" dirty="0" smtClean="0"/>
          </a:p>
        </p:txBody>
      </p:sp>
    </p:spTree>
    <p:extLst>
      <p:ext uri="{BB962C8B-B14F-4D97-AF65-F5344CB8AC3E}">
        <p14:creationId xmlns:p14="http://schemas.microsoft.com/office/powerpoint/2010/main" val="9908988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16</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a:t>
            </a:r>
            <a:r>
              <a:rPr lang="en-US" b="0" dirty="0" smtClean="0"/>
              <a:t>1134r2, </a:t>
            </a:r>
            <a:r>
              <a:rPr lang="en-US" b="0" dirty="0" err="1"/>
              <a:t>GaneshVenkatesan</a:t>
            </a:r>
            <a:r>
              <a:rPr lang="en-US" b="0" dirty="0"/>
              <a:t> (Intel</a:t>
            </a:r>
            <a:r>
              <a:rPr lang="en-US" b="0" dirty="0" smtClean="0"/>
              <a:t>)</a:t>
            </a:r>
          </a:p>
          <a:p>
            <a:pPr lvl="1">
              <a:lnSpc>
                <a:spcPct val="80000"/>
              </a:lnSpc>
            </a:pPr>
            <a:r>
              <a:rPr lang="en-US" b="0" dirty="0" smtClean="0"/>
              <a:t>Minor changes needed due to references to document from resolutions.</a:t>
            </a:r>
            <a:endParaRPr lang="en-US" b="0" dirty="0"/>
          </a:p>
          <a:p>
            <a:pPr>
              <a:lnSpc>
                <a:spcPct val="80000"/>
              </a:lnSpc>
            </a:pPr>
            <a:r>
              <a:rPr lang="en-US" b="0" dirty="0"/>
              <a:t>11-17/</a:t>
            </a:r>
            <a:r>
              <a:rPr lang="en-US" b="0" dirty="0" smtClean="0"/>
              <a:t>1389r1, </a:t>
            </a:r>
            <a:r>
              <a:rPr lang="en-US" b="0" dirty="0"/>
              <a:t>Joseph Levy (</a:t>
            </a:r>
            <a:r>
              <a:rPr lang="en-US" b="0" dirty="0" err="1"/>
              <a:t>InterDigital</a:t>
            </a:r>
            <a:r>
              <a:rPr lang="en-US" b="0" dirty="0" smtClean="0"/>
              <a:t>)</a:t>
            </a:r>
          </a:p>
          <a:p>
            <a:pPr lvl="1">
              <a:lnSpc>
                <a:spcPct val="80000"/>
              </a:lnSpc>
            </a:pPr>
            <a:r>
              <a:rPr lang="en-US" dirty="0" smtClean="0"/>
              <a:t>Discussion and wording changes, an r2 will be posted for later approval.</a:t>
            </a:r>
            <a:endParaRPr lang="en-US" b="0" dirty="0"/>
          </a:p>
          <a:p>
            <a:pPr>
              <a:lnSpc>
                <a:spcPct val="80000"/>
              </a:lnSpc>
            </a:pP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6821419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17</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a:t>11-17/</a:t>
            </a:r>
            <a:r>
              <a:rPr lang="en-US" b="0" dirty="0" smtClean="0"/>
              <a:t>1134r3, </a:t>
            </a:r>
            <a:r>
              <a:rPr lang="en-US" b="0" dirty="0" err="1"/>
              <a:t>GaneshVenkatesan</a:t>
            </a:r>
            <a:r>
              <a:rPr lang="en-US" b="0" dirty="0"/>
              <a:t> (Intel</a:t>
            </a:r>
            <a:r>
              <a:rPr lang="en-US" b="0" dirty="0" smtClean="0"/>
              <a:t>)</a:t>
            </a:r>
            <a:endParaRPr lang="en-US" b="0" dirty="0"/>
          </a:p>
          <a:p>
            <a:pPr marL="0" indent="0">
              <a:lnSpc>
                <a:spcPct val="80000"/>
              </a:lnSpc>
              <a:buNone/>
            </a:pPr>
            <a:r>
              <a:rPr lang="en-US" dirty="0" smtClean="0"/>
              <a:t>Motion [57], </a:t>
            </a:r>
            <a:r>
              <a:rPr lang="en-US" b="0" dirty="0" smtClean="0"/>
              <a:t>To approve the comment resolutions in 11-17/1134r3 and direct the Editor to incorporate them into the P802.11ak draft.</a:t>
            </a:r>
          </a:p>
          <a:p>
            <a:pPr marL="0" indent="0">
              <a:lnSpc>
                <a:spcPct val="80000"/>
              </a:lnSpc>
              <a:buNone/>
            </a:pPr>
            <a:r>
              <a:rPr lang="en-US" sz="2000" b="0" dirty="0"/>
              <a:t>	</a:t>
            </a:r>
            <a:r>
              <a:rPr lang="en-US" sz="2000" b="0" dirty="0" smtClean="0"/>
              <a:t>Moved: </a:t>
            </a:r>
            <a:r>
              <a:rPr lang="en-US" sz="2000" b="0" dirty="0" err="1" smtClean="0"/>
              <a:t>GaneshVenkatesan</a:t>
            </a:r>
            <a:r>
              <a:rPr lang="en-US" sz="2000" b="0" dirty="0" smtClean="0"/>
              <a:t> Seconded: Jon </a:t>
            </a:r>
            <a:r>
              <a:rPr lang="en-US" sz="2000" b="0" dirty="0" err="1" smtClean="0"/>
              <a:t>Rosdahl</a:t>
            </a:r>
            <a:endParaRPr lang="en-US" sz="2000" b="0" dirty="0" smtClean="0"/>
          </a:p>
          <a:p>
            <a:pPr marL="0" indent="0">
              <a:lnSpc>
                <a:spcPct val="80000"/>
              </a:lnSpc>
              <a:buNone/>
            </a:pPr>
            <a:r>
              <a:rPr lang="en-US" sz="2000" b="0" dirty="0"/>
              <a:t>	</a:t>
            </a:r>
            <a:r>
              <a:rPr lang="en-US" sz="2000" b="0" dirty="0" smtClean="0"/>
              <a:t>Yes: 5    No: 0   Abstain: 0</a:t>
            </a:r>
          </a:p>
          <a:p>
            <a:pPr marL="0" indent="0">
              <a:lnSpc>
                <a:spcPct val="80000"/>
              </a:lnSpc>
              <a:buNone/>
            </a:pPr>
            <a:endParaRPr lang="en-US" b="0" dirty="0" smtClean="0"/>
          </a:p>
          <a:p>
            <a:pPr marL="0" indent="0">
              <a:lnSpc>
                <a:spcPct val="80000"/>
              </a:lnSpc>
              <a:buNone/>
            </a:pPr>
            <a:r>
              <a:rPr lang="en-US" b="0" dirty="0" smtClean="0"/>
              <a:t>Discussion: Add a legend to each figure in 11-17/032r6 saying “In this figure “ISS” means Internal </a:t>
            </a:r>
            <a:r>
              <a:rPr lang="en-US" b="0" dirty="0" err="1" smtClean="0"/>
              <a:t>Sublayer</a:t>
            </a:r>
            <a:r>
              <a:rPr lang="en-US" b="0" dirty="0" smtClean="0"/>
              <a:t> Service.”</a:t>
            </a:r>
          </a:p>
          <a:p>
            <a:pPr marL="0" indent="0">
              <a:lnSpc>
                <a:spcPct val="80000"/>
              </a:lnSpc>
              <a:buNone/>
            </a:pPr>
            <a:endParaRPr lang="en-US" b="0" dirty="0"/>
          </a:p>
          <a:p>
            <a:pPr>
              <a:lnSpc>
                <a:spcPct val="80000"/>
              </a:lnSpc>
            </a:pPr>
            <a:r>
              <a:rPr lang="en-US" dirty="0"/>
              <a:t>Recess until 8</a:t>
            </a:r>
            <a:r>
              <a:rPr lang="en-US" dirty="0" smtClean="0"/>
              <a:t>:</a:t>
            </a:r>
            <a:r>
              <a:rPr lang="en-US" dirty="0"/>
              <a:t>0</a:t>
            </a:r>
            <a:r>
              <a:rPr lang="en-US" dirty="0" smtClean="0"/>
              <a:t>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1672143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at 8:17</a:t>
            </a:r>
            <a:endParaRPr lang="en-US" dirty="0"/>
          </a:p>
          <a:p>
            <a:pPr>
              <a:lnSpc>
                <a:spcPct val="80000"/>
              </a:lnSpc>
            </a:pPr>
            <a:r>
              <a:rPr lang="en-US" b="0" dirty="0"/>
              <a:t>Appointment of </a:t>
            </a:r>
            <a:r>
              <a:rPr lang="en-US" b="0" dirty="0" smtClean="0"/>
              <a:t>Secretary</a:t>
            </a:r>
          </a:p>
          <a:p>
            <a:pPr lvl="1">
              <a:lnSpc>
                <a:spcPct val="80000"/>
              </a:lnSpc>
            </a:pPr>
            <a:r>
              <a:rPr lang="en-US" b="0" dirty="0" smtClean="0"/>
              <a:t>Mark Hamilton volunteered</a:t>
            </a:r>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dirty="0" smtClean="0"/>
              <a:t>Moved [58], </a:t>
            </a:r>
            <a:r>
              <a:rPr lang="en-US" b="0" dirty="0" smtClean="0"/>
              <a:t>To approve the revised figures in 11-17/0932r7 with the addition of a double quote before “Internal </a:t>
            </a:r>
            <a:r>
              <a:rPr lang="en-US" b="0" dirty="0" err="1" smtClean="0"/>
              <a:t>Sublayer</a:t>
            </a:r>
            <a:r>
              <a:rPr lang="en-US" b="0" dirty="0" smtClean="0"/>
              <a:t> Service”, and direct the Editor to make this change to the draft.</a:t>
            </a:r>
          </a:p>
          <a:p>
            <a:pPr lvl="1">
              <a:lnSpc>
                <a:spcPct val="80000"/>
              </a:lnSpc>
            </a:pPr>
            <a:r>
              <a:rPr lang="en-US" b="0" dirty="0" smtClean="0"/>
              <a:t>Moved: Mark Hamilton   Seconded: Donald Eastlake</a:t>
            </a:r>
          </a:p>
          <a:p>
            <a:pPr lvl="1">
              <a:lnSpc>
                <a:spcPct val="80000"/>
              </a:lnSpc>
            </a:pPr>
            <a:r>
              <a:rPr lang="en-US" dirty="0" smtClean="0"/>
              <a:t>Approved by unanimous consent.</a:t>
            </a: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19</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11-17/0898r8, Donald Eastlake (Huawei</a:t>
            </a:r>
            <a:r>
              <a:rPr lang="en-US" b="0" dirty="0" smtClean="0"/>
              <a:t>)</a:t>
            </a:r>
          </a:p>
          <a:p>
            <a:pPr lvl="1">
              <a:lnSpc>
                <a:spcPct val="80000"/>
              </a:lnSpc>
            </a:pPr>
            <a:r>
              <a:rPr lang="en-US" dirty="0" smtClean="0"/>
              <a:t>Reviewed 28 of the 36 comment resolutions with “E” in the Ad Hoc Notes field. Made some change in the proposed resolutions of 2047, 2021, 2024, 2132, 2130, 2163, and 2159.</a:t>
            </a:r>
          </a:p>
          <a:p>
            <a:pPr lvl="1">
              <a:lnSpc>
                <a:spcPct val="80000"/>
              </a:lnSpc>
            </a:pPr>
            <a:endParaRPr lang="en-US" b="0" dirty="0"/>
          </a:p>
          <a:p>
            <a:pPr>
              <a:lnSpc>
                <a:spcPct val="80000"/>
              </a:lnSpc>
            </a:pPr>
            <a:r>
              <a:rPr lang="en-US" dirty="0"/>
              <a:t>Recess until 21:30 Tuesday evening</a:t>
            </a:r>
          </a:p>
          <a:p>
            <a:pPr>
              <a:lnSpc>
                <a:spcPct val="80000"/>
              </a:lnSpc>
            </a:pPr>
            <a:endParaRPr lang="en-US" b="0" dirty="0" smtClean="0"/>
          </a:p>
        </p:txBody>
      </p:sp>
    </p:spTree>
    <p:extLst>
      <p:ext uri="{BB962C8B-B14F-4D97-AF65-F5344CB8AC3E}">
        <p14:creationId xmlns:p14="http://schemas.microsoft.com/office/powerpoint/2010/main" val="3615628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Waikoloa, Hawai‘i</a:t>
            </a:r>
            <a:endParaRPr lang="en-US" sz="2800" dirty="0">
              <a:latin typeface="Arial" charset="0"/>
            </a:endParaRPr>
          </a:p>
          <a:p>
            <a:pPr algn="ctr">
              <a:lnSpc>
                <a:spcPct val="90000"/>
              </a:lnSpc>
              <a:buFontTx/>
              <a:buNone/>
            </a:pPr>
            <a:r>
              <a:rPr lang="en-US" sz="2800" dirty="0" smtClean="0">
                <a:latin typeface="Arial" charset="0"/>
              </a:rPr>
              <a:t>11-14 September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20</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19:30–21:30,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 volunteered</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b="0" dirty="0"/>
              <a:t>11-17/1451r0, Mark Hamilton (Ruckus</a:t>
            </a:r>
            <a:r>
              <a:rPr lang="en-US" b="0" dirty="0" smtClean="0"/>
              <a:t>)</a:t>
            </a:r>
          </a:p>
          <a:p>
            <a:pPr lvl="1">
              <a:lnSpc>
                <a:spcPct val="80000"/>
              </a:lnSpc>
            </a:pPr>
            <a:r>
              <a:rPr lang="en-US" dirty="0" smtClean="0"/>
              <a:t>Discussed and revised. 11-17/1451r1.</a:t>
            </a:r>
            <a:endParaRPr lang="en-US" b="0" dirty="0" smtClean="0"/>
          </a:p>
          <a:p>
            <a:pPr lvl="1">
              <a:lnSpc>
                <a:spcPct val="80000"/>
              </a:lnSpc>
            </a:pPr>
            <a:endParaRPr lang="en-US" b="0" dirty="0" smtClean="0"/>
          </a:p>
        </p:txBody>
      </p:sp>
    </p:spTree>
    <p:extLst>
      <p:ext uri="{BB962C8B-B14F-4D97-AF65-F5344CB8AC3E}">
        <p14:creationId xmlns:p14="http://schemas.microsoft.com/office/powerpoint/2010/main" val="11243372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19:30–21:30,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smtClean="0"/>
              <a:t>Move [59].</a:t>
            </a:r>
            <a:r>
              <a:rPr lang="en-US" b="0" dirty="0" smtClean="0"/>
              <a:t> To adopt the comment resolutions in 11-17/1451r1 and direct the editor to incorporate them into the draft.</a:t>
            </a:r>
          </a:p>
          <a:p>
            <a:pPr lvl="1">
              <a:lnSpc>
                <a:spcPct val="80000"/>
              </a:lnSpc>
            </a:pPr>
            <a:r>
              <a:rPr lang="en-US" dirty="0" smtClean="0"/>
              <a:t>Moved: Mark Hamilton    Seconded: Harry </a:t>
            </a:r>
            <a:r>
              <a:rPr lang="en-US" dirty="0" err="1" smtClean="0"/>
              <a:t>Bims</a:t>
            </a:r>
            <a:endParaRPr lang="en-US" dirty="0" smtClean="0"/>
          </a:p>
          <a:p>
            <a:pPr lvl="1">
              <a:lnSpc>
                <a:spcPct val="80000"/>
              </a:lnSpc>
            </a:pPr>
            <a:r>
              <a:rPr lang="en-US" dirty="0" smtClean="0"/>
              <a:t>Yes: 5   No: 0    Abstain: 0</a:t>
            </a:r>
          </a:p>
          <a:p>
            <a:pPr marL="457200" lvl="1" indent="0">
              <a:lnSpc>
                <a:spcPct val="80000"/>
              </a:lnSpc>
              <a:buNone/>
            </a:pPr>
            <a:endParaRPr lang="en-US" dirty="0" smtClean="0"/>
          </a:p>
          <a:p>
            <a:pPr>
              <a:lnSpc>
                <a:spcPct val="80000"/>
              </a:lnSpc>
            </a:pPr>
            <a:r>
              <a:rPr lang="en-US" dirty="0" smtClean="0"/>
              <a:t>Recess </a:t>
            </a:r>
            <a:r>
              <a:rPr lang="en-US" dirty="0" smtClean="0"/>
              <a:t>until 08:00 Thursday</a:t>
            </a:r>
          </a:p>
          <a:p>
            <a:pPr>
              <a:lnSpc>
                <a:spcPct val="80000"/>
              </a:lnSpc>
            </a:pPr>
            <a:endParaRPr lang="en-US" b="0" dirty="0" smtClean="0"/>
          </a:p>
        </p:txBody>
      </p:sp>
    </p:spTree>
    <p:extLst>
      <p:ext uri="{BB962C8B-B14F-4D97-AF65-F5344CB8AC3E}">
        <p14:creationId xmlns:p14="http://schemas.microsoft.com/office/powerpoint/2010/main" val="40486061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22</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13:30 Thursday afternoon</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23</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13:30–15:30,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15267381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November 2017 </a:t>
            </a:r>
            <a:r>
              <a:rPr lang="en-US" sz="2400" dirty="0"/>
              <a:t>802.11 meeting on </a:t>
            </a:r>
            <a:r>
              <a:rPr lang="en-US" sz="2400" dirty="0" smtClean="0"/>
              <a:t>Monday </a:t>
            </a:r>
            <a:r>
              <a:rPr lang="en-US" sz="2400" dirty="0" smtClean="0"/>
              <a:t>[[September 25, October 2,]] October 16 and October 23 at </a:t>
            </a:r>
            <a:r>
              <a:rPr lang="en-US" sz="2400" dirty="0"/>
              <a:t>9</a:t>
            </a:r>
            <a:r>
              <a:rPr lang="en-US" sz="2400" dirty="0" smtClean="0"/>
              <a:t>am Eastern </a:t>
            </a:r>
            <a:r>
              <a:rPr lang="en-US" sz="2400" dirty="0"/>
              <a:t>US Time.</a:t>
            </a:r>
          </a:p>
          <a:p>
            <a:pPr lvl="1">
              <a:lnSpc>
                <a:spcPct val="80000"/>
              </a:lnSpc>
            </a:pPr>
            <a:r>
              <a:rPr lang="en-US" dirty="0" smtClean="0"/>
              <a:t>Mover:    Seconder:</a:t>
            </a:r>
          </a:p>
          <a:p>
            <a:pPr lvl="1">
              <a:lnSpc>
                <a:spcPct val="80000"/>
              </a:lnSpc>
            </a:pPr>
            <a:r>
              <a:rPr lang="en-US" dirty="0" smtClean="0"/>
              <a:t>Yes</a:t>
            </a:r>
            <a:r>
              <a:rPr lang="en-US" dirty="0"/>
              <a:t>:    No:    Abstain: </a:t>
            </a:r>
          </a:p>
          <a:p>
            <a:pPr lvl="1">
              <a:lnSpc>
                <a:spcPct val="80000"/>
              </a:lnSpc>
            </a:pPr>
            <a:endParaRPr lang="en-US" dirty="0" smtClean="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lvl="1">
              <a:lnSpc>
                <a:spcPct val="80000"/>
              </a:lnSpc>
            </a:pPr>
            <a:endParaRPr lang="en-US" dirty="0" smtClean="0"/>
          </a:p>
          <a:p>
            <a:pPr>
              <a:lnSpc>
                <a:spcPct val="80000"/>
              </a:lnSpc>
            </a:pPr>
            <a:r>
              <a:rPr lang="en-US" dirty="0" smtClean="0"/>
              <a:t>Adjourn </a:t>
            </a:r>
            <a:r>
              <a:rPr lang="en-US" dirty="0" err="1" smtClean="0"/>
              <a:t>TGak</a:t>
            </a:r>
            <a:endParaRPr lang="en-US" dirty="0"/>
          </a:p>
          <a:p>
            <a:pPr lvl="1">
              <a:lnSpc>
                <a:spcPct val="80000"/>
              </a:lnSpc>
            </a:pPr>
            <a:endParaRPr lang="en-US" dirty="0" smtClean="0"/>
          </a:p>
        </p:txBody>
      </p:sp>
    </p:spTree>
    <p:extLst>
      <p:ext uri="{BB962C8B-B14F-4D97-AF65-F5344CB8AC3E}">
        <p14:creationId xmlns:p14="http://schemas.microsoft.com/office/powerpoint/2010/main" val="27900428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26</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September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smtClean="0">
                <a:latin typeface="Arial"/>
                <a:cs typeface="Arial"/>
              </a:rPr>
              <a:t>Hilton Waikoloa Village, Waikoloa, Hawai‘i</a:t>
            </a:r>
            <a:endParaRPr lang="en-US" dirty="0">
              <a:latin typeface="Arial"/>
              <a:cs typeface="Arial"/>
            </a:endParaRPr>
          </a:p>
        </p:txBody>
      </p:sp>
      <p:pic>
        <p:nvPicPr>
          <p:cNvPr id="8" name="Picture 7"/>
          <p:cNvPicPr>
            <a:picLocks noChangeAspect="1"/>
          </p:cNvPicPr>
          <p:nvPr/>
        </p:nvPicPr>
        <p:blipFill>
          <a:blip r:embed="rId3"/>
          <a:stretch>
            <a:fillRect/>
          </a:stretch>
        </p:blipFill>
        <p:spPr>
          <a:xfrm>
            <a:off x="0" y="1790700"/>
            <a:ext cx="9144000" cy="3619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dirty="0" smtClean="0"/>
              <a:t>September 2017 </a:t>
            </a:r>
            <a:r>
              <a:rPr lang="en-US" sz="2400" dirty="0"/>
              <a:t>– Sponsor Recirculation</a:t>
            </a:r>
          </a:p>
          <a:p>
            <a:pPr lvl="1">
              <a:lnSpc>
                <a:spcPct val="80000"/>
              </a:lnSpc>
            </a:pPr>
            <a:r>
              <a:rPr lang="en-US" sz="2400" dirty="0" smtClean="0"/>
              <a:t>December 2017 – </a:t>
            </a:r>
            <a:r>
              <a:rPr lang="en-US" sz="2400" dirty="0"/>
              <a:t>Final WG &amp; </a:t>
            </a:r>
            <a:r>
              <a:rPr lang="en-US" sz="2400" dirty="0" err="1" smtClean="0"/>
              <a:t>ExecComm</a:t>
            </a:r>
            <a:endParaRPr lang="en-US" sz="2400" dirty="0"/>
          </a:p>
          <a:p>
            <a:pPr lvl="1">
              <a:lnSpc>
                <a:spcPct val="80000"/>
              </a:lnSpc>
            </a:pPr>
            <a:r>
              <a:rPr lang="en-US" sz="2400" dirty="0" smtClean="0"/>
              <a:t>March 2018 – </a:t>
            </a:r>
            <a:r>
              <a:rPr lang="en-US" sz="2400" dirty="0" err="1" smtClean="0"/>
              <a:t>RevCom</a:t>
            </a:r>
            <a:r>
              <a:rPr lang="en-US" sz="2400" dirty="0" smtClean="0"/>
              <a:t> Approval</a:t>
            </a:r>
            <a:endParaRPr lang="en-US" sz="2400" dirty="0"/>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0359636"/>
              </p:ext>
            </p:extLst>
          </p:nvPr>
        </p:nvGraphicFramePr>
        <p:xfrm>
          <a:off x="762000" y="2819400"/>
          <a:ext cx="7696199" cy="307086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AM2</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lvl="1">
              <a:lnSpc>
                <a:spcPct val="80000"/>
              </a:lnSpc>
            </a:pPr>
            <a:r>
              <a:rPr lang="en-US" dirty="0" smtClean="0"/>
              <a:t>Mark Hamilton volunteered</a:t>
            </a:r>
            <a:endParaRPr lang="en-US" b="0" dirty="0" smtClean="0"/>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a:t>
            </a:r>
            <a:r>
              <a:rPr lang="en-US" dirty="0">
                <a:latin typeface="Arial" charset="0"/>
                <a:cs typeface="Arial" charset="0"/>
              </a:rPr>
              <a:t>K</a:t>
            </a:r>
            <a:r>
              <a:rPr lang="en-US" dirty="0" smtClean="0">
                <a:latin typeface="Arial" charset="0"/>
                <a:cs typeface="Arial" charset="0"/>
              </a:rPr>
              <a:t>ona </a:t>
            </a:r>
            <a:r>
              <a:rPr lang="en-US" dirty="0" smtClean="0">
                <a:latin typeface="Arial" charset="0"/>
                <a:cs typeface="Arial" charset="0"/>
              </a:rPr>
              <a:t>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a:t>
            </a:r>
            <a:r>
              <a:rPr lang="en-US" b="0" dirty="0" smtClean="0"/>
              <a:t>/1106r3 </a:t>
            </a:r>
            <a:r>
              <a:rPr lang="en-US" b="0" dirty="0"/>
              <a:t>as the minutes of the </a:t>
            </a:r>
            <a:r>
              <a:rPr lang="en-US" b="0" dirty="0" smtClean="0"/>
              <a:t>Berlin </a:t>
            </a:r>
            <a:r>
              <a:rPr lang="en-US" b="0" dirty="0" err="1" smtClean="0"/>
              <a:t>TGak</a:t>
            </a:r>
            <a:r>
              <a:rPr lang="en-US" b="0" dirty="0" smtClean="0"/>
              <a:t> </a:t>
            </a:r>
            <a:r>
              <a:rPr lang="en-US" b="0" dirty="0"/>
              <a:t>meeting in </a:t>
            </a:r>
            <a:r>
              <a:rPr lang="en-US" b="0" dirty="0" smtClean="0"/>
              <a:t>July.</a:t>
            </a:r>
            <a:endParaRPr lang="en-US" b="0" dirty="0"/>
          </a:p>
          <a:p>
            <a:pPr lvl="1">
              <a:lnSpc>
                <a:spcPct val="80000"/>
              </a:lnSpc>
            </a:pPr>
            <a:r>
              <a:rPr lang="en-US" dirty="0" smtClean="0"/>
              <a:t>Approved by unanimous consent.</a:t>
            </a:r>
          </a:p>
          <a:p>
            <a:pPr lvl="1">
              <a:lnSpc>
                <a:spcPct val="80000"/>
              </a:lnSpc>
            </a:pPr>
            <a:endParaRPr lang="en-US" dirty="0"/>
          </a:p>
          <a:p>
            <a:pPr>
              <a:lnSpc>
                <a:spcPct val="80000"/>
              </a:lnSpc>
            </a:pPr>
            <a:r>
              <a:rPr lang="en-US" dirty="0" smtClean="0"/>
              <a:t>Moved</a:t>
            </a:r>
            <a:r>
              <a:rPr lang="en-US" dirty="0"/>
              <a:t>, </a:t>
            </a:r>
            <a:r>
              <a:rPr lang="en-US" b="0" dirty="0"/>
              <a:t>to </a:t>
            </a:r>
            <a:r>
              <a:rPr lang="en-US" b="0" dirty="0" smtClean="0"/>
              <a:t>approve 11-17/1249r1 as the minutes </a:t>
            </a:r>
            <a:r>
              <a:rPr lang="en-US" b="0" dirty="0"/>
              <a:t>of </a:t>
            </a:r>
            <a:r>
              <a:rPr lang="en-US" b="0" dirty="0" smtClean="0"/>
              <a:t>the following </a:t>
            </a:r>
            <a:r>
              <a:rPr lang="en-US" b="0" dirty="0" err="1" smtClean="0"/>
              <a:t>TGak</a:t>
            </a:r>
            <a:r>
              <a:rPr lang="en-US" b="0" dirty="0" smtClean="0"/>
              <a:t> </a:t>
            </a:r>
            <a:r>
              <a:rPr lang="en-US" b="0" dirty="0"/>
              <a:t>teleconferences held since the </a:t>
            </a:r>
            <a:r>
              <a:rPr lang="en-US" b="0" dirty="0" smtClean="0"/>
              <a:t>July </a:t>
            </a:r>
            <a:r>
              <a:rPr lang="en-US" b="0" dirty="0" err="1" smtClean="0"/>
              <a:t>TGak</a:t>
            </a:r>
            <a:r>
              <a:rPr lang="en-US" b="0" dirty="0" smtClean="0"/>
              <a:t> </a:t>
            </a:r>
            <a:r>
              <a:rPr lang="en-US" b="0" dirty="0"/>
              <a:t>meeting</a:t>
            </a:r>
            <a:r>
              <a:rPr lang="en-US" b="0" dirty="0" smtClean="0"/>
              <a:t>:</a:t>
            </a:r>
          </a:p>
          <a:p>
            <a:pPr lvl="1">
              <a:lnSpc>
                <a:spcPct val="80000"/>
              </a:lnSpc>
            </a:pPr>
            <a:r>
              <a:rPr lang="en-US" dirty="0" smtClean="0"/>
              <a:t>31 July 2017</a:t>
            </a:r>
          </a:p>
          <a:p>
            <a:pPr lvl="1">
              <a:lnSpc>
                <a:spcPct val="80000"/>
              </a:lnSpc>
            </a:pPr>
            <a:r>
              <a:rPr lang="en-US" dirty="0" smtClean="0"/>
              <a:t>7 August 2017</a:t>
            </a:r>
          </a:p>
          <a:p>
            <a:pPr lvl="1">
              <a:lnSpc>
                <a:spcPct val="80000"/>
              </a:lnSpc>
            </a:pPr>
            <a:r>
              <a:rPr lang="en-US" dirty="0" smtClean="0"/>
              <a:t>28 August 2017</a:t>
            </a:r>
            <a:endParaRPr lang="en-US" dirty="0"/>
          </a:p>
          <a:p>
            <a:pPr lvl="1">
              <a:lnSpc>
                <a:spcPct val="80000"/>
              </a:lnSpc>
            </a:pPr>
            <a:r>
              <a:rPr lang="en-US" dirty="0" smtClean="0"/>
              <a:t>Approved by unanimous consent.</a:t>
            </a:r>
            <a:endParaRPr lang="en-US" dirty="0"/>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11-17/1134r1, </a:t>
            </a:r>
            <a:r>
              <a:rPr lang="en-US" b="0" dirty="0" err="1"/>
              <a:t>GaneshVenkatesan</a:t>
            </a:r>
            <a:r>
              <a:rPr lang="en-US" b="0" dirty="0"/>
              <a:t> (Intel</a:t>
            </a:r>
            <a:r>
              <a:rPr lang="en-US" b="0" dirty="0" smtClean="0"/>
              <a:t>)</a:t>
            </a:r>
          </a:p>
          <a:p>
            <a:pPr lvl="1">
              <a:lnSpc>
                <a:spcPct val="80000"/>
              </a:lnSpc>
            </a:pPr>
            <a:r>
              <a:rPr lang="en-US" dirty="0" smtClean="0"/>
              <a:t>General agreement with the resolutions, an r2 will be uploaded with editorial tweaks and voted on this afternoon.</a:t>
            </a:r>
            <a:endParaRPr lang="en-US" b="0" dirty="0"/>
          </a:p>
          <a:p>
            <a:pPr>
              <a:lnSpc>
                <a:spcPct val="80000"/>
              </a:lnSpc>
            </a:pPr>
            <a:r>
              <a:rPr lang="en-US" b="0" dirty="0" smtClean="0"/>
              <a:t>11</a:t>
            </a:r>
            <a:r>
              <a:rPr lang="en-US" b="0" dirty="0"/>
              <a:t>-17/1391r0, Joseph Levy (</a:t>
            </a:r>
            <a:r>
              <a:rPr lang="en-US" b="0" dirty="0" err="1"/>
              <a:t>InterDigital</a:t>
            </a:r>
            <a:r>
              <a:rPr lang="en-US" b="0" dirty="0"/>
              <a:t>), “Resolutions for CIDs: 2055, 2073, and 2075</a:t>
            </a:r>
            <a:r>
              <a:rPr lang="en-US" b="0" dirty="0" smtClean="0"/>
              <a:t>”</a:t>
            </a:r>
          </a:p>
          <a:p>
            <a:pPr lvl="1">
              <a:lnSpc>
                <a:spcPct val="80000"/>
              </a:lnSpc>
            </a:pPr>
            <a:r>
              <a:rPr lang="en-US" dirty="0" smtClean="0"/>
              <a:t>2073 also covered by Ganesh.</a:t>
            </a:r>
          </a:p>
          <a:p>
            <a:pPr lvl="1">
              <a:lnSpc>
                <a:spcPct val="80000"/>
              </a:lnSpc>
            </a:pPr>
            <a:r>
              <a:rPr lang="en-US" b="0" dirty="0" smtClean="0"/>
              <a:t>2075 change figure reference from 9-31a to 9-28</a:t>
            </a:r>
          </a:p>
          <a:p>
            <a:pPr lvl="1">
              <a:lnSpc>
                <a:spcPct val="80000"/>
              </a:lnSpc>
            </a:pPr>
            <a:r>
              <a:rPr lang="en-US" dirty="0" smtClean="0"/>
              <a:t>2055 proposed resolution references 11-17/1389</a:t>
            </a:r>
            <a:endParaRPr lang="en-US"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9</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b="0" dirty="0" smtClean="0"/>
              <a:t>11-17/1389r0, Joseph Levy (</a:t>
            </a:r>
            <a:r>
              <a:rPr lang="en-US" b="0" dirty="0" err="1" smtClean="0"/>
              <a:t>InterDigital</a:t>
            </a:r>
            <a:r>
              <a:rPr lang="en-US" b="0" dirty="0" smtClean="0"/>
              <a:t>)</a:t>
            </a:r>
          </a:p>
          <a:p>
            <a:pPr lvl="1">
              <a:lnSpc>
                <a:spcPct val="80000"/>
              </a:lnSpc>
            </a:pPr>
            <a:r>
              <a:rPr lang="en-US" dirty="0" smtClean="0"/>
              <a:t>Extensive discussion and wording changes.</a:t>
            </a:r>
            <a:endParaRPr lang="en-US" b="0" dirty="0"/>
          </a:p>
          <a:p>
            <a:pPr lvl="1">
              <a:lnSpc>
                <a:spcPct val="80000"/>
              </a:lnSpc>
            </a:pPr>
            <a:endParaRPr lang="en-US" b="0" dirty="0"/>
          </a:p>
          <a:p>
            <a:pPr>
              <a:lnSpc>
                <a:spcPct val="80000"/>
              </a:lnSpc>
            </a:pPr>
            <a:r>
              <a:rPr lang="en-US" dirty="0"/>
              <a:t>Recess until </a:t>
            </a:r>
            <a:r>
              <a:rPr lang="en-US" dirty="0" smtClean="0"/>
              <a:t>13:30 Monday afternoon.</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8339244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139066</TotalTime>
  <Words>2542</Words>
  <Application>Microsoft Macintosh PowerPoint</Application>
  <PresentationFormat>On-screen Show (4:3)</PresentationFormat>
  <Paragraphs>410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802-11-Submission</vt:lpstr>
      <vt:lpstr>September 2017 802.11ak Agenda</vt:lpstr>
      <vt:lpstr>IEEE 802.11ak/GLK: Enhancements For Transit Links Within Bridged Networks</vt:lpstr>
      <vt:lpstr>Venue</vt:lpstr>
      <vt:lpstr>TGak Timeline</vt:lpstr>
      <vt:lpstr>Sessions</vt:lpstr>
      <vt:lpstr>Monday, 11 September 2017 10:30-12:30, Kona 1</vt:lpstr>
      <vt:lpstr>Monday, 11 September 2017 10:30-12:30, Kona 1</vt:lpstr>
      <vt:lpstr>Monday, 11 September 2017 10:30-12:30, Kona 1</vt:lpstr>
      <vt:lpstr>Monday, 11 September 2017 10:30-12:30, Kona 1</vt:lpstr>
      <vt:lpstr>Participants, Patents, and Duty to Inform</vt:lpstr>
      <vt:lpstr>Patent Related Links</vt:lpstr>
      <vt:lpstr>Call for Potentially Essential Patents</vt:lpstr>
      <vt:lpstr>Participation in IEEE 802 Meetings</vt:lpstr>
      <vt:lpstr>Other Guidelines for IEEE WG Meetings</vt:lpstr>
      <vt:lpstr>Monday, 11 September 2017 13:30-15:30, Kona 1</vt:lpstr>
      <vt:lpstr>Monday, 11 September 2017 13:30-15:30, Kona 1</vt:lpstr>
      <vt:lpstr>Monday, 11 September 2017 13:30-15:30, Kona 1</vt:lpstr>
      <vt:lpstr>Tuesday, 12 September 2017 08:00–10:00, Kona 1</vt:lpstr>
      <vt:lpstr>Tuesday, 12 September 2017 08:00–10:00, Kona 1</vt:lpstr>
      <vt:lpstr>Tuesday, 12 September 2017 19:30–21:30, Kona 1</vt:lpstr>
      <vt:lpstr>Tuesday, 12 September 2017 19:30–21:30, Kona 1</vt:lpstr>
      <vt:lpstr>Thursday, 14 September 2017 08:00–10:00, Kona 1</vt:lpstr>
      <vt:lpstr>Thursday, 14 September 2017 13:30–15:30, Kona 1</vt:lpstr>
      <vt:lpstr>Thursday, 14 September 2017 13:30–15:30, Kona 1</vt:lpstr>
      <vt:lpstr>Thursday, 14 September 2017 13:30–15:30, Kona 1</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1572</cp:revision>
  <cp:lastPrinted>2016-06-15T02:09:12Z</cp:lastPrinted>
  <dcterms:created xsi:type="dcterms:W3CDTF">2006-12-04T03:46:13Z</dcterms:created>
  <dcterms:modified xsi:type="dcterms:W3CDTF">2017-09-14T17:59:50Z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