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69" r:id="rId2"/>
    <p:sldId id="271" r:id="rId3"/>
    <p:sldId id="358" r:id="rId4"/>
    <p:sldId id="594" r:id="rId5"/>
    <p:sldId id="443" r:id="rId6"/>
    <p:sldId id="518" r:id="rId7"/>
    <p:sldId id="615" r:id="rId8"/>
    <p:sldId id="563" r:id="rId9"/>
    <p:sldId id="625" r:id="rId10"/>
    <p:sldId id="570" r:id="rId11"/>
    <p:sldId id="571" r:id="rId12"/>
    <p:sldId id="572" r:id="rId13"/>
    <p:sldId id="596" r:id="rId14"/>
    <p:sldId id="573" r:id="rId15"/>
    <p:sldId id="621" r:id="rId16"/>
    <p:sldId id="620" r:id="rId17"/>
    <p:sldId id="622" r:id="rId18"/>
    <p:sldId id="617" r:id="rId19"/>
    <p:sldId id="623" r:id="rId20"/>
    <p:sldId id="614" r:id="rId21"/>
    <p:sldId id="624" r:id="rId22"/>
    <p:sldId id="616" r:id="rId23"/>
    <p:sldId id="390" r:id="rId2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90" d="100"/>
          <a:sy n="90" d="100"/>
        </p:scale>
        <p:origin x="-408"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P802.11-17/1210r3</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P802.11-17/1210r3</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10</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P802.11-17/1210r3</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P802.11-17/1210r3</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P802.11-17/1210r3</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13</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14</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23</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P802.11-17/1210r3</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P802.11-17/1210r3</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P802.11-17/1210r3</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9</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1210r3</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2016-09</a:t>
            </a:r>
            <a:r>
              <a:rPr lang="en-US" sz="1800" b="0" dirty="0" smtClean="0">
                <a:latin typeface="Arial" charset="0"/>
              </a:rPr>
              <a:t>-</a:t>
            </a:r>
            <a:r>
              <a:rPr lang="en-US" sz="1800" b="0" dirty="0" smtClean="0">
                <a:latin typeface="Arial" charset="0"/>
              </a:rPr>
              <a:t>11</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10</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11</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12</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13</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14</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a:t>
            </a:r>
            <a:r>
              <a:rPr lang="en-US" dirty="0">
                <a:latin typeface="Arial" charset="0"/>
                <a:cs typeface="Arial" charset="0"/>
              </a:rPr>
              <a:t>K</a:t>
            </a:r>
            <a:r>
              <a:rPr lang="en-US" dirty="0" smtClean="0">
                <a:latin typeface="Arial" charset="0"/>
                <a:cs typeface="Arial" charset="0"/>
              </a:rPr>
              <a:t>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16</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a:t>
            </a:r>
            <a:r>
              <a:rPr lang="en-US" dirty="0" smtClean="0">
                <a:latin typeface="Arial" charset="0"/>
                <a:cs typeface="Arial" charset="0"/>
              </a:rPr>
              <a:t>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a:t>
            </a:r>
            <a:r>
              <a:rPr lang="en-US" b="0"/>
              <a:t>/</a:t>
            </a:r>
            <a:r>
              <a:rPr lang="en-US" b="0" smtClean="0"/>
              <a:t>1134r2, </a:t>
            </a:r>
            <a:r>
              <a:rPr lang="en-US" b="0" dirty="0" err="1"/>
              <a:t>GaneshVenkatesan</a:t>
            </a:r>
            <a:r>
              <a:rPr lang="en-US" b="0" dirty="0"/>
              <a:t> (Intel)</a:t>
            </a:r>
          </a:p>
          <a:p>
            <a:pPr>
              <a:lnSpc>
                <a:spcPct val="80000"/>
              </a:lnSpc>
            </a:pPr>
            <a:r>
              <a:rPr lang="en-US" b="0" dirty="0" smtClean="0"/>
              <a:t>11</a:t>
            </a:r>
            <a:r>
              <a:rPr lang="en-US" b="0" dirty="0"/>
              <a:t>-17/0898r8, Donald Eastlake (Huawei)</a:t>
            </a:r>
          </a:p>
          <a:p>
            <a:pPr>
              <a:lnSpc>
                <a:spcPct val="80000"/>
              </a:lnSpc>
            </a:pPr>
            <a:r>
              <a:rPr lang="en-US" b="0" dirty="0"/>
              <a:t>11-17/1451r0, Mark Hamilton (Ruckus)</a:t>
            </a:r>
          </a:p>
          <a:p>
            <a:pPr>
              <a:lnSpc>
                <a:spcPct val="80000"/>
              </a:lnSpc>
            </a:pPr>
            <a:endParaRPr lang="en-US" b="0" dirty="0"/>
          </a:p>
          <a:p>
            <a:pPr>
              <a:lnSpc>
                <a:spcPct val="80000"/>
              </a:lnSpc>
            </a:pPr>
            <a:r>
              <a:rPr lang="en-US" dirty="0"/>
              <a:t>Recess until 8</a:t>
            </a:r>
            <a:r>
              <a:rPr lang="en-US" dirty="0" smtClean="0"/>
              <a:t>:</a:t>
            </a:r>
            <a:r>
              <a:rPr lang="en-US" dirty="0"/>
              <a:t>0</a:t>
            </a:r>
            <a:r>
              <a:rPr lang="en-US" dirty="0" smtClean="0"/>
              <a:t>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a:t>
            </a:r>
            <a:r>
              <a:rPr lang="en-US" b="0" dirty="0" smtClean="0"/>
              <a:t>to adopted the Figures in 11-17/0932r6 and direct the Editor to insert them into the 11ak draft.</a:t>
            </a:r>
          </a:p>
          <a:p>
            <a:pPr lvl="1">
              <a:lnSpc>
                <a:spcPct val="80000"/>
              </a:lnSpc>
            </a:pPr>
            <a:r>
              <a:rPr lang="en-US" b="0" dirty="0" smtClean="0"/>
              <a:t>Moved:     Seconded:</a:t>
            </a:r>
          </a:p>
          <a:p>
            <a:pPr lvl="1">
              <a:lnSpc>
                <a:spcPct val="80000"/>
              </a:lnSpc>
            </a:pPr>
            <a:r>
              <a:rPr lang="en-US" dirty="0" smtClean="0"/>
              <a:t>Yes:    No:    Abstain:</a:t>
            </a:r>
            <a:endParaRPr lang="en-US" b="0" dirty="0" smtClean="0"/>
          </a:p>
          <a:p>
            <a:pPr marL="0" indent="0">
              <a:lnSpc>
                <a:spcPct val="80000"/>
              </a:lnSpc>
              <a:buNone/>
            </a:pPr>
            <a:endParaRPr lang="en-US" b="0" dirty="0" smtClean="0"/>
          </a:p>
        </p:txBody>
      </p:sp>
    </p:spTree>
    <p:extLst>
      <p:ext uri="{BB962C8B-B14F-4D97-AF65-F5344CB8AC3E}">
        <p14:creationId xmlns:p14="http://schemas.microsoft.com/office/powerpoint/2010/main" val="21242873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21:</a:t>
            </a:r>
            <a:r>
              <a:rPr lang="en-US" dirty="0"/>
              <a:t>3</a:t>
            </a:r>
            <a:r>
              <a:rPr lang="en-US" dirty="0" smtClean="0"/>
              <a:t>0 Tuesday evening</a:t>
            </a:r>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13:30 Thursday afternoon</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15267381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TBD at </a:t>
            </a:r>
            <a:r>
              <a:rPr lang="en-US" sz="2400" dirty="0"/>
              <a:t>9</a:t>
            </a:r>
            <a:r>
              <a:rPr lang="en-US" sz="2400" dirty="0" smtClean="0"/>
              <a:t>am Eastern </a:t>
            </a:r>
            <a:r>
              <a:rPr lang="en-US" sz="2400" dirty="0"/>
              <a:t>US Time.</a:t>
            </a:r>
          </a:p>
          <a:p>
            <a:pPr lvl="1">
              <a:lnSpc>
                <a:spcPct val="80000"/>
              </a:lnSpc>
            </a:pPr>
            <a:r>
              <a:rPr lang="en-US" dirty="0" smtClean="0"/>
              <a:t>Yes</a:t>
            </a:r>
            <a:r>
              <a:rPr lang="en-US" dirty="0"/>
              <a:t>:    No:    Abstain: </a:t>
            </a:r>
          </a:p>
          <a:p>
            <a:pPr lvl="1">
              <a:lnSpc>
                <a:spcPct val="80000"/>
              </a:lnSpc>
            </a:pPr>
            <a:endParaRPr lang="en-US" dirty="0" smtClean="0"/>
          </a:p>
          <a:p>
            <a:pPr>
              <a:lnSpc>
                <a:spcPct val="80000"/>
              </a:lnSpc>
            </a:pPr>
            <a:r>
              <a:rPr lang="en-US" dirty="0" smtClean="0"/>
              <a:t>Adjourn </a:t>
            </a:r>
            <a:r>
              <a:rPr lang="en-US" dirty="0" err="1" smtClean="0"/>
              <a:t>TGak</a:t>
            </a:r>
            <a:endParaRPr lang="en-US" dirty="0"/>
          </a:p>
          <a:p>
            <a:pPr lvl="1">
              <a:lnSpc>
                <a:spcPct val="80000"/>
              </a:lnSpc>
            </a:pPr>
            <a:endParaRPr lang="en-US" dirty="0" smtClean="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23</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0359636"/>
              </p:ext>
            </p:extLst>
          </p:nvPr>
        </p:nvGraphicFramePr>
        <p:xfrm>
          <a:off x="762000" y="2819400"/>
          <a:ext cx="7696199" cy="307086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Kona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a:t>
            </a:r>
            <a:r>
              <a:rPr lang="en-US" dirty="0" err="1" smtClean="0">
                <a:latin typeface="Arial" charset="0"/>
                <a:cs typeface="Arial" charset="0"/>
              </a:rPr>
              <a:t>Lona</a:t>
            </a:r>
            <a:r>
              <a:rPr lang="en-US" dirty="0" smtClean="0">
                <a:latin typeface="Arial" charset="0"/>
                <a:cs typeface="Arial" charset="0"/>
              </a:rPr>
              <a:t>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/1106r3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Approved by unanimous consent.</a:t>
            </a:r>
            <a:endParaRPr lang="en-US" dirty="0" smtClean="0"/>
          </a:p>
          <a:p>
            <a:pPr lvl="1">
              <a:lnSpc>
                <a:spcPct val="80000"/>
              </a:lnSpc>
            </a:pPr>
            <a:endParaRPr lang="en-US" dirty="0"/>
          </a:p>
          <a:p>
            <a:pPr>
              <a:lnSpc>
                <a:spcPct val="80000"/>
              </a:lnSpc>
            </a:pPr>
            <a:r>
              <a:rPr lang="en-US" dirty="0" smtClean="0"/>
              <a:t>Moved</a:t>
            </a:r>
            <a:r>
              <a:rPr lang="en-US" dirty="0"/>
              <a:t>, </a:t>
            </a:r>
            <a:r>
              <a:rPr lang="en-US" b="0" dirty="0"/>
              <a:t>to </a:t>
            </a:r>
            <a:r>
              <a:rPr lang="en-US" b="0" dirty="0" smtClean="0"/>
              <a:t>approve 11-17/</a:t>
            </a:r>
            <a:r>
              <a:rPr lang="en-US" b="0" dirty="0" smtClean="0"/>
              <a:t>1249r1 </a:t>
            </a:r>
            <a:r>
              <a:rPr lang="en-US" b="0" dirty="0" smtClean="0"/>
              <a:t>as the minutes </a:t>
            </a:r>
            <a:r>
              <a:rPr lang="en-US" b="0" dirty="0"/>
              <a:t>of </a:t>
            </a:r>
            <a:r>
              <a:rPr lang="en-US" b="0" dirty="0" smtClean="0"/>
              <a:t>the following </a:t>
            </a:r>
            <a:r>
              <a:rPr lang="en-US" b="0" dirty="0" err="1" smtClean="0"/>
              <a:t>TGak</a:t>
            </a:r>
            <a:r>
              <a:rPr lang="en-US" b="0" dirty="0" smtClean="0"/>
              <a:t> </a:t>
            </a:r>
            <a:r>
              <a:rPr lang="en-US" b="0" dirty="0"/>
              <a:t>teleconferences held since the </a:t>
            </a:r>
            <a:r>
              <a:rPr lang="en-US" b="0" dirty="0" smtClean="0"/>
              <a:t>July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2017</a:t>
            </a:r>
          </a:p>
          <a:p>
            <a:pPr lvl="1">
              <a:lnSpc>
                <a:spcPct val="80000"/>
              </a:lnSpc>
            </a:pPr>
            <a:r>
              <a:rPr lang="en-US" dirty="0" smtClean="0"/>
              <a:t>7 August 2017</a:t>
            </a:r>
          </a:p>
          <a:p>
            <a:pPr lvl="1">
              <a:lnSpc>
                <a:spcPct val="80000"/>
              </a:lnSpc>
            </a:pPr>
            <a:r>
              <a:rPr lang="en-US" dirty="0" smtClean="0"/>
              <a:t>28 August 2017</a:t>
            </a:r>
            <a:endParaRPr lang="en-US" dirty="0"/>
          </a:p>
          <a:p>
            <a:pPr lvl="1">
              <a:lnSpc>
                <a:spcPct val="80000"/>
              </a:lnSpc>
            </a:pPr>
            <a:r>
              <a:rPr lang="en-US" dirty="0" smtClean="0"/>
              <a:t>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11-17/1134r1, </a:t>
            </a:r>
            <a:r>
              <a:rPr lang="en-US" b="0" dirty="0" err="1"/>
              <a:t>GaneshVenkatesan</a:t>
            </a:r>
            <a:r>
              <a:rPr lang="en-US" b="0" dirty="0"/>
              <a:t> (Intel</a:t>
            </a:r>
            <a:r>
              <a:rPr lang="en-US" b="0" dirty="0" smtClean="0"/>
              <a:t>)</a:t>
            </a:r>
          </a:p>
          <a:p>
            <a:pPr lvl="1">
              <a:lnSpc>
                <a:spcPct val="80000"/>
              </a:lnSpc>
            </a:pPr>
            <a:r>
              <a:rPr lang="en-US" dirty="0" smtClean="0"/>
              <a:t>General agreement with the resolutions, an r2 will be uploaded with editorial tweaks and voted on this afternoon.</a:t>
            </a:r>
            <a:endParaRPr lang="en-US" b="0" dirty="0"/>
          </a:p>
          <a:p>
            <a:pPr>
              <a:lnSpc>
                <a:spcPct val="80000"/>
              </a:lnSpc>
            </a:pPr>
            <a:r>
              <a:rPr lang="en-US" b="0" dirty="0" smtClean="0"/>
              <a:t>11</a:t>
            </a:r>
            <a:r>
              <a:rPr lang="en-US" b="0" dirty="0"/>
              <a:t>-17/1391r0, Joseph Levy (</a:t>
            </a:r>
            <a:r>
              <a:rPr lang="en-US" b="0" dirty="0" err="1"/>
              <a:t>InterDigital</a:t>
            </a:r>
            <a:r>
              <a:rPr lang="en-US" b="0" dirty="0"/>
              <a:t>), “Resolutions for CIDs: 2055, 2073, and 2075</a:t>
            </a:r>
            <a:r>
              <a:rPr lang="en-US" b="0" dirty="0" smtClean="0"/>
              <a:t>”</a:t>
            </a:r>
          </a:p>
          <a:p>
            <a:pPr lvl="1">
              <a:lnSpc>
                <a:spcPct val="80000"/>
              </a:lnSpc>
            </a:pPr>
            <a:r>
              <a:rPr lang="en-US" dirty="0" smtClean="0"/>
              <a:t>2073 also covered by Ganesh.</a:t>
            </a:r>
          </a:p>
          <a:p>
            <a:pPr lvl="1">
              <a:lnSpc>
                <a:spcPct val="80000"/>
              </a:lnSpc>
            </a:pPr>
            <a:r>
              <a:rPr lang="en-US" b="0" dirty="0" smtClean="0"/>
              <a:t>2075 change figure reference from 9-31a to 9-28</a:t>
            </a:r>
          </a:p>
          <a:p>
            <a:pPr lvl="1">
              <a:lnSpc>
                <a:spcPct val="80000"/>
              </a:lnSpc>
            </a:pPr>
            <a:r>
              <a:rPr lang="en-US" dirty="0" smtClean="0"/>
              <a:t>2055 proposed resolution references 11-17/1389</a:t>
            </a:r>
            <a:endParaRPr lang="en-US"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9</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b="0" dirty="0" smtClean="0"/>
              <a:t>11-17/1389r0, Joseph Levy (</a:t>
            </a:r>
            <a:r>
              <a:rPr lang="en-US" b="0" dirty="0" err="1" smtClean="0"/>
              <a:t>InterDigital</a:t>
            </a:r>
            <a:r>
              <a:rPr lang="en-US" b="0" dirty="0" smtClean="0"/>
              <a:t>)</a:t>
            </a:r>
          </a:p>
          <a:p>
            <a:pPr lvl="1">
              <a:lnSpc>
                <a:spcPct val="80000"/>
              </a:lnSpc>
            </a:pPr>
            <a:r>
              <a:rPr lang="en-US" dirty="0" smtClean="0"/>
              <a:t>Extensive discussion and wording changes.</a:t>
            </a:r>
            <a:endParaRPr lang="en-US" b="0" dirty="0"/>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8339244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136335</TotalTime>
  <Words>2222</Words>
  <Application>Microsoft Macintosh PowerPoint</Application>
  <PresentationFormat>On-screen Show (4:3)</PresentationFormat>
  <Paragraphs>360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 Kona 1</vt:lpstr>
      <vt:lpstr>Monday, 11 September 2017 10:30-12:30, Lona 1</vt:lpstr>
      <vt:lpstr>Monday, 11 September 2017 10:30-12:30, Kona 1</vt:lpstr>
      <vt:lpstr>Monday, 11 September 2017 10:30-12:30, Kona 1</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 Kona 1</vt:lpstr>
      <vt:lpstr>Monday, 11 September 2017 13:30-15:30, Kona 1</vt:lpstr>
      <vt:lpstr>Monday, 11 September 2017 13:30-15:30, Kona 1</vt:lpstr>
      <vt:lpstr>Tuesday, 12 September 2017 08:00–10:00, Kona 1</vt:lpstr>
      <vt:lpstr>Tuesday, 12 September 2017 19:30–21:30, Kona 1</vt:lpstr>
      <vt:lpstr>Thursday, 14 September 2017 08:00–10:00, Kona 1</vt:lpstr>
      <vt:lpstr>Thursday, 14 September 2017 13:30–15:30, Kona 1</vt:lpstr>
      <vt:lpstr>Thursday, 14 September 2017 13:30–15:30, Kona 1</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1556</cp:revision>
  <cp:lastPrinted>2016-06-15T02:09:12Z</cp:lastPrinted>
  <dcterms:created xsi:type="dcterms:W3CDTF">2006-12-04T03:46:13Z</dcterms:created>
  <dcterms:modified xsi:type="dcterms:W3CDTF">2017-09-11T22:32:46Z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