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handoutMasterIdLst>
    <p:handoutMasterId r:id="rId25"/>
  </p:handoutMasterIdLst>
  <p:sldIdLst>
    <p:sldId id="269" r:id="rId2"/>
    <p:sldId id="271" r:id="rId3"/>
    <p:sldId id="358" r:id="rId4"/>
    <p:sldId id="594" r:id="rId5"/>
    <p:sldId id="443" r:id="rId6"/>
    <p:sldId id="518" r:id="rId7"/>
    <p:sldId id="615" r:id="rId8"/>
    <p:sldId id="563" r:id="rId9"/>
    <p:sldId id="570" r:id="rId10"/>
    <p:sldId id="571" r:id="rId11"/>
    <p:sldId id="572" r:id="rId12"/>
    <p:sldId id="596" r:id="rId13"/>
    <p:sldId id="573" r:id="rId14"/>
    <p:sldId id="621" r:id="rId15"/>
    <p:sldId id="622" r:id="rId16"/>
    <p:sldId id="620" r:id="rId17"/>
    <p:sldId id="617" r:id="rId18"/>
    <p:sldId id="623" r:id="rId19"/>
    <p:sldId id="614" r:id="rId20"/>
    <p:sldId id="624" r:id="rId21"/>
    <p:sldId id="616" r:id="rId22"/>
    <p:sldId id="390" r:id="rId2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1" autoAdjust="0"/>
    <p:restoredTop sz="98109" autoAdjust="0"/>
  </p:normalViewPr>
  <p:slideViewPr>
    <p:cSldViewPr>
      <p:cViewPr varScale="1">
        <p:scale>
          <a:sx n="90" d="100"/>
          <a:sy n="90" d="100"/>
        </p:scale>
        <p:origin x="-160" y="-10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P802.11-17/1210r1</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P802.11-17/1210r1</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P802.11-17/1210r1</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P802.11-17/1210r1</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P802.11-17/1210r1</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P802.11-17/1210r1</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12</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13</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P802.11-17/1210r1</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P802.11-17/1210r1</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P802.11-17/1210r1</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P802.11-17/1210r1</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17</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P802.11-17/1210r1</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P802.11-17/1210r1</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19</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P802.11-17/1210r1</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P802.11-17/1210r1</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20</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P802.11-17/1210r1</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P802.11-17/1210r1</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22</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P802.11-17/1210r1</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P802.11-17/1210r1</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P802.11-17/1210r1</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P802.11-17/1210r1</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P802.11-17/1210r1</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P802.11-17/1210r1</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9</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September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September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September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September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a:t>
            </a:r>
            <a:r>
              <a:rPr lang="en-US" sz="1800" b="1" dirty="0" smtClean="0"/>
              <a:t>1210r1</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September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September 2017 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a:t>
            </a:r>
            <a:r>
              <a:rPr lang="en-US" sz="1800" b="0" dirty="0" smtClean="0">
                <a:latin typeface="Arial" charset="0"/>
              </a:rPr>
              <a:t>-09-02</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10</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11</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a:t>
            </a:r>
            <a:r>
              <a:rPr lang="en-GB" sz="1600" dirty="0" smtClean="0">
                <a:cs typeface="MS Gothic" charset="0"/>
              </a:rPr>
              <a:t>meeting </a:t>
            </a:r>
            <a:r>
              <a:rPr lang="en-GB" sz="1600" dirty="0" smtClean="0"/>
              <a:t>(</a:t>
            </a:r>
            <a:r>
              <a:rPr lang="en-GB" sz="1600" dirty="0"/>
              <a:t>Sponsor, Sponsor subgroup, Working Group, Working Group subgroup, etc.</a:t>
            </a:r>
            <a:r>
              <a:rPr lang="en-GB" sz="1600" dirty="0" smtClean="0"/>
              <a:t>)</a:t>
            </a:r>
            <a:r>
              <a:rPr lang="en-GB" sz="1600" dirty="0" smtClean="0">
                <a:cs typeface="MS Gothic" charset="0"/>
              </a:rPr>
              <a:t> </a:t>
            </a:r>
            <a:r>
              <a:rPr lang="en-GB" sz="1600" dirty="0">
                <a:cs typeface="MS Gothic" charset="0"/>
              </a:rPr>
              <a:t>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12</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13</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11 September 2017</a:t>
            </a:r>
            <a:br>
              <a:rPr lang="en-US" sz="4000" dirty="0">
                <a:latin typeface="Arial" charset="0"/>
                <a:cs typeface="Arial" charset="0"/>
              </a:rPr>
            </a:br>
            <a:r>
              <a:rPr lang="en-US" dirty="0">
                <a:latin typeface="Arial" charset="0"/>
                <a:cs typeface="Arial" charset="0"/>
              </a:rPr>
              <a:t>13:30-15:30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endParaRPr lang="en-US" b="0" dirty="0" smtClean="0"/>
          </a:p>
        </p:txBody>
      </p:sp>
    </p:spTree>
    <p:extLst>
      <p:ext uri="{BB962C8B-B14F-4D97-AF65-F5344CB8AC3E}">
        <p14:creationId xmlns:p14="http://schemas.microsoft.com/office/powerpoint/2010/main" val="9908988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11 September 2017</a:t>
            </a:r>
            <a:br>
              <a:rPr lang="en-US" sz="4000" dirty="0">
                <a:latin typeface="Arial" charset="0"/>
                <a:cs typeface="Arial" charset="0"/>
              </a:rPr>
            </a:br>
            <a:r>
              <a:rPr lang="en-US" dirty="0">
                <a:latin typeface="Arial" charset="0"/>
                <a:cs typeface="Arial" charset="0"/>
              </a:rPr>
              <a:t>13:30-15:30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smtClean="0"/>
              <a:t>Moved, </a:t>
            </a:r>
            <a:r>
              <a:rPr lang="en-US" b="0" dirty="0" smtClean="0"/>
              <a:t>to adopted the Figures in 11-17/0932r6 and direct the Editor to insert them into the 11ak draft.</a:t>
            </a:r>
          </a:p>
          <a:p>
            <a:pPr lvl="1">
              <a:lnSpc>
                <a:spcPct val="80000"/>
              </a:lnSpc>
            </a:pPr>
            <a:r>
              <a:rPr lang="en-US" b="0" dirty="0" smtClean="0"/>
              <a:t>Moved:     Seconded:</a:t>
            </a:r>
          </a:p>
          <a:p>
            <a:pPr lvl="1">
              <a:lnSpc>
                <a:spcPct val="80000"/>
              </a:lnSpc>
            </a:pPr>
            <a:r>
              <a:rPr lang="en-US" dirty="0" smtClean="0"/>
              <a:t>Yes:    No:    Abstain:</a:t>
            </a:r>
            <a:endParaRPr lang="en-US" b="0" dirty="0" smtClean="0"/>
          </a:p>
          <a:p>
            <a:pPr marL="0" indent="0">
              <a:lnSpc>
                <a:spcPct val="80000"/>
              </a:lnSpc>
              <a:buNone/>
            </a:pPr>
            <a:endParaRPr lang="en-US" b="0" dirty="0" smtClean="0"/>
          </a:p>
        </p:txBody>
      </p:sp>
    </p:spTree>
    <p:extLst>
      <p:ext uri="{BB962C8B-B14F-4D97-AF65-F5344CB8AC3E}">
        <p14:creationId xmlns:p14="http://schemas.microsoft.com/office/powerpoint/2010/main" val="21242873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16</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13:30-15:30</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Draft</a:t>
            </a:r>
          </a:p>
          <a:p>
            <a:pPr lvl="1">
              <a:lnSpc>
                <a:spcPct val="80000"/>
              </a:lnSpc>
            </a:pPr>
            <a:endParaRPr lang="en-US" b="0" dirty="0"/>
          </a:p>
          <a:p>
            <a:pPr>
              <a:lnSpc>
                <a:spcPct val="80000"/>
              </a:lnSpc>
            </a:pPr>
            <a:r>
              <a:rPr lang="en-US" dirty="0"/>
              <a:t>Recess until </a:t>
            </a:r>
            <a:r>
              <a:rPr lang="en-US" dirty="0"/>
              <a:t>8</a:t>
            </a:r>
            <a:r>
              <a:rPr lang="en-US" dirty="0" smtClean="0"/>
              <a:t>:</a:t>
            </a:r>
            <a:r>
              <a:rPr lang="en-US" dirty="0"/>
              <a:t>0</a:t>
            </a:r>
            <a:r>
              <a:rPr lang="en-US" dirty="0" smtClean="0"/>
              <a:t>0 </a:t>
            </a:r>
            <a:r>
              <a:rPr lang="en-US" dirty="0" smtClean="0"/>
              <a:t>Tuesday evening.</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6821419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17</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08:00</a:t>
            </a:r>
            <a:r>
              <a:rPr lang="en-US" dirty="0" smtClean="0">
                <a:latin typeface="Arial" charset="0"/>
                <a:cs typeface="Arial" charset="0"/>
              </a:rPr>
              <a:t>–10:00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a:t>
            </a:r>
            <a:r>
              <a:rPr lang="en-US" dirty="0" smtClean="0"/>
              <a:t>21</a:t>
            </a:r>
            <a:r>
              <a:rPr lang="en-US" dirty="0" smtClean="0"/>
              <a:t>:</a:t>
            </a:r>
            <a:r>
              <a:rPr lang="en-US" dirty="0"/>
              <a:t>3</a:t>
            </a:r>
            <a:r>
              <a:rPr lang="en-US" dirty="0" smtClean="0"/>
              <a:t>0 Tuesday evening</a:t>
            </a:r>
            <a:endParaRPr lang="en-US" dirty="0" smtClean="0"/>
          </a:p>
          <a:p>
            <a:pPr>
              <a:lnSpc>
                <a:spcPct val="80000"/>
              </a:lnSpc>
            </a:pP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19:30–21:30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08:00 Thursday</a:t>
            </a:r>
          </a:p>
          <a:p>
            <a:pPr>
              <a:lnSpc>
                <a:spcPct val="80000"/>
              </a:lnSpc>
            </a:pPr>
            <a:endParaRPr lang="en-US" b="0" dirty="0" smtClean="0"/>
          </a:p>
        </p:txBody>
      </p:sp>
    </p:spTree>
    <p:extLst>
      <p:ext uri="{BB962C8B-B14F-4D97-AF65-F5344CB8AC3E}">
        <p14:creationId xmlns:p14="http://schemas.microsoft.com/office/powerpoint/2010/main" val="11243372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19</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08:00–10:00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08:00</a:t>
            </a:r>
            <a:endParaRPr lang="en-US" dirty="0"/>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13:30 Thursday afternoon</a:t>
            </a:r>
            <a:endParaRPr lang="en-US" dirty="0" smtClean="0"/>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Waikoloa, Hawai‘i</a:t>
            </a:r>
            <a:endParaRPr lang="en-US" sz="2800" dirty="0">
              <a:latin typeface="Arial" charset="0"/>
            </a:endParaRPr>
          </a:p>
          <a:p>
            <a:pPr algn="ctr">
              <a:lnSpc>
                <a:spcPct val="90000"/>
              </a:lnSpc>
              <a:buFontTx/>
              <a:buNone/>
            </a:pPr>
            <a:r>
              <a:rPr lang="en-US" sz="2800" dirty="0" smtClean="0">
                <a:latin typeface="Arial" charset="0"/>
              </a:rPr>
              <a:t>11-14 September 2017</a:t>
            </a: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20</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13:30–15:30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08:00</a:t>
            </a:r>
            <a:endParaRPr lang="en-US" dirty="0"/>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15267381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13:30–15:30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a:lnSpc>
                <a:spcPct val="80000"/>
              </a:lnSpc>
            </a:pPr>
            <a:r>
              <a:rPr lang="en-US" b="0" dirty="0" smtClean="0"/>
              <a:t>Teleconferences discussion</a:t>
            </a:r>
            <a:endParaRPr lang="en-US" b="0" dirty="0"/>
          </a:p>
          <a:p>
            <a:pPr>
              <a:lnSpc>
                <a:spcPct val="80000"/>
              </a:lnSpc>
            </a:pPr>
            <a:r>
              <a:rPr lang="en-US" dirty="0" smtClean="0"/>
              <a:t>Moved</a:t>
            </a:r>
            <a:r>
              <a:rPr lang="en-US" dirty="0"/>
              <a:t>, to hold 802.11ak Teleconferences</a:t>
            </a:r>
            <a:r>
              <a:rPr lang="en-US" b="0" dirty="0"/>
              <a:t>:</a:t>
            </a:r>
          </a:p>
          <a:p>
            <a:pPr lvl="1">
              <a:lnSpc>
                <a:spcPct val="80000"/>
              </a:lnSpc>
            </a:pPr>
            <a:r>
              <a:rPr lang="en-US" sz="2400" b="1" dirty="0" smtClean="0"/>
              <a:t>1 </a:t>
            </a:r>
            <a:r>
              <a:rPr lang="en-US" sz="2400" dirty="0"/>
              <a:t>hour teleconferences through the </a:t>
            </a:r>
            <a:r>
              <a:rPr lang="en-US" sz="2400" dirty="0" smtClean="0"/>
              <a:t>November 2017 </a:t>
            </a:r>
            <a:r>
              <a:rPr lang="en-US" sz="2400" dirty="0"/>
              <a:t>802.11 meeting on </a:t>
            </a:r>
            <a:r>
              <a:rPr lang="en-US" sz="2400" dirty="0" smtClean="0"/>
              <a:t>Monday TBD at </a:t>
            </a:r>
            <a:r>
              <a:rPr lang="en-US" sz="2400" dirty="0"/>
              <a:t>9</a:t>
            </a:r>
            <a:r>
              <a:rPr lang="en-US" sz="2400" dirty="0" smtClean="0"/>
              <a:t>am Eastern </a:t>
            </a:r>
            <a:r>
              <a:rPr lang="en-US" sz="2400" dirty="0"/>
              <a:t>US Time.</a:t>
            </a:r>
          </a:p>
          <a:p>
            <a:pPr lvl="1">
              <a:lnSpc>
                <a:spcPct val="80000"/>
              </a:lnSpc>
            </a:pPr>
            <a:r>
              <a:rPr lang="en-US" dirty="0" smtClean="0"/>
              <a:t>Yes</a:t>
            </a:r>
            <a:r>
              <a:rPr lang="en-US" dirty="0"/>
              <a:t>:    No:    Abstain: </a:t>
            </a:r>
          </a:p>
          <a:p>
            <a:pPr lvl="1">
              <a:lnSpc>
                <a:spcPct val="80000"/>
              </a:lnSpc>
            </a:pPr>
            <a:endParaRPr lang="en-US" dirty="0" smtClean="0"/>
          </a:p>
          <a:p>
            <a:pPr>
              <a:lnSpc>
                <a:spcPct val="80000"/>
              </a:lnSpc>
            </a:pPr>
            <a:r>
              <a:rPr lang="en-US" dirty="0" smtClean="0"/>
              <a:t>Adjourn </a:t>
            </a:r>
            <a:r>
              <a:rPr lang="en-US" dirty="0" err="1" smtClean="0"/>
              <a:t>TGak</a:t>
            </a:r>
            <a:endParaRPr lang="en-US" dirty="0"/>
          </a:p>
          <a:p>
            <a:pPr lvl="1">
              <a:lnSpc>
                <a:spcPct val="80000"/>
              </a:lnSpc>
            </a:pPr>
            <a:endParaRPr lang="en-US" dirty="0" smtClean="0"/>
          </a:p>
        </p:txBody>
      </p:sp>
    </p:spTree>
    <p:extLst>
      <p:ext uri="{BB962C8B-B14F-4D97-AF65-F5344CB8AC3E}">
        <p14:creationId xmlns:p14="http://schemas.microsoft.com/office/powerpoint/2010/main" val="25469268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22</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September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791200"/>
            <a:ext cx="7772400" cy="457200"/>
          </a:xfrm>
        </p:spPr>
        <p:txBody>
          <a:bodyPr/>
          <a:lstStyle/>
          <a:p>
            <a:r>
              <a:rPr lang="en-US" dirty="0" smtClean="0">
                <a:latin typeface="Arial"/>
                <a:cs typeface="Arial"/>
              </a:rPr>
              <a:t>Hilton Waikoloa Village, Waikoloa, Hawai‘i</a:t>
            </a:r>
            <a:endParaRPr lang="en-US" dirty="0">
              <a:latin typeface="Arial"/>
              <a:cs typeface="Arial"/>
            </a:endParaRPr>
          </a:p>
        </p:txBody>
      </p:sp>
      <p:pic>
        <p:nvPicPr>
          <p:cNvPr id="8" name="Picture 7"/>
          <p:cNvPicPr>
            <a:picLocks noChangeAspect="1"/>
          </p:cNvPicPr>
          <p:nvPr/>
        </p:nvPicPr>
        <p:blipFill>
          <a:blip r:embed="rId3"/>
          <a:stretch>
            <a:fillRect/>
          </a:stretch>
        </p:blipFill>
        <p:spPr>
          <a:xfrm>
            <a:off x="0" y="1790700"/>
            <a:ext cx="9144000" cy="3619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dirty="0" smtClean="0"/>
              <a:t>September 2017 </a:t>
            </a:r>
            <a:r>
              <a:rPr lang="en-US" sz="2400" dirty="0"/>
              <a:t>– Sponsor Recirculation</a:t>
            </a:r>
          </a:p>
          <a:p>
            <a:pPr lvl="1">
              <a:lnSpc>
                <a:spcPct val="80000"/>
              </a:lnSpc>
            </a:pPr>
            <a:r>
              <a:rPr lang="en-US" sz="2400" dirty="0" smtClean="0"/>
              <a:t>December 2017 – </a:t>
            </a:r>
            <a:r>
              <a:rPr lang="en-US" sz="2400" dirty="0"/>
              <a:t>Final WG &amp; </a:t>
            </a:r>
            <a:r>
              <a:rPr lang="en-US" sz="2400" dirty="0" err="1" smtClean="0"/>
              <a:t>ExecComm</a:t>
            </a:r>
            <a:endParaRPr lang="en-US" sz="2400" dirty="0"/>
          </a:p>
          <a:p>
            <a:pPr lvl="1">
              <a:lnSpc>
                <a:spcPct val="80000"/>
              </a:lnSpc>
            </a:pPr>
            <a:r>
              <a:rPr lang="en-US" sz="2400" dirty="0" smtClean="0"/>
              <a:t>March 2018 – </a:t>
            </a:r>
            <a:r>
              <a:rPr lang="en-US" sz="2400" dirty="0" err="1" smtClean="0"/>
              <a:t>RevCom</a:t>
            </a:r>
            <a:r>
              <a:rPr lang="en-US" sz="2400" dirty="0" smtClean="0"/>
              <a:t> Approval</a:t>
            </a:r>
            <a:endParaRPr lang="en-US" sz="2400" dirty="0"/>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26230415"/>
              </p:ext>
            </p:extLst>
          </p:nvPr>
        </p:nvGraphicFramePr>
        <p:xfrm>
          <a:off x="762000" y="2819400"/>
          <a:ext cx="7696199" cy="3070865"/>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AM2</a:t>
                      </a:r>
                      <a:endParaRPr lang="en-US" sz="2000" strike="noStrike" dirty="0"/>
                    </a:p>
                  </a:txBody>
                  <a:tcPr/>
                </a:tc>
                <a:tc>
                  <a:txBody>
                    <a:bodyPr/>
                    <a:lstStyle/>
                    <a:p>
                      <a:r>
                        <a:rPr lang="en-US" sz="2000" strike="noStrike" dirty="0" smtClean="0">
                          <a:latin typeface="+mn-lt"/>
                          <a:cs typeface="Arial" charset="0"/>
                        </a:rPr>
                        <a:t>TBD</a:t>
                      </a:r>
                      <a:endParaRPr lang="en-US" sz="2000" strike="noStrike" dirty="0" smtClean="0">
                        <a:latin typeface="+mn-lt"/>
                      </a:endParaRPr>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TBD</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rPr>
                        <a:t>TBD</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smtClean="0"/>
                        <a:t>EVE</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TBD</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TBD</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rPr>
                        <a:t>TBD</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patents</a:t>
            </a:r>
          </a:p>
          <a:p>
            <a:pPr>
              <a:lnSpc>
                <a:spcPct val="80000"/>
              </a:lnSpc>
            </a:pPr>
            <a:r>
              <a:rPr lang="en-US" b="0" dirty="0" smtClean="0"/>
              <a:t>Attendance </a:t>
            </a:r>
            <a:r>
              <a:rPr lang="en-US" b="0" dirty="0"/>
              <a:t>Recording Reminder</a:t>
            </a:r>
          </a:p>
          <a:p>
            <a:pPr>
              <a:lnSpc>
                <a:spcPct val="80000"/>
              </a:lnSpc>
            </a:pPr>
            <a:r>
              <a:rPr lang="en-US" b="0" dirty="0" smtClean="0"/>
              <a:t>Approval of Agenda</a:t>
            </a:r>
          </a:p>
          <a:p>
            <a:pPr marL="0" indent="0">
              <a:lnSpc>
                <a:spcPct val="80000"/>
              </a:lnSpc>
              <a:buNone/>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a:t>Moved, </a:t>
            </a:r>
            <a:r>
              <a:rPr lang="en-US" b="0" dirty="0"/>
              <a:t>to approve 11-17</a:t>
            </a:r>
            <a:r>
              <a:rPr lang="en-US" b="0" dirty="0" smtClean="0"/>
              <a:t>/1106r3 </a:t>
            </a:r>
            <a:r>
              <a:rPr lang="en-US" b="0" dirty="0"/>
              <a:t>as the minutes of the </a:t>
            </a:r>
            <a:r>
              <a:rPr lang="en-US" b="0" dirty="0" smtClean="0"/>
              <a:t>Berlin </a:t>
            </a:r>
            <a:r>
              <a:rPr lang="en-US" b="0" dirty="0" err="1" smtClean="0"/>
              <a:t>TGak</a:t>
            </a:r>
            <a:r>
              <a:rPr lang="en-US" b="0" dirty="0" smtClean="0"/>
              <a:t> </a:t>
            </a:r>
            <a:r>
              <a:rPr lang="en-US" b="0" dirty="0"/>
              <a:t>meeting in </a:t>
            </a:r>
            <a:r>
              <a:rPr lang="en-US" b="0" dirty="0" smtClean="0"/>
              <a:t>July.</a:t>
            </a:r>
            <a:endParaRPr lang="en-US" b="0" dirty="0"/>
          </a:p>
          <a:p>
            <a:pPr lvl="1">
              <a:lnSpc>
                <a:spcPct val="80000"/>
              </a:lnSpc>
            </a:pPr>
            <a:r>
              <a:rPr lang="en-US" dirty="0" smtClean="0"/>
              <a:t>Yes:    No:    Abstain: </a:t>
            </a:r>
          </a:p>
          <a:p>
            <a:pPr lvl="1">
              <a:lnSpc>
                <a:spcPct val="80000"/>
              </a:lnSpc>
            </a:pPr>
            <a:endParaRPr lang="en-US" dirty="0"/>
          </a:p>
          <a:p>
            <a:pPr>
              <a:lnSpc>
                <a:spcPct val="80000"/>
              </a:lnSpc>
            </a:pPr>
            <a:r>
              <a:rPr lang="en-US" dirty="0" smtClean="0"/>
              <a:t>Moved</a:t>
            </a:r>
            <a:r>
              <a:rPr lang="en-US" dirty="0"/>
              <a:t>, </a:t>
            </a:r>
            <a:r>
              <a:rPr lang="en-US" b="0" dirty="0"/>
              <a:t>to </a:t>
            </a:r>
            <a:r>
              <a:rPr lang="en-US" b="0" dirty="0" smtClean="0"/>
              <a:t>approve 11-17/1249rTBD as the minutes </a:t>
            </a:r>
            <a:r>
              <a:rPr lang="en-US" b="0" dirty="0"/>
              <a:t>of </a:t>
            </a:r>
            <a:r>
              <a:rPr lang="en-US" b="0" dirty="0" smtClean="0"/>
              <a:t>the following </a:t>
            </a:r>
            <a:r>
              <a:rPr lang="en-US" b="0" dirty="0" err="1" smtClean="0"/>
              <a:t>TGak</a:t>
            </a:r>
            <a:r>
              <a:rPr lang="en-US" b="0" dirty="0" smtClean="0"/>
              <a:t> </a:t>
            </a:r>
            <a:r>
              <a:rPr lang="en-US" b="0" dirty="0"/>
              <a:t>teleconferences held since the </a:t>
            </a:r>
            <a:r>
              <a:rPr lang="en-US" b="0" dirty="0" smtClean="0"/>
              <a:t>May </a:t>
            </a:r>
            <a:r>
              <a:rPr lang="en-US" b="0" dirty="0" err="1" smtClean="0"/>
              <a:t>TGak</a:t>
            </a:r>
            <a:r>
              <a:rPr lang="en-US" b="0" dirty="0" smtClean="0"/>
              <a:t> </a:t>
            </a:r>
            <a:r>
              <a:rPr lang="en-US" b="0" dirty="0"/>
              <a:t>meeting</a:t>
            </a:r>
            <a:r>
              <a:rPr lang="en-US" b="0" dirty="0" smtClean="0"/>
              <a:t>:</a:t>
            </a:r>
          </a:p>
          <a:p>
            <a:pPr lvl="1">
              <a:lnSpc>
                <a:spcPct val="80000"/>
              </a:lnSpc>
            </a:pPr>
            <a:r>
              <a:rPr lang="en-US" dirty="0" smtClean="0"/>
              <a:t>31 July </a:t>
            </a:r>
            <a:r>
              <a:rPr lang="en-US" dirty="0" smtClean="0"/>
              <a:t>2017</a:t>
            </a:r>
            <a:endParaRPr lang="en-US" dirty="0" smtClean="0"/>
          </a:p>
          <a:p>
            <a:pPr lvl="1">
              <a:lnSpc>
                <a:spcPct val="80000"/>
              </a:lnSpc>
            </a:pPr>
            <a:r>
              <a:rPr lang="en-US" dirty="0" smtClean="0"/>
              <a:t>7 August </a:t>
            </a:r>
            <a:r>
              <a:rPr lang="en-US" dirty="0" smtClean="0"/>
              <a:t>2017</a:t>
            </a:r>
            <a:endParaRPr lang="en-US" dirty="0" smtClean="0"/>
          </a:p>
          <a:p>
            <a:pPr lvl="1">
              <a:lnSpc>
                <a:spcPct val="80000"/>
              </a:lnSpc>
            </a:pPr>
            <a:r>
              <a:rPr lang="en-US" dirty="0" smtClean="0"/>
              <a:t>28 August </a:t>
            </a:r>
            <a:r>
              <a:rPr lang="en-US" dirty="0" smtClean="0"/>
              <a:t>2017</a:t>
            </a:r>
            <a:endParaRPr lang="en-US" dirty="0"/>
          </a:p>
          <a:p>
            <a:pPr lvl="1">
              <a:lnSpc>
                <a:spcPct val="80000"/>
              </a:lnSpc>
            </a:pPr>
            <a:r>
              <a:rPr lang="en-US" dirty="0"/>
              <a:t>Yes:    No:    Abstain: </a:t>
            </a:r>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Draft</a:t>
            </a:r>
          </a:p>
          <a:p>
            <a:pPr lvl="1">
              <a:lnSpc>
                <a:spcPct val="80000"/>
              </a:lnSpc>
            </a:pPr>
            <a:endParaRPr lang="en-US" b="0" dirty="0"/>
          </a:p>
          <a:p>
            <a:pPr>
              <a:lnSpc>
                <a:spcPct val="80000"/>
              </a:lnSpc>
            </a:pPr>
            <a:r>
              <a:rPr lang="en-US" dirty="0"/>
              <a:t>Recess until </a:t>
            </a:r>
            <a:r>
              <a:rPr lang="en-US" dirty="0" smtClean="0"/>
              <a:t>13:30 Monday afternoon.</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9</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135536</TotalTime>
  <Words>2049</Words>
  <Application>Microsoft Macintosh PowerPoint</Application>
  <PresentationFormat>On-screen Show (4:3)</PresentationFormat>
  <Paragraphs>339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802-11-Submission</vt:lpstr>
      <vt:lpstr>September 2017 802.11ak Agenda</vt:lpstr>
      <vt:lpstr>IEEE 802.11ak/GLK: Enhancements For Transit Links Within Bridged Networks</vt:lpstr>
      <vt:lpstr>Venue</vt:lpstr>
      <vt:lpstr>TGak Timeline</vt:lpstr>
      <vt:lpstr>Sessions</vt:lpstr>
      <vt:lpstr>Monday, 11 September 2017 10:30-12:30</vt:lpstr>
      <vt:lpstr>Monday, 11 September 2017 10:30-12:30</vt:lpstr>
      <vt:lpstr>Monday, 11 September 2017 10:30-12:30</vt:lpstr>
      <vt:lpstr>Participants, Patents, and Duty to Inform</vt:lpstr>
      <vt:lpstr>Patent Related Links</vt:lpstr>
      <vt:lpstr>Call for Potentially Essential Patents</vt:lpstr>
      <vt:lpstr>Participation in IEEE 802 Meetings</vt:lpstr>
      <vt:lpstr>Other Guidelines for IEEE WG Meetings</vt:lpstr>
      <vt:lpstr>Monday, 11 September 2017 13:30-15:30</vt:lpstr>
      <vt:lpstr>Monday, 11 September 2017 13:30-15:30</vt:lpstr>
      <vt:lpstr>Monday, 11 September 2017 13:30-15:30</vt:lpstr>
      <vt:lpstr>Tuesday, 12 September 2017 08:00–10:00</vt:lpstr>
      <vt:lpstr>Tuesday, 12 September 2017 19:30–21:30</vt:lpstr>
      <vt:lpstr>Thursday, 14 September 2017 08:00–10:00</vt:lpstr>
      <vt:lpstr>Thursday, 14 September 2017 13:30–15:30</vt:lpstr>
      <vt:lpstr>Thursday, 14 September 2017 13:30–15:30</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1542</cp:revision>
  <cp:lastPrinted>2016-06-15T02:09:12Z</cp:lastPrinted>
  <dcterms:created xsi:type="dcterms:W3CDTF">2006-12-04T03:46:13Z</dcterms:created>
  <dcterms:modified xsi:type="dcterms:W3CDTF">2017-09-02T21:08:43Z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