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 autoAdjust="0"/>
    <p:restoredTop sz="86410" autoAdjust="0"/>
  </p:normalViewPr>
  <p:slideViewPr>
    <p:cSldViewPr>
      <p:cViewPr varScale="1">
        <p:scale>
          <a:sx n="70" d="100"/>
          <a:sy n="70" d="100"/>
        </p:scale>
        <p:origin x="10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9892"/>
    </p:cViewPr>
  </p:sorterViewPr>
  <p:notesViewPr>
    <p:cSldViewPr>
      <p:cViewPr>
        <p:scale>
          <a:sx n="100" d="100"/>
          <a:sy n="100" d="100"/>
        </p:scale>
        <p:origin x="3054" y="66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sandboxes\802.11\tools\summary%20of%20meeting-members\attendance%20by%20breakou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sandboxes\802.11\tools\summary%20of%20meeting-members\histogram%20of%20slots%20by%20attende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[attendance by breakout.xlsx]pie chart total attendances!PivotTable1</c:name>
    <c:fmtId val="-1"/>
  </c:pivotSource>
  <c:chart>
    <c:title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</c:pivotFmt>
      <c:pivotFmt>
        <c:idx val="11"/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WNG</c:v>
                </c:pt>
                <c:pt idx="1">
                  <c:v>TGax</c:v>
                </c:pt>
                <c:pt idx="2">
                  <c:v>Opening Plenary</c:v>
                </c:pt>
                <c:pt idx="3">
                  <c:v>TGay</c:v>
                </c:pt>
                <c:pt idx="4">
                  <c:v>TGaz</c:v>
                </c:pt>
                <c:pt idx="5">
                  <c:v>TGba</c:v>
                </c:pt>
                <c:pt idx="6">
                  <c:v>REVmd</c:v>
                </c:pt>
                <c:pt idx="7">
                  <c:v>Coex SC</c:v>
                </c:pt>
                <c:pt idx="8">
                  <c:v>LC SG</c:v>
                </c:pt>
                <c:pt idx="9">
                  <c:v>WG Mid-Week Plenary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75</c:v>
                </c:pt>
                <c:pt idx="1">
                  <c:v>1088</c:v>
                </c:pt>
                <c:pt idx="2">
                  <c:v>180</c:v>
                </c:pt>
                <c:pt idx="3">
                  <c:v>420</c:v>
                </c:pt>
                <c:pt idx="4">
                  <c:v>178</c:v>
                </c:pt>
                <c:pt idx="5">
                  <c:v>622</c:v>
                </c:pt>
                <c:pt idx="6">
                  <c:v>107</c:v>
                </c:pt>
                <c:pt idx="7">
                  <c:v>57</c:v>
                </c:pt>
                <c:pt idx="8">
                  <c:v>56</c:v>
                </c:pt>
                <c:pt idx="9">
                  <c:v>184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[histogram of slots by attendee.xlsx]histogram of slots by attendee!PivotTable1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'histogram of slots by attendee'!$B$1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'histogram of slots by attendee'!$A$2:$A$20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20</c:v>
                </c:pt>
              </c:strCache>
            </c:strRef>
          </c:cat>
          <c:val>
            <c:numRef>
              <c:f>'histogram of slots by attendee'!$B$2:$B$20</c:f>
              <c:numCache>
                <c:formatCode>General</c:formatCode>
                <c:ptCount val="18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10</c:v>
                </c:pt>
                <c:pt idx="11">
                  <c:v>13</c:v>
                </c:pt>
                <c:pt idx="12">
                  <c:v>57</c:v>
                </c:pt>
                <c:pt idx="13">
                  <c:v>55</c:v>
                </c:pt>
                <c:pt idx="14">
                  <c:v>42</c:v>
                </c:pt>
                <c:pt idx="15">
                  <c:v>16</c:v>
                </c:pt>
                <c:pt idx="16">
                  <c:v>5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"/>
        <c:axId val="341076856"/>
        <c:axId val="341074112"/>
      </c:barChart>
      <c:catAx>
        <c:axId val="341076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Number</a:t>
                </a:r>
                <a:r>
                  <a:rPr lang="en-GB" sz="1400" baseline="0"/>
                  <a:t> of slots attended</a:t>
                </a:r>
                <a:endParaRPr lang="en-GB" sz="14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1074112"/>
        <c:crosses val="autoZero"/>
        <c:auto val="1"/>
        <c:lblAlgn val="ctr"/>
        <c:lblOffset val="100"/>
        <c:noMultiLvlLbl val="0"/>
      </c:catAx>
      <c:valAx>
        <c:axId val="341074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members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1076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 dirty="0" smtClean="0"/>
              <a:t>Report</a:t>
            </a:r>
            <a:endParaRPr lang="en-US" sz="1200" b="0" dirty="0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 dirty="0" smtClean="0"/>
              <a:t>Report</a:t>
            </a:r>
            <a:endParaRPr lang="en-US" sz="1200" b="0" dirty="0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2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Robert Stacey, Intel</a:t>
            </a:r>
            <a:endParaRPr lang="en-US"/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617E4734-E93D-4119-AD53-64F2B1E3B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3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155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0088"/>
            <a:ext cx="4627562" cy="3470275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2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63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45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71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17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9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61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doc.: IEEE 802.11-17/1203r0</a:t>
            </a:r>
            <a:endParaRPr lang="en-US">
              <a:latin typeface="Arial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456199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802.11-17/1203r0</a:t>
            </a:r>
            <a:endParaRPr lang="en-GB" altLang="en-US" sz="14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29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914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802.11-17/1203r0</a:t>
            </a:r>
            <a:endParaRPr lang="en-GB" alt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30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940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802.11-17/1203r0</a:t>
            </a:r>
            <a:endParaRPr lang="en-GB" altLang="en-US" sz="1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31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410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doc.: IEEE 802.11-17/1203r0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986512" y="8985250"/>
            <a:ext cx="1295226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Peter Yee, AKAYLA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30553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September 2017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6EC899-E8EF-4388-8D00-29F049B3F004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0486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September 2017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6985A7-CD46-43FB-959E-263D01CC9381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6650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61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4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September 2017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52DBA12B-7CE2-47B2-8A3A-C8330940ACFD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2184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892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7162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9405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269304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Jiamin Chen /Huawei</a:t>
            </a:r>
            <a:endParaRPr lang="en-US" altLang="zh-CN" dirty="0"/>
          </a:p>
        </p:txBody>
      </p:sp>
      <p:sp>
        <p:nvSpPr>
          <p:cNvPr id="40966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87B7FB-8B19-4B5A-9115-18EF8B923B2C}" type="slidenum">
              <a:rPr lang="en-US" altLang="zh-CN"/>
              <a:pPr/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3314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269304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Jiamin Chen /Huawei</a:t>
            </a:r>
            <a:endParaRPr lang="en-US" altLang="zh-CN" dirty="0"/>
          </a:p>
        </p:txBody>
      </p:sp>
      <p:sp>
        <p:nvSpPr>
          <p:cNvPr id="40966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87B7FB-8B19-4B5A-9115-18EF8B923B2C}" type="slidenum">
              <a:rPr lang="en-US" altLang="zh-CN"/>
              <a:pPr/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96008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smtClean="0"/>
              <a:t>doc.: IEEE 802.11-17/1203r0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0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smtClean="0"/>
              <a:t>doc.: IEEE 802.11-17/1203r0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72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smtClean="0"/>
              <a:t>doc.: IEEE 802.11-17/1203r0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51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071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802.11-17/1203r0</a:t>
            </a:r>
            <a:endParaRPr lang="en-GB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September 2017</a:t>
            </a:r>
            <a:endParaRPr lang="en-GB" sz="140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1FA0DF2A-4090-463A-968B-4ABD6F561DCD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86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802.11-17/1203r0</a:t>
            </a:r>
            <a:endParaRPr lang="en-GB" sz="1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September 2017</a:t>
            </a:r>
            <a:endParaRPr lang="en-GB" sz="140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FC90757E-C0E7-4B96-A93C-95E1D9823341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971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802.11-17/1203r0</a:t>
            </a:r>
            <a:endParaRPr lang="en-GB" sz="1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September 2017</a:t>
            </a:r>
            <a:endParaRPr lang="en-GB" sz="140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205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65973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33142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89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14580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802.11-17/1203r0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66086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802.11-17/1203r0</a:t>
            </a:r>
            <a:endParaRPr lang="en-US" altLang="en-US" sz="1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A768090E-4E57-4D72-84DD-0EBE8D07C6D9}" type="slidenum">
              <a:rPr lang="en-US" altLang="en-US" smtClean="0"/>
              <a:pPr>
                <a:spcBef>
                  <a:spcPct val="0"/>
                </a:spcBef>
              </a:pPr>
              <a:t>60</a:t>
            </a:fld>
            <a:endParaRPr lang="en-US" alt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50701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82ABAC96-FE96-40BA-BC92-C7D17E203C49}" type="slidenum">
              <a:rPr lang="en-US" altLang="en-US" smtClean="0"/>
              <a:pPr>
                <a:spcBef>
                  <a:spcPct val="0"/>
                </a:spcBef>
              </a:pPr>
              <a:t>61</a:t>
            </a:fld>
            <a:endParaRPr lang="en-US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8143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F7599C20-5574-4907-A4E2-BF5808C61372}" type="slidenum">
              <a:rPr lang="en-US" altLang="en-US" smtClean="0"/>
              <a:pPr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814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108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252A255B-8ACE-4F0C-A5A9-E932186D4A9A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03234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4F3B2200-6555-4DAB-9165-83C2C434A30D}" type="slidenum">
              <a:rPr lang="en-US" altLang="en-US" smtClean="0"/>
              <a:pPr>
                <a:spcBef>
                  <a:spcPct val="0"/>
                </a:spcBef>
              </a:pPr>
              <a:t>64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72444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886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60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1639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FED882D5-4F31-4AB3-9004-E7881FE340BD}" type="slidenum">
              <a:rPr lang="en-US" altLang="en-US" smtClean="0"/>
              <a:pPr>
                <a:spcBef>
                  <a:spcPct val="0"/>
                </a:spcBef>
              </a:pPr>
              <a:t>71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5820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68A3625B-4179-43B1-A465-BA97FC066B18}" type="slidenum">
              <a:rPr lang="en-US" altLang="en-US" smtClean="0"/>
              <a:pPr>
                <a:spcBef>
                  <a:spcPct val="0"/>
                </a:spcBef>
              </a:pPr>
              <a:t>72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34122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802.11-17/1203r0</a:t>
            </a:r>
            <a:endParaRPr lang="en-US" altLang="en-US" sz="1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AA749DBB-3F9E-4099-9F44-E66494B4BCED}" type="slidenum">
              <a:rPr lang="en-US" altLang="en-US" smtClean="0"/>
              <a:pPr>
                <a:spcBef>
                  <a:spcPct val="0"/>
                </a:spcBef>
              </a:pPr>
              <a:t>76</a:t>
            </a:fld>
            <a:endParaRPr lang="en-US" alt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90749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E6BF45D7-01D8-48F4-ADE3-BB4576354F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802.11-17/1203r0</a:t>
            </a:r>
            <a:endParaRPr lang="en-US" sz="1400"/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B5925FB8-8DEF-4978-A000-1CAA5CB98D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="" xmlns:a16="http://schemas.microsoft.com/office/drawing/2014/main" id="{BBAFA5AA-1ADE-4ADA-9DA5-60D9EBDA00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E3CE78C0-EFC9-4FA5-B912-C95F7E2E93BB}" type="slidenum">
              <a:rPr lang="en-US" altLang="en-US" smtClean="0"/>
              <a:pPr>
                <a:spcBef>
                  <a:spcPct val="0"/>
                </a:spcBef>
              </a:pPr>
              <a:t>77</a:t>
            </a:fld>
            <a:endParaRPr lang="en-US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36054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0ECDDB5B-2184-467E-9EDF-4BBE5E5026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802.11-17/1203r0</a:t>
            </a:r>
            <a:endParaRPr lang="en-US" sz="1400"/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54EA5E75-4147-42C2-8687-F51A06FCE5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="" xmlns:a16="http://schemas.microsoft.com/office/drawing/2014/main" id="{7ACD49E1-45E3-4272-A9F4-670CD11EDC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D5E22A61-8C95-40EF-B472-E5589C7F9159}" type="slidenum">
              <a:rPr lang="en-US" altLang="en-US" smtClean="0"/>
              <a:pPr>
                <a:spcBef>
                  <a:spcPct val="0"/>
                </a:spcBef>
              </a:pPr>
              <a:t>78</a:t>
            </a:fld>
            <a:endParaRPr lang="en-US" alt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03594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A436102C-C434-4CBE-99C0-879504FB66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802.11-17/1203r0</a:t>
            </a:r>
            <a:endParaRPr lang="en-US" sz="1400"/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31F6B27A-E9CF-4CCE-8AA1-184B1C543F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="" xmlns:a16="http://schemas.microsoft.com/office/drawing/2014/main" id="{FEEB466E-22DE-4233-9171-B230668503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F8B31123-8939-4CE9-8374-E27ED61AC464}" type="slidenum">
              <a:rPr lang="en-US" altLang="en-US" smtClean="0"/>
              <a:pPr>
                <a:spcBef>
                  <a:spcPct val="0"/>
                </a:spcBef>
              </a:pPr>
              <a:t>79</a:t>
            </a:fld>
            <a:endParaRPr lang="en-US" altLang="en-US" smtClean="0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459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73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A436102C-C434-4CBE-99C0-879504FB66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802.11-17/1203r0</a:t>
            </a:r>
            <a:endParaRPr lang="en-US" sz="1400"/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31F6B27A-E9CF-4CCE-8AA1-184B1C543F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="" xmlns:a16="http://schemas.microsoft.com/office/drawing/2014/main" id="{FEEB466E-22DE-4233-9171-B230668503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169B67E9-3990-4E2B-B516-B2C9E53407F2}" type="slidenum">
              <a:rPr lang="en-US" altLang="en-US" smtClean="0"/>
              <a:pPr>
                <a:spcBef>
                  <a:spcPct val="0"/>
                </a:spcBef>
              </a:pPr>
              <a:t>80</a:t>
            </a:fld>
            <a:endParaRPr lang="en-US" alt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87877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81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065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066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59859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57371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66863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95149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64389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71632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6190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802.11-17/1203r0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169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47062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653661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01072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34703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58874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568745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730096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802.11-17/1203r0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218152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802.11-17/1203r0</a:t>
            </a:r>
            <a:endParaRPr lang="en-GB" altLang="en-US" sz="1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100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088312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802.11-17/1203r0</a:t>
            </a:r>
            <a:endParaRPr lang="en-US" altLang="en-US" sz="1400" smtClean="0">
              <a:ea typeface="ＭＳ Ｐゴシック" panose="020B0600070205080204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052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Robert Stacey, Intel</a:t>
            </a:r>
            <a:endParaRPr lang="en-US"/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554447F-A678-4ED9-8E54-D24F45F2B0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164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802.11-17/1203r0</a:t>
            </a:r>
            <a:endParaRPr lang="en-US" altLang="en-US" sz="1400" smtClean="0">
              <a:ea typeface="ＭＳ Ｐゴシック" panose="020B0600070205080204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790711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802.11-17/1203r0</a:t>
            </a:r>
            <a:endParaRPr lang="en-US" altLang="en-US" sz="1400" smtClean="0">
              <a:ea typeface="ＭＳ Ｐゴシック" panose="020B0600070205080204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363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Robert Stacey, Intel</a:t>
            </a:r>
            <a:endParaRPr lang="en-US"/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2A966BB1-2648-428D-89B2-DEE69CF444F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1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BD51C0-984A-42EB-B1D1-D00F04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802.11-17/1203r0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2.doc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-fi.org/news-events/newsroom/wi-fi-alliance-delivers-wi-fi-certified-home-designs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-fi.org/news-events/newsroom/new-features-in-wi-fi-certified-vantage-improve-performance-in-managed-networks" TargetMode="External"/><Relationship Id="rId4" Type="http://schemas.openxmlformats.org/officeDocument/2006/relationships/hyperlink" Target="https://www.wi-fi.org/news-events/newsroom/wi-fi-certified-miracast-delivers-high-resolution-multimedia-experience" TargetMode="Externa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who-we-are/current-work-areas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242-00-AANI-strategies-to-maximize-adoption-of-802-11-in-5g-networks.pptx" TargetMode="External"/><Relationship Id="rId2" Type="http://schemas.openxmlformats.org/officeDocument/2006/relationships/hyperlink" Target="https://mentor.ieee.org/802.11/dcn/17/11-17-1222-02-AANI-aani-sc-agenda-september-2017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gpp.org/ftp/Specs/archive/33_series/33.899/33899-120.zip" TargetMode="External"/><Relationship Id="rId2" Type="http://schemas.openxmlformats.org/officeDocument/2006/relationships/hyperlink" Target="http://www.3gpp.org/ftp/Specs/archive/23_series/23.799/23799-e00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3gpp.org/ftp/Specs/archive/33_series/33.501/33501-020.zip" TargetMode="External"/><Relationship Id="rId5" Type="http://schemas.openxmlformats.org/officeDocument/2006/relationships/hyperlink" Target="http://www.3gpp.org/ftp/Specs/archive/23_series/23.502/23502-040.zip" TargetMode="External"/><Relationship Id="rId4" Type="http://schemas.openxmlformats.org/officeDocument/2006/relationships/hyperlink" Target="http://www.3gpp.org/ftp/Specs/archive/23_series/23.501/23501-100.zi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225-02-0arc-arc-sc-agenda-september-2017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5/11-15-0355-07-0arc-mib-truthvalue-usage-patterns.docx" TargetMode="External"/><Relationship Id="rId5" Type="http://schemas.openxmlformats.org/officeDocument/2006/relationships/hyperlink" Target="https://mentor.ieee.org/802.11/dcn/17/11-17-0475-08-0arc-mib-pattern-analysis.xlsx" TargetMode="External"/><Relationship Id="rId4" Type="http://schemas.openxmlformats.org/officeDocument/2006/relationships/hyperlink" Target="https://mentor.ieee.org/802.11/dcn/17/11-17-1220-00-00ax-clause-10-2-comment-resolution.doc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498-00-coex-3gpp-ran1-90-meeting-summary-on-laa-enhancements.pptx" TargetMode="External"/><Relationship Id="rId7" Type="http://schemas.openxmlformats.org/officeDocument/2006/relationships/hyperlink" Target="https://mentor.ieee.org/802.11/dcn/17/11-17-1444-00-coex-history-of-pd-and-ed-reviewed.pptx" TargetMode="External"/><Relationship Id="rId2" Type="http://schemas.openxmlformats.org/officeDocument/2006/relationships/hyperlink" Target="https://mentor.ieee.org/802.11/dcn/17/11-17-1216-05-coex-agenda-for-july-2017-in-hawaii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7/11-17-1428-01-coex-deterministic-backoff.pptx" TargetMode="External"/><Relationship Id="rId5" Type="http://schemas.openxmlformats.org/officeDocument/2006/relationships/hyperlink" Target="https://mentor.ieee.org/802.11/dcn/17/11-17-1478-00-coex-ed-pd-contribution-etsi.pptx" TargetMode="External"/><Relationship Id="rId4" Type="http://schemas.openxmlformats.org/officeDocument/2006/relationships/hyperlink" Target="https://mentor.ieee.org/802.11/dcn/17/11-17-1469-03-coex-revised-shorter-presentation-to-tgax-relating-to-coexistence-efforts-in-coexistence-sc.pptx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211-02-0wng-agenda-for-wng-2017-september.pp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7/11-17-1482-00-0wng-wng-meeting-minutes-of-2017-september-waikoloa-meeting.docx" TargetMode="External"/><Relationship Id="rId5" Type="http://schemas.openxmlformats.org/officeDocument/2006/relationships/hyperlink" Target="https://mentor.ieee.org/802.11/dcn/17/11-17-0999-02-0wng-broadcasting-on-wlan.pptx" TargetMode="External"/><Relationship Id="rId4" Type="http://schemas.openxmlformats.org/officeDocument/2006/relationships/hyperlink" Target="https://mentor.ieee.org/802.11/dcn/17/11-17-1110-03-0wng-orchestrator-pilot-signal.pptx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2.doc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004-03-0000-revision-par-proposal-tgmd.doc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ndards.ieee.org/about/sba/index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3.doc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467-01-00aj-p802-11aj-report-to-ec-on-approval-to-forward-draft-to-revcom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5.doc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219-06-00ax-tgax-september-2017-meeting-agenda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6.doc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7.doc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8.doc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9.doc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0.doc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7/18-17-0114-06-0000-ieee-802-response-to-fcc-17-104.docx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1.doc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Mh_vggVgrg&amp;index=43&amp;list=PLC86T-6ZTP5jo6kIuqdyeYYhsKv9sUwG1" TargetMode="External"/><Relationship Id="rId5" Type="http://schemas.openxmlformats.org/officeDocument/2006/relationships/hyperlink" Target="https://datatracker.ietf.org/wg/ipwave/charter/" TargetMode="External"/><Relationship Id="rId4" Type="http://schemas.openxmlformats.org/officeDocument/2006/relationships/hyperlink" Target="https://datatracker.ietf.org/doc/draft-ietf-opsawg-capwap-alt-tunnel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draft-ietf-6lo-rfc6775-update-06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6lo@ietf.or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carlos.cordeiro@intel.com" TargetMode="External"/><Relationship Id="rId13" Type="http://schemas.openxmlformats.org/officeDocument/2006/relationships/hyperlink" Target="mailto:alex.ashley@hotmail.co.uk" TargetMode="External"/><Relationship Id="rId18" Type="http://schemas.openxmlformats.org/officeDocument/2006/relationships/hyperlink" Target="mailto:yongho.seok@gmail.com" TargetMode="External"/><Relationship Id="rId3" Type="http://schemas.openxmlformats.org/officeDocument/2006/relationships/hyperlink" Target="mailto:jiamin.chen@mail01.huawei.com" TargetMode="External"/><Relationship Id="rId7" Type="http://schemas.openxmlformats.org/officeDocument/2006/relationships/hyperlink" Target="mailto:robert.stacey@intel.com" TargetMode="External"/><Relationship Id="rId12" Type="http://schemas.openxmlformats.org/officeDocument/2006/relationships/hyperlink" Target="mailto:edward.ks.au@huawei.com" TargetMode="External"/><Relationship Id="rId17" Type="http://schemas.openxmlformats.org/officeDocument/2006/relationships/hyperlink" Target="mailto:Ping.FANG@huawei.com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mailto:adrian.p.stephens@ieee.org" TargetMode="External"/><Relationship Id="rId20" Type="http://schemas.openxmlformats.org/officeDocument/2006/relationships/hyperlink" Target="mailto:ddrgal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RA@tiac.net" TargetMode="External"/><Relationship Id="rId11" Type="http://schemas.openxmlformats.org/officeDocument/2006/relationships/hyperlink" Target="mailto:emily.h.qi@intel.com" TargetMode="External"/><Relationship Id="rId5" Type="http://schemas.openxmlformats.org/officeDocument/2006/relationships/hyperlink" Target="mailto:d3e3e3@gmail.com" TargetMode="External"/><Relationship Id="rId15" Type="http://schemas.openxmlformats.org/officeDocument/2006/relationships/hyperlink" Target="mailto:petere@ieee.org" TargetMode="External"/><Relationship Id="rId10" Type="http://schemas.openxmlformats.org/officeDocument/2006/relationships/hyperlink" Target="mailto:po-kai.huang@intel.com" TargetMode="External"/><Relationship Id="rId19" Type="http://schemas.openxmlformats.org/officeDocument/2006/relationships/hyperlink" Target="mailto:aasterja@qti.qualcomm.com" TargetMode="External"/><Relationship Id="rId4" Type="http://schemas.openxmlformats.org/officeDocument/2006/relationships/hyperlink" Target="mailto:shiwenhe@seu.edu.cn" TargetMode="External"/><Relationship Id="rId9" Type="http://schemas.openxmlformats.org/officeDocument/2006/relationships/hyperlink" Target="mailto:chaochun.wang@mediatek.com" TargetMode="External"/><Relationship Id="rId14" Type="http://schemas.openxmlformats.org/officeDocument/2006/relationships/hyperlink" Target="mailto:henry@LOGOUT.COM" TargetMode="Externa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wg/ideas/about/" TargetMode="External"/><Relationship Id="rId3" Type="http://schemas.openxmlformats.org/officeDocument/2006/relationships/hyperlink" Target="https://datatracker.ietf.org/wg/bofs/" TargetMode="External"/><Relationship Id="rId7" Type="http://schemas.openxmlformats.org/officeDocument/2006/relationships/hyperlink" Target="https://datatracker.ietf.org/wg/iasa20/about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banana/about/" TargetMode="External"/><Relationship Id="rId5" Type="http://schemas.openxmlformats.org/officeDocument/2006/relationships/hyperlink" Target="https://datatracker.ietf.org/wg/netslicing/about/" TargetMode="External"/><Relationship Id="rId4" Type="http://schemas.openxmlformats.org/officeDocument/2006/relationships/hyperlink" Target="https://www.ietf.org/blog/2017/06/new-work-at-upcoming-ietf-99-meeting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blog/2017/04/yang-catalog-latest-development-ietf-98-hackathon/Insights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gcatalog.org/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tf.org/proceedings/98/slides/slides-98-intarea-80211-multicast-testbed-and-results-00.pdf" TargetMode="External"/><Relationship Id="rId5" Type="http://schemas.openxmlformats.org/officeDocument/2006/relationships/hyperlink" Target="https://tools.ietf.org/html/draft-perkins-intarea-multicast-ieee802-02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11" Type="http://schemas.openxmlformats.org/officeDocument/2006/relationships/hyperlink" Target="http://datatracker.ietf.org/wg/core/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s://tools.ietf.org/html/draft-ietf-6lo-ethertype-request-01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donnelly-capport-detection/" TargetMode="External"/><Relationship Id="rId4" Type="http://schemas.openxmlformats.org/officeDocument/2006/relationships/hyperlink" Target="https://datatracker.ietf.org/doc/draft-larose-capport-architecture/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rfc8146" TargetMode="External"/><Relationship Id="rId5" Type="http://schemas.openxmlformats.org/officeDocument/2006/relationships/hyperlink" Target="https://datatracker.ietf.org/doc/draft-garcia-radext-radius-lorawan/" TargetMode="External"/><Relationship Id="rId4" Type="http://schemas.openxmlformats.org/officeDocument/2006/relationships/hyperlink" Target="https://datatracker.ietf.org/doc/draft-aravind-radext-endtoend-attribute-security/" TargetMode="Externa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ietf-opsawg-capwap-alt-tunnel/" TargetMode="External"/><Relationship Id="rId13" Type="http://schemas.openxmlformats.org/officeDocument/2006/relationships/hyperlink" Target="https://datatracker.ietf.org/doc/rfc7548/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12" Type="http://schemas.openxmlformats.org/officeDocument/2006/relationships/hyperlink" Target="https://tools.ietf.org/html/rfc6632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rfc7494/" TargetMode="External"/><Relationship Id="rId11" Type="http://schemas.openxmlformats.org/officeDocument/2006/relationships/hyperlink" Target="https://datatracker.ietf.org/doc/draft-pularikkal-opsawg-wifi-calling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s://datatracker.ietf.org/doc/draft-li-opsawg-carrier-ip-service-model-req-arch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s://datatracker.ietf.org/doc/draft-ietf-opsawg-tacacs/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7" Type="http://schemas.openxmlformats.org/officeDocument/2006/relationships/hyperlink" Target="http://datatracker.ietf.org/doc/draft-ietf-tls-rfc4492bis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tls-tls13-vectors/" TargetMode="External"/><Relationship Id="rId5" Type="http://schemas.openxmlformats.org/officeDocument/2006/relationships/hyperlink" Target="https://datatracker.ietf.org/doc/draft-ietf-tls-tls13/" TargetMode="External"/><Relationship Id="rId4" Type="http://schemas.openxmlformats.org/officeDocument/2006/relationships/hyperlink" Target="https://datatracker.ietf.org/doc/draft-ietf-tls-dtls13/" TargetMode="Externa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huang-detnet-xhaul/" TargetMode="External"/><Relationship Id="rId3" Type="http://schemas.openxmlformats.org/officeDocument/2006/relationships/hyperlink" Target="https://datatracker.ietf.org/wg/detnet/charter/" TargetMode="External"/><Relationship Id="rId7" Type="http://schemas.openxmlformats.org/officeDocument/2006/relationships/hyperlink" Target="https://datatracker.ietf.org/doc/draft-ietf-detnet-problem-statement/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etnet-use-cases/" TargetMode="External"/><Relationship Id="rId5" Type="http://schemas.openxmlformats.org/officeDocument/2006/relationships/hyperlink" Target="https://datatracker.ietf.org/doc/draft-ietf-detnet-architecture/" TargetMode="External"/><Relationship Id="rId4" Type="http://schemas.openxmlformats.org/officeDocument/2006/relationships/hyperlink" Target="https://datatracker.ietf.org/doc/draft-ietf-detnet-dp-alt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rfc7241/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-sa.centraldesktop.com/802liaisondb/Front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September 2017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2017-09-14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77660"/>
              </p:ext>
            </p:extLst>
          </p:nvPr>
        </p:nvGraphicFramePr>
        <p:xfrm>
          <a:off x="528638" y="2278063"/>
          <a:ext cx="7653337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" name="Document" r:id="rId4" imgW="8295890" imgH="2791833" progId="Word.Document.8">
                  <p:embed/>
                </p:oleObj>
              </mc:Choice>
              <mc:Fallback>
                <p:oleObj name="Document" r:id="rId4" imgW="8295890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278063"/>
                        <a:ext cx="7653337" cy="258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Sept 12</a:t>
            </a:r>
            <a:r>
              <a:rPr lang="en-GB" baseline="30000" dirty="0" smtClean="0"/>
              <a:t>th</a:t>
            </a:r>
            <a:r>
              <a:rPr lang="en-GB" dirty="0" smtClean="0"/>
              <a:t> round </a:t>
            </a:r>
            <a:r>
              <a:rPr lang="en-GB" dirty="0"/>
              <a:t>table status report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353" y="1739153"/>
            <a:ext cx="7772400" cy="4648200"/>
          </a:xfrm>
        </p:spPr>
        <p:txBody>
          <a:bodyPr/>
          <a:lstStyle/>
          <a:p>
            <a:r>
              <a:rPr lang="en-GB" sz="2000" dirty="0" smtClean="0"/>
              <a:t>11aq – Just completed ballot, 16 comments. Most likely will need to address compliance with 802c.</a:t>
            </a:r>
          </a:p>
          <a:p>
            <a:r>
              <a:rPr lang="en-GB" sz="2000" dirty="0" smtClean="0"/>
              <a:t>11ak – Resolving comments. Expect to </a:t>
            </a:r>
            <a:r>
              <a:rPr lang="en-GB" sz="2000" dirty="0" err="1" smtClean="0"/>
              <a:t>recirc</a:t>
            </a:r>
            <a:r>
              <a:rPr lang="en-GB" sz="2000" dirty="0" smtClean="0"/>
              <a:t> out of September meeting.</a:t>
            </a:r>
            <a:endParaRPr lang="en-GB" sz="2000" dirty="0"/>
          </a:p>
          <a:p>
            <a:pPr lvl="0"/>
            <a:r>
              <a:rPr lang="en-GB" sz="2000" dirty="0" smtClean="0"/>
              <a:t>11aj –  D8.0 received no additional comments. Request WG approval to forward to EC and REVCOM</a:t>
            </a:r>
            <a:endParaRPr lang="en-GB" sz="2000" dirty="0"/>
          </a:p>
          <a:p>
            <a:r>
              <a:rPr lang="en-GB" sz="2000" dirty="0"/>
              <a:t>11ax </a:t>
            </a:r>
            <a:r>
              <a:rPr lang="en-US" sz="2000" dirty="0" smtClean="0"/>
              <a:t>–  Expect to complete comment resolution and go to WG letter ballot coming out of September meeting.</a:t>
            </a:r>
          </a:p>
          <a:p>
            <a:r>
              <a:rPr lang="en-GB" sz="2000" dirty="0" smtClean="0"/>
              <a:t>11ay –   No update available</a:t>
            </a:r>
            <a:endParaRPr lang="en-GB" sz="2000" dirty="0"/>
          </a:p>
          <a:p>
            <a:r>
              <a:rPr lang="en-GB" sz="2000" dirty="0"/>
              <a:t>11az </a:t>
            </a:r>
            <a:r>
              <a:rPr lang="en-GB" sz="2000" dirty="0" smtClean="0"/>
              <a:t>–   Approved SFD D0.4. Release D0.5 coming out of September. May revise PAR – some time until draft available.</a:t>
            </a:r>
          </a:p>
          <a:p>
            <a:r>
              <a:rPr lang="en-GB" sz="2000" dirty="0" smtClean="0"/>
              <a:t>11ba –  Approve SFD 0.3. Release 0.4 coming out of September.</a:t>
            </a:r>
          </a:p>
          <a:p>
            <a:r>
              <a:rPr lang="en-GB" sz="2000" dirty="0" err="1" smtClean="0"/>
              <a:t>REVmd</a:t>
            </a:r>
            <a:r>
              <a:rPr lang="en-GB" sz="2000" dirty="0" smtClean="0"/>
              <a:t> –  Have D0.3 with 11ai and 11ah. Halfway through 368 comments. Hit 4000 pages.</a:t>
            </a:r>
            <a:endParaRPr lang="en-GB" sz="2000" dirty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CBFB0970-0318-4E35-AEDF-341F41E712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11-17-1206 by </a:t>
            </a:r>
            <a:r>
              <a:rPr lang="en-US" sz="1200" b="0" dirty="0"/>
              <a:t>Robert Stacey, Intel Corporation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141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GB" altLang="en-US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2017-09-13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534988" y="2351088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4" imgW="8156175" imgH="2330354" progId="Word.Document.8">
                  <p:embed/>
                </p:oleObj>
              </mc:Choice>
              <mc:Fallback>
                <p:oleObj name="Document" r:id="rId4" imgW="8156175" imgH="23303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51088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11-17-1486 by Ian Sherlock, Texas Instruments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4704"/>
            <a:ext cx="8062913" cy="540000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sz="2000" b="0" dirty="0" smtClean="0"/>
              <a:t>The last WFA member meeting was held in the week of 5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</a:t>
            </a:r>
            <a:r>
              <a:rPr lang="en-US" altLang="en-US" sz="2000" b="0" dirty="0"/>
              <a:t>Jun 2017 in Vancouver, Canada.</a:t>
            </a:r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Recent Items of note</a:t>
            </a:r>
          </a:p>
          <a:p>
            <a:pPr lvl="1">
              <a:defRPr/>
            </a:pPr>
            <a:r>
              <a:rPr lang="en-US" altLang="en-US" sz="1600" dirty="0" smtClean="0"/>
              <a:t>14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Jun 2017 Wi-Fi </a:t>
            </a:r>
            <a:r>
              <a:rPr lang="en-US" altLang="en-US" sz="1600" dirty="0"/>
              <a:t>Alliance® delivers Wi-Fi CERTIFIED™ home </a:t>
            </a:r>
            <a:r>
              <a:rPr lang="en-US" altLang="en-US" sz="1600" dirty="0" smtClean="0"/>
              <a:t>designs</a:t>
            </a:r>
          </a:p>
          <a:p>
            <a:pPr lvl="2">
              <a:defRPr/>
            </a:pPr>
            <a:r>
              <a:rPr lang="en-US" altLang="en-US" sz="1400" dirty="0">
                <a:hlinkClick r:id="rId3"/>
              </a:rPr>
              <a:t>https://</a:t>
            </a:r>
            <a:r>
              <a:rPr lang="en-US" altLang="en-US" sz="1400" dirty="0" smtClean="0">
                <a:hlinkClick r:id="rId3"/>
              </a:rPr>
              <a:t>www.wi-fi.org/news-events/newsroom/wi-fi-alliance-delivers-wi-fi-certified-home-designs</a:t>
            </a:r>
            <a:r>
              <a:rPr lang="en-US" altLang="en-US" sz="1400" dirty="0" smtClean="0"/>
              <a:t> </a:t>
            </a:r>
          </a:p>
          <a:p>
            <a:pPr lvl="1">
              <a:defRPr/>
            </a:pPr>
            <a:r>
              <a:rPr lang="en-US" altLang="en-US" sz="1600" dirty="0"/>
              <a:t>2</a:t>
            </a:r>
            <a:r>
              <a:rPr lang="en-US" altLang="en-US" sz="1600" dirty="0" smtClean="0"/>
              <a:t>6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Jul 2017 Wi-Fi CERTIFIED Miracast™ delivers high-resolution multimedia </a:t>
            </a:r>
            <a:r>
              <a:rPr lang="en-US" altLang="en-US" sz="1600" dirty="0" smtClean="0"/>
              <a:t>experience</a:t>
            </a:r>
          </a:p>
          <a:p>
            <a:pPr lvl="2">
              <a:defRPr/>
            </a:pPr>
            <a:r>
              <a:rPr lang="en-US" altLang="en-US" sz="1400" dirty="0">
                <a:hlinkClick r:id="rId4"/>
              </a:rPr>
              <a:t>https://</a:t>
            </a:r>
            <a:r>
              <a:rPr lang="en-US" altLang="en-US" sz="1400" dirty="0" smtClean="0">
                <a:hlinkClick r:id="rId4"/>
              </a:rPr>
              <a:t>www.wi-fi.org/news-events/newsroom/wi-fi-certified-miracast-delivers-high-resolution-multimedia-experience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 lvl="1">
              <a:defRPr/>
            </a:pPr>
            <a:r>
              <a:rPr lang="en-US" altLang="en-US" sz="1600" dirty="0" smtClean="0"/>
              <a:t>7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Sept 2017 New features in Wi-Fi CERTIFIED Vantage™ improve performance in managed </a:t>
            </a:r>
            <a:r>
              <a:rPr lang="en-US" altLang="en-US" sz="1600" dirty="0" smtClean="0"/>
              <a:t>networks</a:t>
            </a:r>
          </a:p>
          <a:p>
            <a:pPr lvl="2">
              <a:defRPr/>
            </a:pPr>
            <a:r>
              <a:rPr lang="en-US" altLang="en-US" sz="1400" dirty="0">
                <a:hlinkClick r:id="rId5"/>
              </a:rPr>
              <a:t>https://</a:t>
            </a:r>
            <a:r>
              <a:rPr lang="en-US" altLang="en-US" sz="1400" dirty="0" smtClean="0">
                <a:hlinkClick r:id="rId5"/>
              </a:rPr>
              <a:t>www.wi-fi.org/news-events/newsroom/new-features-in-wi-fi-certified-vantage-improve-performance-in-managed-networks</a:t>
            </a:r>
            <a:r>
              <a:rPr lang="en-US" altLang="en-US" sz="1400" dirty="0" smtClean="0"/>
              <a:t> </a:t>
            </a:r>
          </a:p>
          <a:p>
            <a:pPr lvl="1">
              <a:defRPr/>
            </a:pPr>
            <a:endParaRPr lang="en-US" altLang="en-US" sz="1600" dirty="0"/>
          </a:p>
          <a:p>
            <a:pPr>
              <a:defRPr/>
            </a:pPr>
            <a:r>
              <a:rPr lang="en-US" altLang="en-US" sz="2000" b="0" dirty="0" smtClean="0"/>
              <a:t>Ongoing technical activity at WFA leading to certification, based on IEEE programs</a:t>
            </a:r>
          </a:p>
          <a:p>
            <a:pPr marL="457200" lvl="1" indent="0">
              <a:buNone/>
              <a:defRPr/>
            </a:pPr>
            <a:r>
              <a:rPr lang="en-US" altLang="en-US" sz="1600" dirty="0" smtClean="0"/>
              <a:t>  </a:t>
            </a:r>
          </a:p>
          <a:p>
            <a:pPr lvl="1">
              <a:defRPr/>
            </a:pPr>
            <a:r>
              <a:rPr lang="en-US" altLang="en-US" sz="1600" dirty="0" smtClean="0"/>
              <a:t>60GHz</a:t>
            </a:r>
          </a:p>
          <a:p>
            <a:pPr lvl="1">
              <a:defRPr/>
            </a:pPr>
            <a:r>
              <a:rPr lang="en-US" altLang="en-US" sz="1600" dirty="0" err="1" smtClean="0"/>
              <a:t>HaLow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 smtClean="0"/>
              <a:t>Timing Measurement  (</a:t>
            </a:r>
            <a:r>
              <a:rPr lang="en-US" altLang="en-US" sz="1600" dirty="0" err="1" smtClean="0"/>
              <a:t>TimeSync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)</a:t>
            </a:r>
          </a:p>
          <a:p>
            <a:pPr lvl="1">
              <a:defRPr/>
            </a:pPr>
            <a:r>
              <a:rPr lang="en-US" altLang="en-US" sz="1600" dirty="0" smtClean="0"/>
              <a:t>Pre Association </a:t>
            </a:r>
            <a:r>
              <a:rPr lang="en-US" altLang="en-US" sz="1600" dirty="0"/>
              <a:t>I</a:t>
            </a:r>
            <a:r>
              <a:rPr lang="en-US" altLang="en-US" sz="1600" dirty="0" smtClean="0"/>
              <a:t>nfrastructure Service Discovery</a:t>
            </a:r>
          </a:p>
          <a:p>
            <a:pPr lvl="1">
              <a:defRPr/>
            </a:pPr>
            <a:r>
              <a:rPr lang="en-US" altLang="en-US" sz="1600" dirty="0" smtClean="0"/>
              <a:t>Optimized Connectivity Experience</a:t>
            </a:r>
          </a:p>
          <a:p>
            <a:pPr lvl="1">
              <a:defRPr/>
            </a:pPr>
            <a:r>
              <a:rPr lang="en-US" altLang="en-US" sz="1600" dirty="0" smtClean="0"/>
              <a:t>Multiband Operations</a:t>
            </a:r>
          </a:p>
          <a:p>
            <a:pPr lvl="1">
              <a:defRPr/>
            </a:pPr>
            <a:r>
              <a:rPr lang="en-US" altLang="en-US" sz="1600" dirty="0" err="1" smtClean="0"/>
              <a:t>IoT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Low </a:t>
            </a:r>
            <a:r>
              <a:rPr lang="en-US" altLang="en-US" sz="1600" dirty="0" smtClean="0"/>
              <a:t>Power</a:t>
            </a:r>
          </a:p>
          <a:p>
            <a:pPr lvl="1">
              <a:defRPr/>
            </a:pPr>
            <a:r>
              <a:rPr lang="en-US" altLang="en-US" sz="1600" dirty="0" smtClean="0"/>
              <a:t>DSRC</a:t>
            </a:r>
          </a:p>
          <a:p>
            <a:pPr lvl="1">
              <a:defRPr/>
            </a:pPr>
            <a:r>
              <a:rPr lang="en-US" altLang="en-US" sz="1600" dirty="0" smtClean="0"/>
              <a:t>ax</a:t>
            </a:r>
            <a:endParaRPr lang="en-US" altLang="en-US" sz="1600" dirty="0"/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</a:t>
            </a:r>
            <a:r>
              <a:rPr lang="en-US" sz="1200" b="0" dirty="0" smtClean="0"/>
              <a:t>2/4 </a:t>
            </a:r>
            <a:r>
              <a:rPr lang="en-US" sz="1200" b="0" dirty="0"/>
              <a:t>of 11-17-1486 by Ian Sherlock, Texas Instruments</a:t>
            </a:r>
            <a:endParaRPr lang="en-GB" sz="1200" b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other technical work ongoing in WFA</a:t>
            </a:r>
          </a:p>
          <a:p>
            <a:pPr lvl="1">
              <a:defRPr/>
            </a:pPr>
            <a:r>
              <a:rPr lang="en-US" altLang="en-US" sz="1600" dirty="0" smtClean="0"/>
              <a:t>Neighbor Awareness Networking – low power </a:t>
            </a:r>
            <a:r>
              <a:rPr lang="en-US" altLang="en-US" sz="1600" dirty="0"/>
              <a:t>discovery, many-to-many </a:t>
            </a:r>
            <a:r>
              <a:rPr lang="en-US" altLang="en-US" sz="1600" dirty="0" smtClean="0"/>
              <a:t>data </a:t>
            </a:r>
            <a:r>
              <a:rPr lang="en-US" altLang="en-US" sz="1600" dirty="0"/>
              <a:t>connectivity, </a:t>
            </a:r>
            <a:r>
              <a:rPr lang="en-US" altLang="en-US" sz="1600" dirty="0" smtClean="0"/>
              <a:t>and accurate ranging</a:t>
            </a:r>
          </a:p>
          <a:p>
            <a:pPr lvl="1">
              <a:defRPr/>
            </a:pPr>
            <a:r>
              <a:rPr lang="en-US" altLang="en-US" sz="1600" dirty="0" smtClean="0"/>
              <a:t>Display</a:t>
            </a:r>
          </a:p>
          <a:p>
            <a:pPr lvl="1">
              <a:defRPr/>
            </a:pPr>
            <a:r>
              <a:rPr lang="en-US" altLang="en-US" sz="1600" dirty="0" smtClean="0"/>
              <a:t>Security </a:t>
            </a:r>
          </a:p>
          <a:p>
            <a:pPr lvl="1">
              <a:defRPr/>
            </a:pPr>
            <a:r>
              <a:rPr lang="en-US" altLang="en-US" sz="1600" dirty="0" smtClean="0"/>
              <a:t>Device Provisioning Protocol</a:t>
            </a:r>
          </a:p>
          <a:p>
            <a:pPr lvl="1">
              <a:defRPr/>
            </a:pPr>
            <a:r>
              <a:rPr lang="en-US" altLang="en-US" sz="1600" dirty="0" smtClean="0"/>
              <a:t>Application Services</a:t>
            </a:r>
          </a:p>
          <a:p>
            <a:pPr lvl="1">
              <a:defRPr/>
            </a:pPr>
            <a:r>
              <a:rPr lang="en-US" altLang="en-US" sz="1600" dirty="0" err="1" smtClean="0"/>
              <a:t>Passpoint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 smtClean="0"/>
              <a:t>Home Experience</a:t>
            </a:r>
          </a:p>
          <a:p>
            <a:pPr marL="457200" lvl="1" indent="0">
              <a:buNone/>
              <a:defRPr/>
            </a:pPr>
            <a:endParaRPr lang="en-US" altLang="en-US" sz="1600" dirty="0"/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2000" b="0" dirty="0" smtClean="0"/>
              <a:t>Examples of WFA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 smtClean="0"/>
              <a:t>Automotive</a:t>
            </a:r>
          </a:p>
          <a:p>
            <a:pPr lvl="1">
              <a:defRPr/>
            </a:pPr>
            <a:r>
              <a:rPr lang="en-US" altLang="en-US" sz="1600" dirty="0" smtClean="0"/>
              <a:t>Healthcare</a:t>
            </a:r>
          </a:p>
          <a:p>
            <a:pPr marL="0" indent="0">
              <a:buFontTx/>
              <a:buNone/>
              <a:defRPr/>
            </a:pPr>
            <a:endParaRPr lang="en-GB" altLang="en-US" sz="2000" b="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</a:t>
            </a:r>
            <a:r>
              <a:rPr lang="en-US" sz="1200" b="0" dirty="0" smtClean="0"/>
              <a:t>3/4 </a:t>
            </a:r>
            <a:r>
              <a:rPr lang="en-US" sz="1200" b="0" dirty="0"/>
              <a:t>of 11-17-1486 by Ian Sherlock, Texas Instruments</a:t>
            </a:r>
            <a:endParaRPr lang="en-GB" sz="1200" b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For more information on current areas of work see</a:t>
            </a:r>
          </a:p>
          <a:p>
            <a:pPr lvl="1">
              <a:defRPr/>
            </a:pPr>
            <a:r>
              <a:rPr lang="en-US" altLang="en-US" sz="1600" dirty="0">
                <a:hlinkClick r:id="rId3"/>
              </a:rPr>
              <a:t>http://</a:t>
            </a:r>
            <a:r>
              <a:rPr lang="en-US" altLang="en-US" sz="1600" dirty="0" smtClean="0">
                <a:hlinkClick r:id="rId3"/>
              </a:rPr>
              <a:t>www.wi-fi.org/who-we-are/current-work-areas</a:t>
            </a:r>
            <a:endParaRPr lang="en-US" altLang="en-US" sz="160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If those sound like interesting topics please plan to attend the next member meeting which is scheduled for the week of 23</a:t>
            </a:r>
            <a:r>
              <a:rPr lang="en-US" altLang="en-US" sz="2000" b="0" baseline="30000" dirty="0" smtClean="0"/>
              <a:t>rd</a:t>
            </a:r>
            <a:r>
              <a:rPr lang="en-US" altLang="en-US" sz="2000" b="0" dirty="0" smtClean="0"/>
              <a:t> Oct 2017 in Bucharest, Romania.</a:t>
            </a:r>
          </a:p>
          <a:p>
            <a:pPr>
              <a:defRPr/>
            </a:pPr>
            <a:endParaRPr lang="en-GB" altLang="en-US" sz="2000" b="0" dirty="0" smtClean="0"/>
          </a:p>
          <a:p>
            <a:pPr>
              <a:defRPr/>
            </a:pPr>
            <a:r>
              <a:rPr lang="en-GB" altLang="en-US" sz="2000" b="0" dirty="0" smtClean="0"/>
              <a:t>Further general information at </a:t>
            </a:r>
            <a:r>
              <a:rPr lang="en-GB" altLang="en-US" sz="2000" b="0" dirty="0" smtClean="0">
                <a:hlinkClick r:id="rId4"/>
              </a:rPr>
              <a:t>http://www.wi-fi.org/</a:t>
            </a:r>
            <a:r>
              <a:rPr lang="en-GB" altLang="en-US" sz="2000" b="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</a:t>
            </a:r>
            <a:r>
              <a:rPr lang="en-US" sz="1200" b="0" dirty="0" smtClean="0"/>
              <a:t>4/4 </a:t>
            </a:r>
            <a:r>
              <a:rPr lang="en-US" sz="1200" b="0" dirty="0"/>
              <a:t>of 11-17-1486 by Ian Sherlock, Texas Instruments</a:t>
            </a:r>
            <a:endParaRPr lang="en-GB" sz="1200" b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267CEDAE-0893-43B3-92C5-6D110BF9235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398816"/>
          <a:ext cx="7772400" cy="3757822"/>
        </p:xfrm>
        <a:graphic>
          <a:graphicData uri="http://schemas.openxmlformats.org/drawingml/2006/table">
            <a:tbl>
              <a:tblPr/>
              <a:tblGrid>
                <a:gridCol w="2894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Dec 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- 95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March 2018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March 2018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 –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2019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 2020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648517"/>
                  </a:ext>
                </a:extLst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September 2017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http://grouper.ieee.org/groups/802/11/Reports/802.11_Timelines.htm</a:t>
            </a:r>
            <a:endParaRPr lang="en-US" sz="1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In </a:t>
            </a:r>
            <a:r>
              <a:rPr lang="en-US" sz="1600" dirty="0" smtClean="0"/>
              <a:t>July 2017, </a:t>
            </a:r>
            <a:r>
              <a:rPr lang="en-US" sz="1600" dirty="0"/>
              <a:t>Editors </a:t>
            </a:r>
            <a:r>
              <a:rPr lang="en-US" sz="1600" dirty="0" smtClean="0"/>
              <a:t>discussed </a:t>
            </a:r>
            <a:r>
              <a:rPr lang="en-US" sz="1600" dirty="0" err="1" smtClean="0"/>
              <a:t>REVmd</a:t>
            </a:r>
            <a:r>
              <a:rPr lang="en-US" sz="1600" dirty="0" smtClean="0"/>
              <a:t> schedule and possible completion in 2020, and expect </a:t>
            </a:r>
            <a:r>
              <a:rPr lang="en-US" sz="1600" dirty="0" smtClean="0">
                <a:solidFill>
                  <a:schemeClr val="accent2"/>
                </a:solidFill>
              </a:rPr>
              <a:t>only amendments 1 to 5 in </a:t>
            </a:r>
            <a:r>
              <a:rPr lang="en-US" sz="1600" dirty="0" err="1" smtClean="0">
                <a:solidFill>
                  <a:schemeClr val="accent2"/>
                </a:solidFill>
              </a:rPr>
              <a:t>REVmd</a:t>
            </a:r>
            <a:r>
              <a:rPr lang="en-US" sz="1600" dirty="0" smtClean="0"/>
              <a:t>. We will revisit the running order in November.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7135318" y="612775"/>
            <a:ext cx="19812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11-17-1206 by </a:t>
            </a:r>
            <a:r>
              <a:rPr lang="en-US" sz="1200" b="0" dirty="0"/>
              <a:t>Robert Stacey, Intel Corporation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40075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/>
          </p:nvPr>
        </p:nvGraphicFramePr>
        <p:xfrm>
          <a:off x="457200" y="1600200"/>
          <a:ext cx="8262389" cy="3947160"/>
        </p:xfrm>
        <a:graphic>
          <a:graphicData uri="http://schemas.openxmlformats.org/drawingml/2006/table">
            <a:tbl>
              <a:tblPr/>
              <a:tblGrid>
                <a:gridCol w="325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34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48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02337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11.0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Armstrong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12-Sep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4.3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12-Sep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12-Sep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Emily Qi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12-Sep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1.4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12-Sep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5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CC"/>
                          </a:solidFill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CC"/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CC"/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9-Jul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11-Jul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Po-Kai Huang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11-Jul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16275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587675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Sept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2017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69191"/>
            <a:ext cx="7772400" cy="457200"/>
          </a:xfrm>
        </p:spPr>
        <p:txBody>
          <a:bodyPr/>
          <a:lstStyle/>
          <a:p>
            <a:r>
              <a:rPr lang="en-US" sz="2800" dirty="0"/>
              <a:t>Draft Development Snapshot</a:t>
            </a:r>
            <a:endParaRPr lang="en-GB" sz="2800" dirty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95EAAF8-1103-4F9A-8384-029AC98688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2017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11-17-1206 by </a:t>
            </a:r>
            <a:r>
              <a:rPr lang="en-US" sz="1200" b="0" dirty="0"/>
              <a:t>Robert Stacey, Intel Corporation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4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500" y="646113"/>
            <a:ext cx="8724900" cy="1066800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September 2017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5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2017-09-14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515938" y="2359025"/>
          <a:ext cx="80375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3" imgW="8253286" imgH="2534496" progId="Word.Document.8">
                  <p:embed/>
                </p:oleObj>
              </mc:Choice>
              <mc:Fallback>
                <p:oleObj name="Document" r:id="rId3" imgW="825328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359025"/>
                        <a:ext cx="8037512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11-17-1510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7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944" y="725091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244" y="2019697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8200" y="8382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5500" y="2132806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dirty="0"/>
              <a:t>September</a:t>
            </a:r>
            <a:r>
              <a:rPr lang="en-US" kern="0" dirty="0"/>
              <a:t> 2017 Meeting in Waikoloa, Hawaii, USA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11-17-1510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September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56" y="1600200"/>
            <a:ext cx="8649097" cy="4667618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Meeting Goals: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Discuss contributions on SA/802.11 interworking and related topics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Discuss 802.11 support of 802.1 NEND IC activity and actions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Increase member participation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Agenda: </a:t>
            </a:r>
            <a:r>
              <a:rPr lang="en-US" altLang="en-US" sz="2000" b="0" dirty="0"/>
              <a:t>See </a:t>
            </a:r>
            <a:r>
              <a:rPr lang="en-US" altLang="en-US" sz="2000" b="0" dirty="0">
                <a:hlinkClick r:id="rId2"/>
              </a:rPr>
              <a:t>11-17/1222r2</a:t>
            </a:r>
            <a:r>
              <a:rPr lang="en-US" altLang="en-US" sz="2000" b="0" dirty="0"/>
              <a:t> ,  met for 3 hours (2 on Monday, 1 on Thursday)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Meeting Activity: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Reviewed AANI SC Status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Continued discussion teleconference activity – </a:t>
            </a:r>
            <a:r>
              <a:rPr lang="en-US" dirty="0">
                <a:hlinkClick r:id="rId3"/>
              </a:rPr>
              <a:t>11-17/1242r0</a:t>
            </a:r>
            <a:r>
              <a:rPr lang="en-US" dirty="0"/>
              <a:t> – “Strategies to Maximize Adoption of 802.11 in 5G Networks”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Discussed 802.1 NEND ICA and future ICA possible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11-17-1510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8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573" y="609998"/>
            <a:ext cx="7770813" cy="457199"/>
          </a:xfrm>
        </p:spPr>
        <p:txBody>
          <a:bodyPr/>
          <a:lstStyle/>
          <a:p>
            <a:r>
              <a:rPr lang="en-US" dirty="0"/>
              <a:t>Call for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89" y="1219199"/>
            <a:ext cx="8736011" cy="5256213"/>
          </a:xfrm>
        </p:spPr>
        <p:txBody>
          <a:bodyPr/>
          <a:lstStyle/>
          <a:p>
            <a:r>
              <a:rPr lang="en-US" dirty="0"/>
              <a:t>To progress the work in AANI SC contributions are requested: </a:t>
            </a:r>
            <a:endParaRPr lang="en-US" sz="1200" dirty="0"/>
          </a:p>
          <a:p>
            <a:pPr lvl="0"/>
            <a:r>
              <a:rPr lang="en-US" dirty="0"/>
              <a:t>Related to 3GPP SA TSG</a:t>
            </a:r>
            <a:endParaRPr lang="en-US" sz="1350" dirty="0"/>
          </a:p>
          <a:p>
            <a:pPr lvl="1"/>
            <a:r>
              <a:rPr lang="en-US" sz="2400" dirty="0"/>
              <a:t>Reviews/tutorials on 3GPP SA solutions related to 3GPP core network and 802.11 interworking</a:t>
            </a:r>
          </a:p>
          <a:p>
            <a:pPr lvl="1"/>
            <a:r>
              <a:rPr lang="en-US" sz="2400" dirty="0"/>
              <a:t>Reviews/tutorials on the completed 3GPP SA studies for 5G:</a:t>
            </a:r>
          </a:p>
          <a:p>
            <a:pPr lvl="1"/>
            <a:r>
              <a:rPr lang="en-GB" sz="1600" b="1" dirty="0"/>
              <a:t>SA2 “Study on Architecture for Next Generation System” </a:t>
            </a:r>
            <a:r>
              <a:rPr lang="en-GB" sz="1600" b="1" u="sng" dirty="0">
                <a:hlinkClick r:id="rId2"/>
              </a:rPr>
              <a:t>TR 23.799</a:t>
            </a:r>
            <a:endParaRPr lang="en-US" sz="1600" dirty="0"/>
          </a:p>
          <a:p>
            <a:pPr lvl="1"/>
            <a:r>
              <a:rPr lang="en-GB" sz="1600" b="1" dirty="0"/>
              <a:t>SA3 “Study on the Security Aspects of the Next Generation System” </a:t>
            </a:r>
            <a:r>
              <a:rPr lang="en-GB" sz="1600" b="1" u="sng" dirty="0">
                <a:hlinkClick r:id="rId3"/>
              </a:rPr>
              <a:t>TR 33.899</a:t>
            </a:r>
            <a:endParaRPr lang="en-US" sz="1600" dirty="0"/>
          </a:p>
          <a:p>
            <a:pPr lvl="1"/>
            <a:r>
              <a:rPr lang="en-US" sz="2400" dirty="0"/>
              <a:t>Reviews/Tutorials on 3GPP SA R15 (5G) Activity:</a:t>
            </a:r>
          </a:p>
          <a:p>
            <a:pPr lvl="1"/>
            <a:r>
              <a:rPr lang="en-GB" sz="1600" b="1" dirty="0"/>
              <a:t>SA2: </a:t>
            </a:r>
            <a:r>
              <a:rPr lang="en-GB" sz="1600" b="1" u="sng" dirty="0">
                <a:hlinkClick r:id="rId4"/>
              </a:rPr>
              <a:t>TS 23.501 </a:t>
            </a:r>
            <a:r>
              <a:rPr lang="en-GB" sz="1600" b="1" dirty="0"/>
              <a:t>System Architecture for the 5G System (Stage 2), planned 9/17 </a:t>
            </a:r>
            <a:endParaRPr lang="en-US" sz="1600" dirty="0"/>
          </a:p>
          <a:p>
            <a:pPr lvl="1"/>
            <a:r>
              <a:rPr lang="en-GB" sz="1600" b="1" dirty="0"/>
              <a:t>SA2: </a:t>
            </a:r>
            <a:r>
              <a:rPr lang="en-GB" sz="1600" b="1" u="sng" dirty="0">
                <a:hlinkClick r:id="rId5"/>
              </a:rPr>
              <a:t>TS 23.502 </a:t>
            </a:r>
            <a:r>
              <a:rPr lang="en-GB" sz="1600" b="1" dirty="0"/>
              <a:t>Procedures for the 5G System (Stage 2), planned 12/17  </a:t>
            </a:r>
            <a:endParaRPr lang="en-US" sz="1600" dirty="0"/>
          </a:p>
          <a:p>
            <a:pPr lvl="1"/>
            <a:r>
              <a:rPr lang="en-GB" sz="1600" b="1" dirty="0"/>
              <a:t>SA3: </a:t>
            </a:r>
            <a:r>
              <a:rPr lang="en-GB" sz="1600" b="1" u="sng" dirty="0">
                <a:hlinkClick r:id="rId6"/>
              </a:rPr>
              <a:t>TS 33.501 </a:t>
            </a:r>
            <a:r>
              <a:rPr lang="en-GB" sz="1600" b="1" dirty="0"/>
              <a:t>Security Architecture and Procedure for the 5G System, planned 3/18</a:t>
            </a:r>
            <a:endParaRPr lang="en-US" sz="1600" dirty="0"/>
          </a:p>
          <a:p>
            <a:pPr lvl="1"/>
            <a:r>
              <a:rPr lang="en-US" sz="2400" dirty="0"/>
              <a:t>Any other 3GPP nextGen Core network and 802.11 </a:t>
            </a:r>
            <a:r>
              <a:rPr lang="en-US" sz="2400" dirty="0" smtClean="0"/>
              <a:t>interworking</a:t>
            </a:r>
          </a:p>
          <a:p>
            <a:r>
              <a:rPr lang="en-US" altLang="en-US" sz="2000" dirty="0" smtClean="0"/>
              <a:t>Related to NEND IC – next  </a:t>
            </a:r>
            <a:r>
              <a:rPr lang="en-US" sz="2800" dirty="0" smtClean="0"/>
              <a:t> 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11-17-1510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83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 Planning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2900" y="1374775"/>
            <a:ext cx="8458200" cy="510063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000" dirty="0"/>
              <a:t>Teleconference:  None Scheduled </a:t>
            </a:r>
          </a:p>
          <a:p>
            <a:pPr lvl="1"/>
            <a:r>
              <a:rPr lang="en-US" altLang="en-US" dirty="0"/>
              <a:t>Will schedule with 10 day notice if required.</a:t>
            </a:r>
            <a:endParaRPr lang="en-US" altLang="en-US" i="1" dirty="0"/>
          </a:p>
          <a:p>
            <a:pPr marL="457200" lvl="1" indent="0"/>
            <a:endParaRPr lang="en-US" altLang="en-US" sz="800" i="1" dirty="0"/>
          </a:p>
          <a:p>
            <a:r>
              <a:rPr lang="en-US" altLang="en-US" sz="2200" dirty="0"/>
              <a:t>5-10 November 2017 F2F, Orlando, FL,  USA:</a:t>
            </a:r>
          </a:p>
          <a:p>
            <a:r>
              <a:rPr lang="en-US" altLang="en-US" sz="2000" b="0" dirty="0"/>
              <a:t>Goals: 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Contributions on SA/802.11 interworking: 2G/3G/4G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Contributions on SA/802.11 or RAN/802.11 interworking or related 5G/nextGen 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Continue discussions on NEND IC and report NEND IC activity. </a:t>
            </a:r>
            <a:endParaRPr lang="en-US" dirty="0"/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Generate a 802.11 contribution(s) for NEND IC activity</a:t>
            </a:r>
          </a:p>
          <a:p>
            <a:r>
              <a:rPr lang="en-US" altLang="en-US" sz="2000" b="0" dirty="0"/>
              <a:t>Meeting time: 2 sessions - Monday PM1 and Thursday AM2 - TBC</a:t>
            </a:r>
          </a:p>
          <a:p>
            <a:endParaRPr lang="en-US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11-17-1510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5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Long Range Planning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2900" y="1374775"/>
            <a:ext cx="8458200" cy="510063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000" dirty="0"/>
              <a:t>The number of contributions and level of activity for the AANI SC is not currently at a level where the goals of the group can be met.</a:t>
            </a:r>
          </a:p>
          <a:p>
            <a:r>
              <a:rPr lang="en-US" altLang="en-US" sz="2000" dirty="0"/>
              <a:t>AANI Goals: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generate 802.11 Liaisons to 3GPP RAN and/or SA to allow for one or more 802.11 RAT(s) to be included in the 3GPP IMT-2020 proposal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Coordinate 802.11 activity to enable and support a 3GPP IMT-2020 proposal and specification.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Coordinate with and support NEND IC activity to define requirements for 802.11 network enhancement, for next decade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regularly report status to 802.11 </a:t>
            </a:r>
          </a:p>
          <a:p>
            <a:pPr marL="0" indent="0"/>
            <a:r>
              <a:rPr lang="en-US" sz="2800" dirty="0"/>
              <a:t>If participation does not improve consider: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Hibernating the AANI SC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Making the AANI SC Inactive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11-17-1510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7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2017-09-13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19113" y="2292350"/>
          <a:ext cx="762000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92350"/>
                        <a:ext cx="7620000" cy="265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11-17-1507 by Mark Hamilton, Ruckus/Brocade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September 2017 closing plenary meeting. Attendance information and liaison reports (including liaison reports from the mid-week plenary) are also included.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September 2017 Meeting in Waikoloa, Hawaii,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</a:t>
            </a:r>
            <a:r>
              <a:rPr lang="en-US" sz="1200" b="0" dirty="0"/>
              <a:t>11-17-1507 by Mark Hamilton, Ruckus/Brocade</a:t>
            </a:r>
            <a:endParaRPr lang="en-GB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72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04144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11-17/1225r2</a:t>
            </a:r>
            <a:r>
              <a:rPr lang="en-US" dirty="0"/>
              <a:t> </a:t>
            </a:r>
            <a:endParaRPr lang="en-US" b="0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/>
              <a:t>Consideration of 11ax architecture topics: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11-17/1220r0</a:t>
            </a:r>
            <a:r>
              <a:rPr lang="en-US" sz="2400" b="1" dirty="0"/>
              <a:t>, </a:t>
            </a:r>
            <a:r>
              <a:rPr lang="en-US" sz="2400" dirty="0">
                <a:hlinkClick r:id="rId4"/>
              </a:rPr>
              <a:t>11-17/1396r0</a:t>
            </a:r>
            <a:endParaRPr lang="en-US" sz="2400" dirty="0"/>
          </a:p>
          <a:p>
            <a:pPr marL="741363" lvl="3" indent="-341313" eaLnBrk="1" hangingPunct="1">
              <a:lnSpc>
                <a:spcPct val="90000"/>
              </a:lnSpc>
              <a:defRPr/>
            </a:pPr>
            <a:r>
              <a:rPr lang="en-US" sz="2000" dirty="0"/>
              <a:t>Reviewed 11-17/1396r0, agreed to changes, and 11-17/1396r1 was uploaded after the meeting slot, for forwarding to </a:t>
            </a:r>
            <a:r>
              <a:rPr lang="en-US" sz="2000" dirty="0" err="1"/>
              <a:t>TGax</a:t>
            </a:r>
            <a:r>
              <a:rPr lang="en-US" sz="2000" dirty="0"/>
              <a:t> for their consideration as resolutions to MAC Architecture (10.1 and 10.2) comments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Completed review of all MIB </a:t>
            </a:r>
            <a:r>
              <a:rPr lang="en-US" dirty="0" err="1"/>
              <a:t>TruthValue</a:t>
            </a:r>
            <a:r>
              <a:rPr lang="en-US" dirty="0"/>
              <a:t> attributes (</a:t>
            </a:r>
            <a:r>
              <a:rPr lang="en-US" dirty="0">
                <a:hlinkClick r:id="rId5"/>
              </a:rPr>
              <a:t>11-17-0475r8</a:t>
            </a:r>
            <a:r>
              <a:rPr lang="en-US" dirty="0"/>
              <a:t>), scan only</a:t>
            </a:r>
          </a:p>
          <a:p>
            <a:pPr lvl="1">
              <a:spcBef>
                <a:spcPts val="0"/>
              </a:spcBef>
            </a:pPr>
            <a:r>
              <a:rPr lang="en-US" dirty="0"/>
              <a:t>Added one new Pattern, “Pattern E” as another flavor of master/slave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Reviewed document capturing patterns envisioned, halfway through:  </a:t>
            </a:r>
            <a:r>
              <a:rPr lang="en-US" dirty="0">
                <a:hlinkClick r:id="rId6"/>
              </a:rPr>
              <a:t>11-15/0355r07</a:t>
            </a:r>
            <a:r>
              <a:rPr lang="en-US" dirty="0"/>
              <a:t>.  Intend to complete (finally!) in November.</a:t>
            </a:r>
          </a:p>
          <a:p>
            <a:pPr marL="0" indent="-400050" eaLnBrk="1" hangingPunct="1">
              <a:lnSpc>
                <a:spcPct val="90000"/>
              </a:lnSpc>
              <a:defRPr/>
            </a:pPr>
            <a:endParaRPr lang="en-US" sz="3000" b="1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</a:t>
            </a:r>
            <a:r>
              <a:rPr lang="en-US" sz="1200" b="0" dirty="0"/>
              <a:t>11-17-1507 by Mark Hamilton, Ruckus/Brocade</a:t>
            </a:r>
            <a:endParaRPr lang="en-GB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4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“What is an ESS?”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What is an HESS (from the term “HESSID”)?</a:t>
            </a:r>
          </a:p>
          <a:p>
            <a:pPr lvl="1">
              <a:spcBef>
                <a:spcPts val="0"/>
              </a:spcBef>
            </a:pPr>
            <a:r>
              <a:rPr lang="en-US" dirty="0"/>
              <a:t>Is an HESS a type of ESS, or a separate (perhaps similar) concept?</a:t>
            </a:r>
          </a:p>
          <a:p>
            <a:pPr lvl="1">
              <a:spcBef>
                <a:spcPts val="0"/>
              </a:spcBef>
            </a:pPr>
            <a:r>
              <a:rPr lang="en-US" dirty="0"/>
              <a:t>MSGCF has an “</a:t>
            </a:r>
            <a:r>
              <a:rPr lang="en-US" dirty="0" err="1"/>
              <a:t>ESSIdentifier</a:t>
            </a:r>
            <a:r>
              <a:rPr lang="en-US" dirty="0"/>
              <a:t>”, which is the concatenation of SSID and HESSID.  Why/when do we need both?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11ba architecture implications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Agreed to defer, until TGba has some more stability, and experts there have more time to consider architecture concepts – maybe November?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YANG/NETCONF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Hope to consider input received and review reference materials in preparation, and make a recommendation in July.</a:t>
            </a:r>
          </a:p>
          <a:p>
            <a:pPr lvl="1">
              <a:spcBef>
                <a:spcPts val="0"/>
              </a:spcBef>
            </a:pPr>
            <a:r>
              <a:rPr lang="en-US" b="1" u="sng" dirty="0">
                <a:solidFill>
                  <a:srgbClr val="FF0000"/>
                </a:solidFill>
              </a:rPr>
              <a:t>Anybody with experience on these, please come help us out!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</a:t>
            </a:r>
            <a:r>
              <a:rPr lang="en-US" sz="1200" b="0" dirty="0"/>
              <a:t>11-17-1507 by Mark Hamilton, Ruckus/Brocade</a:t>
            </a:r>
            <a:endParaRPr lang="en-GB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79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802.1AS-rev use of Fine Timing Measurement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Being worked directly by 802.11 experts, with 802.1AS</a:t>
            </a:r>
          </a:p>
          <a:p>
            <a:pPr>
              <a:spcBef>
                <a:spcPts val="0"/>
              </a:spcBef>
            </a:pPr>
            <a:r>
              <a:rPr lang="en-US" dirty="0"/>
              <a:t>AP/DS/Portal architecture, 802/802.1 mappings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to consolidate agreements, and provide input to </a:t>
            </a:r>
            <a:r>
              <a:rPr lang="en-US" dirty="0" err="1"/>
              <a:t>REVmd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changes.  Ongoing balloting.  No action needed.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Related activity: 802.1AS </a:t>
            </a:r>
            <a:r>
              <a:rPr lang="en-US" dirty="0" err="1"/>
              <a:t>REVision</a:t>
            </a:r>
            <a:r>
              <a:rPr lang="en-US" dirty="0"/>
              <a:t> use of FTM (next slide)</a:t>
            </a:r>
          </a:p>
          <a:p>
            <a:pPr>
              <a:spcBef>
                <a:spcPts val="0"/>
              </a:spcBef>
            </a:pPr>
            <a:r>
              <a:rPr lang="en-US" dirty="0"/>
              <a:t>Noted IEEE 802 activities relevant to 802.11/ARC</a:t>
            </a:r>
          </a:p>
          <a:p>
            <a:pPr lvl="1"/>
            <a:r>
              <a:rPr lang="en-US" altLang="en-US" dirty="0"/>
              <a:t>No change: 802.1AC is now published, 802.1Q revision underway.</a:t>
            </a:r>
          </a:p>
          <a:p>
            <a:pPr>
              <a:spcBef>
                <a:spcPts val="0"/>
              </a:spcBef>
            </a:pPr>
            <a:r>
              <a:rPr lang="en-US" dirty="0"/>
              <a:t>IETF/802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actions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</a:t>
            </a:r>
            <a:r>
              <a:rPr lang="en-US" sz="1200" b="0" dirty="0"/>
              <a:t>11-17-1507 by Mark Hamilton, Ruckus/Brocade</a:t>
            </a:r>
            <a:endParaRPr lang="en-GB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77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None planned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</a:t>
            </a:r>
            <a:r>
              <a:rPr lang="en-US" sz="1200" b="0" dirty="0"/>
              <a:t>11-17-1507 by Mark Hamilton, Ruckus/Brocade</a:t>
            </a:r>
            <a:endParaRPr lang="en-GB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57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/>
              <a:t>November 2017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24000"/>
            <a:ext cx="8458200" cy="43434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standalone meeting slots planned: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If ready, resume discussion of 11ba architecture implications, prepare proposal to TGba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Consider other “split” PHYs (?) – perhaps LC, 28 GHz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Finish Design Patterns for MIB attribute use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Recommendation on 802.11’s use of YANG/NETCONF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DS/AP/Portal architecture discussions, and “what is an ESS?”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Status updates on IETF work, IEEE 1588 work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Discussion of 802.1ASrev use of FTM, if needed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</a:t>
            </a:r>
            <a:r>
              <a:rPr lang="en-US" sz="1200" b="0" dirty="0"/>
              <a:t>11-17-1507by Mark Hamilton, Ruckus/Brocade</a:t>
            </a:r>
            <a:endParaRPr lang="en-GB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2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400800" y="6478875"/>
            <a:ext cx="2167260" cy="184666"/>
          </a:xfrm>
        </p:spPr>
        <p:txBody>
          <a:bodyPr/>
          <a:lstStyle/>
          <a:p>
            <a:pPr>
              <a:defRPr/>
            </a:pPr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67045" y="6477000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IEEE 802.11 Coexistence SC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closing report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Hawaii in Sept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15 Sept 2017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11-17-1516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IEEE 802.11 Coexistence SC </a:t>
            </a:r>
            <a:r>
              <a:rPr lang="en-AU" dirty="0" smtClean="0"/>
              <a:t>achieved most of its goals in Hawaii in Sept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AU" sz="2000" dirty="0" smtClean="0"/>
              <a:t>IEEE 802.11 </a:t>
            </a:r>
            <a:r>
              <a:rPr lang="en-AU" sz="2000" dirty="0" err="1" smtClean="0"/>
              <a:t>Coex</a:t>
            </a:r>
            <a:r>
              <a:rPr lang="en-AU" sz="2000" dirty="0" smtClean="0"/>
              <a:t> SC achievements in Hawaii in Sept 2017 (</a:t>
            </a:r>
            <a:r>
              <a:rPr lang="en-AU" sz="2000" dirty="0" smtClean="0">
                <a:hlinkClick r:id="rId2"/>
              </a:rPr>
              <a:t>agenda</a:t>
            </a:r>
            <a:r>
              <a:rPr lang="en-AU" sz="2000" dirty="0" smtClean="0"/>
              <a:t>)</a:t>
            </a:r>
          </a:p>
          <a:p>
            <a:pPr lvl="1"/>
            <a:r>
              <a:rPr lang="en-AU" sz="1800" dirty="0" smtClean="0"/>
              <a:t>Discussed liaison issues related to</a:t>
            </a:r>
          </a:p>
          <a:p>
            <a:pPr lvl="2"/>
            <a:r>
              <a:rPr lang="en-AU" sz="1600" dirty="0" smtClean="0"/>
              <a:t>ETSI BRAN </a:t>
            </a:r>
            <a:r>
              <a:rPr lang="en-AU" sz="1600" dirty="0"/>
              <a:t>(see </a:t>
            </a:r>
            <a:r>
              <a:rPr lang="en-AU" sz="1600" dirty="0">
                <a:hlinkClick r:id="rId2"/>
              </a:rPr>
              <a:t>agenda</a:t>
            </a:r>
            <a:r>
              <a:rPr lang="en-AU" sz="1600" dirty="0"/>
              <a:t>)</a:t>
            </a:r>
            <a:endParaRPr lang="en-AU" sz="1600" dirty="0" smtClean="0"/>
          </a:p>
          <a:p>
            <a:pPr lvl="2"/>
            <a:r>
              <a:rPr lang="en-AU" sz="1600" dirty="0" smtClean="0"/>
              <a:t>3GPP </a:t>
            </a:r>
            <a:r>
              <a:rPr lang="en-AU" sz="1600" dirty="0"/>
              <a:t>RAN </a:t>
            </a:r>
            <a:r>
              <a:rPr lang="en-AU" sz="1600" dirty="0" smtClean="0"/>
              <a:t>(</a:t>
            </a:r>
            <a:r>
              <a:rPr lang="en-AU" sz="1600" dirty="0" smtClean="0">
                <a:hlinkClick r:id="rId3"/>
              </a:rPr>
              <a:t>11-17-1498-00</a:t>
            </a:r>
            <a:r>
              <a:rPr lang="en-AU" sz="1600" dirty="0" smtClean="0"/>
              <a:t>),</a:t>
            </a:r>
          </a:p>
          <a:p>
            <a:pPr lvl="2"/>
            <a:r>
              <a:rPr lang="en-AU" sz="1600" dirty="0" smtClean="0"/>
              <a:t>MulteFire Alliance </a:t>
            </a:r>
            <a:r>
              <a:rPr lang="en-AU" sz="1600" dirty="0"/>
              <a:t>(see </a:t>
            </a:r>
            <a:r>
              <a:rPr lang="en-AU" sz="1600" dirty="0">
                <a:hlinkClick r:id="rId2"/>
              </a:rPr>
              <a:t>agenda</a:t>
            </a:r>
            <a:r>
              <a:rPr lang="en-AU" sz="1600" dirty="0"/>
              <a:t>)</a:t>
            </a:r>
            <a:endParaRPr lang="en-AU" sz="1600" dirty="0" smtClean="0"/>
          </a:p>
          <a:p>
            <a:pPr lvl="2"/>
            <a:r>
              <a:rPr lang="en-AU" sz="1600" dirty="0" smtClean="0"/>
              <a:t>Wi-Fi Alliance </a:t>
            </a:r>
            <a:r>
              <a:rPr lang="en-AU" sz="1600" dirty="0"/>
              <a:t>(see </a:t>
            </a:r>
            <a:r>
              <a:rPr lang="en-AU" sz="1600" dirty="0">
                <a:hlinkClick r:id="rId2"/>
              </a:rPr>
              <a:t>agenda</a:t>
            </a:r>
            <a:r>
              <a:rPr lang="en-AU" sz="1600" dirty="0"/>
              <a:t>)</a:t>
            </a:r>
            <a:endParaRPr lang="en-AU" sz="1600" dirty="0" smtClean="0"/>
          </a:p>
          <a:p>
            <a:pPr lvl="1"/>
            <a:r>
              <a:rPr lang="en-AU" sz="1800" dirty="0" smtClean="0"/>
              <a:t>Developed a presentation for </a:t>
            </a:r>
            <a:r>
              <a:rPr lang="en-AU" sz="1800" dirty="0" err="1" smtClean="0"/>
              <a:t>TGax</a:t>
            </a:r>
            <a:r>
              <a:rPr lang="en-AU" sz="1800" dirty="0"/>
              <a:t> </a:t>
            </a:r>
            <a:r>
              <a:rPr lang="en-AU" sz="1800" dirty="0" smtClean="0"/>
              <a:t>that highlighted the importance of ETSI BRAN revision of EN 301 893 (</a:t>
            </a:r>
            <a:r>
              <a:rPr lang="en-AU" sz="1800" dirty="0" smtClean="0">
                <a:hlinkClick r:id="rId4"/>
              </a:rPr>
              <a:t>11-17-1469-043</a:t>
            </a:r>
            <a:r>
              <a:rPr lang="en-AU" sz="1800" dirty="0" smtClean="0"/>
              <a:t>)</a:t>
            </a:r>
          </a:p>
          <a:p>
            <a:pPr lvl="1"/>
            <a:r>
              <a:rPr lang="en-AU" sz="1800" dirty="0" smtClean="0"/>
              <a:t>Discussed various technical issues</a:t>
            </a:r>
          </a:p>
          <a:p>
            <a:pPr lvl="2"/>
            <a:r>
              <a:rPr lang="en-US" sz="1600" dirty="0" smtClean="0"/>
              <a:t>Detection </a:t>
            </a:r>
            <a:r>
              <a:rPr lang="en-US" sz="1600" dirty="0"/>
              <a:t>schemes and thresholds</a:t>
            </a:r>
            <a:r>
              <a:rPr lang="en-AU" sz="1600" dirty="0"/>
              <a:t> </a:t>
            </a:r>
            <a:r>
              <a:rPr lang="en-AU" sz="1600" dirty="0" smtClean="0"/>
              <a:t>(</a:t>
            </a:r>
            <a:r>
              <a:rPr lang="en-AU" sz="1600" dirty="0" smtClean="0">
                <a:hlinkClick r:id="rId5"/>
              </a:rPr>
              <a:t>11-17-1478-00</a:t>
            </a:r>
            <a:r>
              <a:rPr lang="en-AU" sz="1600" dirty="0" smtClean="0"/>
              <a:t>)</a:t>
            </a:r>
          </a:p>
          <a:p>
            <a:pPr lvl="2"/>
            <a:r>
              <a:rPr lang="en-AU" sz="1600" dirty="0"/>
              <a:t>Deterministic backoff </a:t>
            </a:r>
            <a:r>
              <a:rPr lang="en-AU" sz="1600" dirty="0" smtClean="0"/>
              <a:t>(</a:t>
            </a:r>
            <a:r>
              <a:rPr lang="en-AU" sz="1600" dirty="0" smtClean="0">
                <a:hlinkClick r:id="rId6"/>
              </a:rPr>
              <a:t>11-17-1428-01</a:t>
            </a:r>
            <a:r>
              <a:rPr lang="en-AU" sz="1600" dirty="0" smtClean="0"/>
              <a:t>)</a:t>
            </a:r>
          </a:p>
          <a:p>
            <a:pPr lvl="2"/>
            <a:r>
              <a:rPr lang="en-AU" sz="1600" dirty="0" smtClean="0"/>
              <a:t>PD &amp; </a:t>
            </a:r>
            <a:r>
              <a:rPr lang="en-AU" sz="1600" dirty="0"/>
              <a:t>ED history </a:t>
            </a:r>
            <a:r>
              <a:rPr lang="en-AU" sz="1600" dirty="0" smtClean="0"/>
              <a:t>(</a:t>
            </a:r>
            <a:r>
              <a:rPr lang="en-AU" sz="1600" dirty="0" smtClean="0">
                <a:hlinkClick r:id="rId7"/>
              </a:rPr>
              <a:t>11-17-1444-00</a:t>
            </a:r>
            <a:r>
              <a:rPr lang="en-AU" sz="1600" dirty="0" smtClean="0"/>
              <a:t>)</a:t>
            </a:r>
          </a:p>
          <a:p>
            <a:pPr lvl="2"/>
            <a:r>
              <a:rPr lang="en-AU" sz="1600" dirty="0" smtClean="0"/>
              <a:t>Spatial reuse (see </a:t>
            </a:r>
            <a:r>
              <a:rPr lang="en-AU" sz="1600" dirty="0">
                <a:hlinkClick r:id="rId2"/>
              </a:rPr>
              <a:t>agenda</a:t>
            </a:r>
            <a:r>
              <a:rPr lang="en-AU" sz="1600" dirty="0" smtClean="0"/>
              <a:t>)</a:t>
            </a:r>
          </a:p>
          <a:p>
            <a:pPr lvl="2"/>
            <a:r>
              <a:rPr lang="en-AU" sz="1600" dirty="0" smtClean="0"/>
              <a:t>Neutral </a:t>
            </a:r>
            <a:r>
              <a:rPr lang="en-AU" sz="1600" dirty="0"/>
              <a:t>preambles (see </a:t>
            </a:r>
            <a:r>
              <a:rPr lang="en-AU" sz="1600" dirty="0">
                <a:hlinkClick r:id="rId2"/>
              </a:rPr>
              <a:t>agenda</a:t>
            </a:r>
            <a:r>
              <a:rPr lang="en-AU" sz="1600" dirty="0"/>
              <a:t>)</a:t>
            </a:r>
            <a:endParaRPr lang="en-AU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67140" y="6477000"/>
            <a:ext cx="2167260" cy="184666"/>
          </a:xfrm>
        </p:spPr>
        <p:txBody>
          <a:bodyPr/>
          <a:lstStyle/>
          <a:p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11-17-1516 by Andrew Myles, Cisco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28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48600" cy="1066800"/>
          </a:xfrm>
        </p:spPr>
        <p:txBody>
          <a:bodyPr/>
          <a:lstStyle/>
          <a:p>
            <a:r>
              <a:rPr lang="en-AU" i="1" dirty="0" smtClean="0"/>
              <a:t>IEEE 802.11 Coexistence SC </a:t>
            </a:r>
            <a:r>
              <a:rPr lang="en-AU" dirty="0" smtClean="0"/>
              <a:t>will continue its work in  between now and Orlando in November  2017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Possible teleconferences before Orlando</a:t>
            </a:r>
          </a:p>
          <a:p>
            <a:pPr lvl="1"/>
            <a:r>
              <a:rPr lang="en-AU" dirty="0" smtClean="0"/>
              <a:t>Possible topics</a:t>
            </a:r>
          </a:p>
          <a:p>
            <a:pPr lvl="2"/>
            <a:r>
              <a:rPr lang="en-AU" dirty="0" smtClean="0"/>
              <a:t>Neutral preamble</a:t>
            </a:r>
          </a:p>
          <a:p>
            <a:pPr lvl="2"/>
            <a:r>
              <a:rPr lang="en-AU" dirty="0" smtClean="0"/>
              <a:t>Spatial reuse</a:t>
            </a:r>
          </a:p>
          <a:p>
            <a:pPr lvl="2"/>
            <a:r>
              <a:rPr lang="en-AU" dirty="0" smtClean="0"/>
              <a:t>Blocking energy (not covered in Hawaii due to lack of time)</a:t>
            </a:r>
          </a:p>
          <a:p>
            <a:pPr lvl="1"/>
            <a:r>
              <a:rPr lang="en-AU" dirty="0" smtClean="0"/>
              <a:t>Teleconferences will be called with 10 days notice based on material being available for discussion</a:t>
            </a:r>
            <a:endParaRPr lang="en-AU" dirty="0"/>
          </a:p>
          <a:p>
            <a:r>
              <a:rPr lang="en-AU" dirty="0" smtClean="0"/>
              <a:t>Tentative tasks for Orlando</a:t>
            </a:r>
          </a:p>
          <a:p>
            <a:pPr lvl="1"/>
            <a:r>
              <a:rPr lang="en-AU" dirty="0" smtClean="0"/>
              <a:t>Continue technical discussion</a:t>
            </a:r>
          </a:p>
          <a:p>
            <a:pPr lvl="1"/>
            <a:r>
              <a:rPr lang="en-AU" dirty="0" smtClean="0"/>
              <a:t>Consider possible LS’s to ETSI BRAN for their December meeting</a:t>
            </a:r>
          </a:p>
          <a:p>
            <a:pPr lvl="1"/>
            <a:r>
              <a:rPr lang="en-AU" dirty="0" smtClean="0"/>
              <a:t>Review any relevant 3GPP activities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67140" y="6477000"/>
            <a:ext cx="2167260" cy="184666"/>
          </a:xfrm>
        </p:spPr>
        <p:txBody>
          <a:bodyPr/>
          <a:lstStyle/>
          <a:p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9600" y="6477318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11-17-1516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64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WNG SC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2017-09-15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/>
          </p:nvPr>
        </p:nvGraphicFramePr>
        <p:xfrm>
          <a:off x="676951" y="2387600"/>
          <a:ext cx="7366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51" y="2387600"/>
                        <a:ext cx="7366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11-17-1496 by Jim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Lansford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(Qualcomm)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3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as of 2017-09-14</a:t>
            </a:r>
          </a:p>
          <a:p>
            <a:r>
              <a:rPr lang="en-GB" dirty="0" smtClean="0"/>
              <a:t>19:00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762000"/>
            <a:ext cx="4648200" cy="557241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September 2017 in Waikoloa (Hawaii, USA)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11-17-1496 by Jim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Lansford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(Qualcomm)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2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066800"/>
            <a:ext cx="8568952" cy="5279901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400" b="0" dirty="0"/>
              <a:t>	</a:t>
            </a:r>
            <a:r>
              <a:rPr lang="en-US" altLang="en-US" sz="1800" b="0" dirty="0">
                <a:hlinkClick r:id="rId3"/>
              </a:rPr>
              <a:t>https://mentor.ieee.org/802.11/dcn/17/11-17-1211-02-0wng-agenda-for-wng-2017-september.ppt</a:t>
            </a:r>
            <a:r>
              <a:rPr lang="en-US" altLang="en-US" sz="1800" b="0" dirty="0"/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Presentations at September 2017 meeting</a:t>
            </a:r>
            <a:endParaRPr lang="en-GB" altLang="en-US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dirty="0"/>
              <a:t>“Orchestrator pilot signal” – Hiroshi Mano (</a:t>
            </a:r>
            <a:r>
              <a:rPr lang="en-US" dirty="0" err="1"/>
              <a:t>Koden</a:t>
            </a:r>
            <a:r>
              <a:rPr lang="en-US" dirty="0"/>
              <a:t> Techno Info, K.K.)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US" sz="1600" dirty="0">
                <a:hlinkClick r:id="rId4"/>
              </a:rPr>
              <a:t>https://mentor.ieee.org/802.11/dcn/17/11-17-1110-03-0wng-orchestrator-pilot-signal.pptx</a:t>
            </a:r>
            <a:r>
              <a:rPr lang="en-US" sz="1600" dirty="0"/>
              <a:t> 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US" altLang="ja-JP" sz="1600" dirty="0">
                <a:cs typeface="Times New Roman" pitchFamily="18" charset="0"/>
              </a:rPr>
              <a:t>Two straw polls, no motions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altLang="ja-JP" dirty="0">
                <a:cs typeface="Times New Roman" pitchFamily="18" charset="0"/>
              </a:rPr>
              <a:t>“</a:t>
            </a:r>
            <a:r>
              <a:rPr lang="en-US" dirty="0"/>
              <a:t>Broadcasting on WLAN” - Hitoshi Morioka (SRC Software)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US" sz="1600" dirty="0">
                <a:hlinkClick r:id="rId5"/>
              </a:rPr>
              <a:t>https://mentor.ieee.org/802.11/dcn/17/11-17-0999-02-0wng-broadcasting-on-wlan.pptx</a:t>
            </a:r>
            <a:r>
              <a:rPr lang="en-US" sz="1600" dirty="0"/>
              <a:t> 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US" altLang="ja-JP" sz="1600" dirty="0">
                <a:cs typeface="Times New Roman" pitchFamily="18" charset="0"/>
              </a:rPr>
              <a:t>One straw poll, no motions</a:t>
            </a:r>
            <a:endParaRPr lang="en-US" altLang="ja-JP" sz="1800" dirty="0"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GB" altLang="en-US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sz="1800" dirty="0"/>
              <a:t> </a:t>
            </a:r>
            <a:r>
              <a:rPr lang="en-GB" altLang="en-US" sz="1800" dirty="0">
                <a:hlinkClick r:id="rId6"/>
              </a:rPr>
              <a:t>https://mentor.ieee.org/802.11/dcn/17/11-17-1482-00-0wng-wng-meeting-minutes-of-2017-september-waikoloa-meeting.docx</a:t>
            </a:r>
            <a:r>
              <a:rPr lang="en-GB" altLang="en-US" sz="1800" dirty="0"/>
              <a:t> </a:t>
            </a:r>
          </a:p>
          <a:p>
            <a:pPr>
              <a:spcBef>
                <a:spcPts val="0"/>
              </a:spcBef>
            </a:pPr>
            <a:r>
              <a:rPr lang="en-GB" altLang="ko-KR" dirty="0">
                <a:ea typeface="Gulim" pitchFamily="34" charset="-127"/>
              </a:rPr>
              <a:t>Plans for November 2017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No motions, no conference calls</a:t>
            </a:r>
            <a:endParaRPr lang="en-GB" altLang="en-US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11-17-1496 by Jim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Lansford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(Qualcomm)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6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899025" y="6538119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September 2017 (Hawaii) closing report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14 September 2017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</a:t>
            </a:r>
            <a:r>
              <a:rPr lang="en-US" sz="1200" b="0" dirty="0"/>
              <a:t>11-17-1514 by Andrew Myles, Cisco</a:t>
            </a:r>
            <a:endParaRPr lang="en-GB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001000" cy="1066800"/>
          </a:xfrm>
        </p:spPr>
        <p:txBody>
          <a:bodyPr/>
          <a:lstStyle/>
          <a:p>
            <a:r>
              <a:rPr lang="en-AU" dirty="0" smtClean="0"/>
              <a:t>IEEE 802 JTC1 SC focused on executing PSDO process &amp; reviewing SC6 work in Hawaii in July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IEEE 802 JTC1 SC achievements in Hawaii in Sept 2017</a:t>
            </a:r>
          </a:p>
          <a:p>
            <a:pPr lvl="1"/>
            <a:r>
              <a:rPr lang="en-AU" sz="1800" dirty="0" smtClean="0"/>
              <a:t>Processed PSDO submissions</a:t>
            </a:r>
          </a:p>
          <a:p>
            <a:pPr lvl="2"/>
            <a:r>
              <a:rPr lang="en-AU" sz="1600" dirty="0" smtClean="0"/>
              <a:t>Noted status of 46 standards in the PSDO pipeline</a:t>
            </a:r>
          </a:p>
          <a:p>
            <a:pPr lvl="2"/>
            <a:r>
              <a:rPr lang="en-AU" sz="1600" dirty="0" smtClean="0"/>
              <a:t>Response to comment on 2</a:t>
            </a:r>
            <a:r>
              <a:rPr lang="en-AU" sz="1600" baseline="30000" dirty="0" smtClean="0"/>
              <a:t>nd</a:t>
            </a:r>
            <a:r>
              <a:rPr lang="en-AU" sz="1600" dirty="0" smtClean="0"/>
              <a:t> 802.11ai 60-day ballot was approved</a:t>
            </a:r>
          </a:p>
          <a:p>
            <a:pPr lvl="2"/>
            <a:r>
              <a:rPr lang="en-AU" sz="1600" dirty="0"/>
              <a:t>The main issue addressed in </a:t>
            </a:r>
            <a:r>
              <a:rPr lang="en-AU" sz="1600" dirty="0" smtClean="0"/>
              <a:t>this response </a:t>
            </a:r>
            <a:r>
              <a:rPr lang="en-AU" sz="1600" dirty="0"/>
              <a:t>is </a:t>
            </a:r>
            <a:r>
              <a:rPr lang="en-AU" sz="1600" dirty="0" smtClean="0"/>
              <a:t>based on the </a:t>
            </a:r>
            <a:r>
              <a:rPr lang="en-AU" sz="1600" dirty="0"/>
              <a:t>allegation by China NB that 802.1X based security is </a:t>
            </a:r>
            <a:r>
              <a:rPr lang="en-AU" sz="1600" dirty="0" smtClean="0"/>
              <a:t>flawed</a:t>
            </a:r>
          </a:p>
          <a:p>
            <a:pPr lvl="1"/>
            <a:r>
              <a:rPr lang="en-AU" sz="1800" dirty="0" smtClean="0"/>
              <a:t>Reviewed past and upcoming activities in SC6</a:t>
            </a:r>
          </a:p>
          <a:p>
            <a:pPr lvl="2"/>
            <a:r>
              <a:rPr lang="en-AU" sz="1600" dirty="0" smtClean="0"/>
              <a:t>SC6 is meeting in Korea in late Oct 2017</a:t>
            </a:r>
          </a:p>
          <a:p>
            <a:pPr lvl="2"/>
            <a:r>
              <a:rPr lang="en-AU" sz="1600" dirty="0" smtClean="0"/>
              <a:t>WG1 will be getting a new Convenor from China NB</a:t>
            </a:r>
          </a:p>
          <a:p>
            <a:pPr lvl="2"/>
            <a:r>
              <a:rPr lang="en-AU" sz="1600" dirty="0" smtClean="0"/>
              <a:t>The proposal for a </a:t>
            </a:r>
            <a:r>
              <a:rPr lang="en-AU" sz="1600" i="1" dirty="0"/>
              <a:t>Security ad hoc </a:t>
            </a:r>
            <a:r>
              <a:rPr lang="en-AU" sz="1600" dirty="0" smtClean="0"/>
              <a:t>in SC6 passed, but with 4 negative votes </a:t>
            </a:r>
          </a:p>
          <a:p>
            <a:pPr lvl="3"/>
            <a:r>
              <a:rPr lang="en-AU" sz="1400" dirty="0" smtClean="0"/>
              <a:t>The negative comments will considered by a CRM in Korea </a:t>
            </a:r>
          </a:p>
          <a:p>
            <a:pPr lvl="3"/>
            <a:r>
              <a:rPr lang="en-AU" sz="1400" dirty="0" smtClean="0"/>
              <a:t>IEEE 802 is arguing that the </a:t>
            </a:r>
            <a:r>
              <a:rPr lang="en-AU" sz="1400" i="1" dirty="0" smtClean="0"/>
              <a:t>ad hoc</a:t>
            </a:r>
            <a:r>
              <a:rPr lang="en-AU" sz="1400" dirty="0" smtClean="0"/>
              <a:t> should not consider IEEE 802 issues</a:t>
            </a:r>
          </a:p>
          <a:p>
            <a:pPr lvl="2"/>
            <a:r>
              <a:rPr lang="en-AU" sz="1600" dirty="0" smtClean="0"/>
              <a:t>Andrew Myles will attend SC6 as IEEE 802 </a:t>
            </a:r>
            <a:r>
              <a:rPr lang="en-AU" sz="1600" dirty="0" err="1" smtClean="0"/>
              <a:t>HoD</a:t>
            </a:r>
            <a:r>
              <a:rPr lang="en-AU" sz="1600" dirty="0" smtClean="0"/>
              <a:t> by teleconference</a:t>
            </a:r>
          </a:p>
          <a:p>
            <a:pPr lvl="3"/>
            <a:r>
              <a:rPr lang="en-AU" sz="1400" dirty="0"/>
              <a:t>S</a:t>
            </a:r>
            <a:r>
              <a:rPr lang="en-AU" sz="1400" dirty="0" smtClean="0"/>
              <a:t>ubject to IEEE 802 approval</a:t>
            </a:r>
          </a:p>
          <a:p>
            <a:pPr lvl="3"/>
            <a:r>
              <a:rPr lang="en-AU" sz="1400" dirty="0" smtClean="0"/>
              <a:t>Please contact Andrew if you want to join the delegation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4600" y="6491427"/>
            <a:ext cx="2167260" cy="184666"/>
          </a:xfrm>
        </p:spPr>
        <p:txBody>
          <a:bodyPr/>
          <a:lstStyle/>
          <a:p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899025" y="6538119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11-17-1514 by Andrew Myles, Cisco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5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AU" dirty="0" smtClean="0"/>
              <a:t>The IEEE 802 JTC1 SC will execute the PSDO process &amp; review SC6 meeting in Nov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2667000"/>
          </a:xfrm>
        </p:spPr>
        <p:txBody>
          <a:bodyPr/>
          <a:lstStyle/>
          <a:p>
            <a:r>
              <a:rPr lang="en-AU" dirty="0" smtClean="0"/>
              <a:t>IEEE 802 JTC1 plans for Orlando in Nov 2017</a:t>
            </a:r>
          </a:p>
          <a:p>
            <a:pPr lvl="1"/>
            <a:r>
              <a:rPr lang="en-AU" dirty="0" smtClean="0"/>
              <a:t>Execute PSDO process</a:t>
            </a:r>
          </a:p>
          <a:p>
            <a:pPr lvl="1"/>
            <a:r>
              <a:rPr lang="en-AU" dirty="0" smtClean="0"/>
              <a:t>Review results of SC6 meeting in Korea in Oct 2017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400800" y="6491427"/>
            <a:ext cx="2167260" cy="184666"/>
          </a:xfrm>
        </p:spPr>
        <p:txBody>
          <a:bodyPr/>
          <a:lstStyle/>
          <a:p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9600" y="6504896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11-17-1514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43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77FB121F-92AD-4A94-B9B7-431A9F07F0F0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924800" cy="1066800"/>
          </a:xfrm>
        </p:spPr>
        <p:txBody>
          <a:bodyPr/>
          <a:lstStyle/>
          <a:p>
            <a:r>
              <a:rPr lang="en-US" altLang="en-US" dirty="0" err="1" smtClean="0"/>
              <a:t>TGmd</a:t>
            </a:r>
            <a:r>
              <a:rPr lang="en-US" altLang="en-US" dirty="0" smtClean="0"/>
              <a:t> September 2017 Closing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2017-09-14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20700" y="2274888"/>
          <a:ext cx="81026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8254447" imgH="2544858" progId="Word.Document.8">
                  <p:embed/>
                </p:oleObj>
              </mc:Choice>
              <mc:Fallback>
                <p:oleObj name="Document" r:id="rId4" imgW="8254447" imgH="25448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4888"/>
                        <a:ext cx="8102600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11-17-1517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56D6E298-42C4-4845-8665-E35DE2769254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This presentation contains the IEEE 802.11 </a:t>
            </a:r>
            <a:r>
              <a:rPr lang="en-US" altLang="en-US" dirty="0" err="1" smtClean="0"/>
              <a:t>TGmd</a:t>
            </a:r>
            <a:r>
              <a:rPr lang="en-US" altLang="en-US" dirty="0" smtClean="0"/>
              <a:t> closing report for the September 2017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11-17-1517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Work completed this week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382000" cy="47244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Continued Comment resolution (368 total)</a:t>
            </a:r>
          </a:p>
          <a:p>
            <a:pPr lvl="1">
              <a:defRPr/>
            </a:pPr>
            <a:r>
              <a:rPr lang="en-US" altLang="ja-JP" dirty="0" smtClean="0"/>
              <a:t>Approximately </a:t>
            </a:r>
            <a:r>
              <a:rPr lang="en-US" altLang="ja-JP" dirty="0"/>
              <a:t>5</a:t>
            </a:r>
            <a:r>
              <a:rPr lang="en-US" altLang="ja-JP" dirty="0" smtClean="0"/>
              <a:t>0 CIDs resolved this week; another 30 discussed</a:t>
            </a:r>
          </a:p>
          <a:p>
            <a:r>
              <a:rPr lang="en-US" dirty="0" smtClean="0"/>
              <a:t>Approved an ad-hoc meeting December 7-8, 2017 in Piscataway NJ for the purposes of comment resolution</a:t>
            </a:r>
          </a:p>
          <a:p>
            <a:r>
              <a:rPr lang="en-US" dirty="0"/>
              <a:t>Agenda, includes motions</a:t>
            </a:r>
          </a:p>
          <a:p>
            <a:pPr lvl="1"/>
            <a:r>
              <a:rPr lang="en-US" dirty="0"/>
              <a:t>https://mentor.ieee.org/802.11/dcn/17/11-17-1199-05-000m-september-2017-tgmd-agenda.pptx </a:t>
            </a:r>
          </a:p>
          <a:p>
            <a:r>
              <a:rPr lang="en-US" dirty="0" smtClean="0"/>
              <a:t>Reminder: Call for contributions </a:t>
            </a:r>
            <a:r>
              <a:rPr lang="en-US" altLang="en-US" dirty="0" smtClean="0"/>
              <a:t>response to 3GPP Liaison 11-17-0315 </a:t>
            </a:r>
          </a:p>
          <a:p>
            <a:pPr lvl="1"/>
            <a:r>
              <a:rPr lang="en-US" dirty="0" smtClean="0"/>
              <a:t>Call will be open through November 2017</a:t>
            </a:r>
          </a:p>
          <a:p>
            <a:pPr lvl="1"/>
            <a:r>
              <a:rPr lang="en-US" altLang="en-US" dirty="0" smtClean="0"/>
              <a:t>Approved contribution criteria in 11-17-806r1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11-17-1517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err="1" smtClean="0"/>
              <a:t>TGmd</a:t>
            </a:r>
            <a:r>
              <a:rPr lang="en-US" dirty="0" smtClean="0"/>
              <a:t> schedule - unchanged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828800"/>
            <a:ext cx="83820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January 2018 – Initial WGLB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September 2018 –D2.0 WGLB Recirculation LB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February 2019 – Form SB Pool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March 2019 – MEC/MDR done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April 2019 – Initial SB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October 2019 – Recirculation SB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July 2020 – Final WG/EC approval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September 2020 – </a:t>
            </a:r>
            <a:r>
              <a:rPr lang="en-US" altLang="en-US" dirty="0" err="1"/>
              <a:t>Revcom</a:t>
            </a:r>
            <a:r>
              <a:rPr lang="en-US" altLang="en-US" dirty="0"/>
              <a:t>/SASB approval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11-17-1517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Plans for Sept - Nov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84" y="2112348"/>
            <a:ext cx="7277100" cy="3579813"/>
          </a:xfrm>
        </p:spPr>
        <p:txBody>
          <a:bodyPr/>
          <a:lstStyle/>
          <a:p>
            <a:r>
              <a:rPr lang="en-US" dirty="0" smtClean="0"/>
              <a:t>Teleconferences planned for Friday September 29, October 6, 13, Nov 3 10am </a:t>
            </a:r>
            <a:r>
              <a:rPr lang="en-US" dirty="0"/>
              <a:t>Eastern </a:t>
            </a:r>
            <a:r>
              <a:rPr lang="en-US" dirty="0" smtClean="0"/>
              <a:t>2 hour</a:t>
            </a:r>
          </a:p>
          <a:p>
            <a:pPr lvl="1"/>
            <a:r>
              <a:rPr lang="en-US" altLang="en-US" dirty="0" smtClean="0"/>
              <a:t>Continued comment resolution 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TGai</a:t>
            </a:r>
            <a:r>
              <a:rPr lang="en-US" altLang="en-US" dirty="0"/>
              <a:t> </a:t>
            </a:r>
            <a:r>
              <a:rPr lang="en-US" altLang="en-US" dirty="0" smtClean="0"/>
              <a:t>and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roll-in completed</a:t>
            </a:r>
          </a:p>
          <a:p>
            <a:pPr lvl="1"/>
            <a:r>
              <a:rPr lang="en-US" altLang="en-US" dirty="0" smtClean="0"/>
              <a:t>Request </a:t>
            </a:r>
            <a:r>
              <a:rPr lang="en-US" altLang="en-US" dirty="0" err="1" smtClean="0"/>
              <a:t>TGai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participant volunteers to help address roll-in issues (teleconference)</a:t>
            </a:r>
          </a:p>
          <a:p>
            <a:pPr lvl="1"/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11-17-1517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940839" y="781930"/>
          <a:ext cx="6603086" cy="5728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E58D16CA-04AA-4616-9A71-236CA8F67F1E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References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5334000"/>
          </a:xfrm>
        </p:spPr>
        <p:txBody>
          <a:bodyPr/>
          <a:lstStyle/>
          <a:p>
            <a:r>
              <a:rPr lang="en-US" altLang="en-US" sz="2000" dirty="0">
                <a:hlinkClick r:id="rId3"/>
              </a:rPr>
              <a:t>https://</a:t>
            </a:r>
            <a:r>
              <a:rPr lang="en-US" altLang="en-US" sz="2000" dirty="0" smtClean="0">
                <a:hlinkClick r:id="rId3"/>
              </a:rPr>
              <a:t>mentor.ieee.org/802.11/dcn/17/11-17-0004-03-0000-revision-par-proposal-tgmd.doc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/>
              <a:t>Approved PARs: </a:t>
            </a:r>
            <a:r>
              <a:rPr lang="en-US" altLang="en-US" sz="2000" dirty="0">
                <a:hlinkClick r:id="rId4"/>
              </a:rPr>
              <a:t>https://</a:t>
            </a:r>
            <a:r>
              <a:rPr lang="en-US" altLang="en-US" sz="2000" dirty="0" smtClean="0">
                <a:hlinkClick r:id="rId4"/>
              </a:rPr>
              <a:t>standards.ieee.org/about/sba/index.html</a:t>
            </a:r>
            <a:r>
              <a:rPr lang="en-US" altLang="en-US" sz="20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11-17-1517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September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2017-09-15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/>
          </p:nvPr>
        </p:nvGraphicFramePr>
        <p:xfrm>
          <a:off x="530225" y="2816225"/>
          <a:ext cx="76581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8513226" imgH="1569919" progId="Word.Document.8">
                  <p:embed/>
                </p:oleObj>
              </mc:Choice>
              <mc:Fallback>
                <p:oleObj name="Document" r:id="rId4" imgW="8513226" imgH="156991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816225"/>
                        <a:ext cx="7658100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11-17-1495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</a:t>
            </a:r>
            <a:r>
              <a:rPr lang="en-US" dirty="0" err="1" smtClean="0"/>
              <a:t>TGaj</a:t>
            </a:r>
            <a:r>
              <a:rPr lang="en-US" dirty="0" smtClean="0"/>
              <a:t> closing report for the September 2017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11-17-1495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sz="3600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844824"/>
            <a:ext cx="8643998" cy="4464496"/>
          </a:xfrm>
        </p:spPr>
        <p:txBody>
          <a:bodyPr/>
          <a:lstStyle/>
          <a:p>
            <a:r>
              <a:rPr lang="en-US" altLang="zh-CN" sz="2400" b="1" dirty="0" smtClean="0"/>
              <a:t>Approved meeting minutes:</a:t>
            </a:r>
          </a:p>
          <a:p>
            <a:pPr lvl="1"/>
            <a:r>
              <a:rPr lang="en-US" altLang="zh-CN" dirty="0" smtClean="0"/>
              <a:t>July 2017 Meeting Minutes (11-17/1145r0) </a:t>
            </a:r>
          </a:p>
          <a:p>
            <a:pPr lvl="1"/>
            <a:r>
              <a:rPr lang="en-US" altLang="zh-CN" dirty="0" smtClean="0"/>
              <a:t>August 10, 2017 Conference Call Meeting Minutes (11-17/1245r0)</a:t>
            </a:r>
          </a:p>
          <a:p>
            <a:r>
              <a:rPr lang="en-US" altLang="zh-CN" dirty="0" smtClean="0"/>
              <a:t>Authorized a 10-day recirculation ballot on D9.0 with editorial changes</a:t>
            </a:r>
          </a:p>
          <a:p>
            <a:r>
              <a:rPr lang="en-US" altLang="zh-CN" dirty="0" smtClean="0"/>
              <a:t>Approved the report to EC for </a:t>
            </a:r>
            <a:r>
              <a:rPr lang="en-US" altLang="zh-CN" dirty="0" err="1" smtClean="0"/>
              <a:t>RevCom</a:t>
            </a:r>
            <a:r>
              <a:rPr lang="en-US" altLang="zh-CN" dirty="0" smtClean="0"/>
              <a:t> in TG</a:t>
            </a:r>
          </a:p>
          <a:p>
            <a:r>
              <a:rPr lang="en-US" altLang="zh-CN" dirty="0" smtClean="0"/>
              <a:t>Updated TG timeline</a:t>
            </a:r>
            <a:endParaRPr lang="en-US" altLang="ko-KR" sz="2400" b="1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11-17-1495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sz="3600" dirty="0" smtClean="0"/>
              <a:t>Motion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8280920" cy="4752528"/>
          </a:xfrm>
        </p:spPr>
        <p:txBody>
          <a:bodyPr/>
          <a:lstStyle/>
          <a:p>
            <a:r>
              <a:rPr lang="en-GB" altLang="zh-CN" dirty="0" smtClean="0"/>
              <a:t>Instruct the chair to consult with the </a:t>
            </a:r>
            <a:r>
              <a:rPr lang="en-GB" altLang="zh-CN" dirty="0" err="1" smtClean="0"/>
              <a:t>TGaq</a:t>
            </a:r>
            <a:r>
              <a:rPr lang="en-GB" altLang="zh-CN" dirty="0" smtClean="0"/>
              <a:t> and </a:t>
            </a:r>
            <a:r>
              <a:rPr lang="en-GB" altLang="zh-CN" dirty="0" err="1" smtClean="0"/>
              <a:t>TGak</a:t>
            </a:r>
            <a:r>
              <a:rPr lang="en-GB" altLang="zh-CN" dirty="0" smtClean="0"/>
              <a:t> chairs to determine their final revision numbers</a:t>
            </a:r>
          </a:p>
          <a:p>
            <a:r>
              <a:rPr lang="en-GB" altLang="zh-CN" dirty="0" smtClean="0"/>
              <a:t>Instruct the editor to update the cited revisions of 802.11aq and 802.11ak in the 802.11aj draft</a:t>
            </a:r>
          </a:p>
          <a:p>
            <a:pPr lvl="0"/>
            <a:r>
              <a:rPr lang="en-US" altLang="zh-CN" dirty="0" smtClean="0"/>
              <a:t>And authorize a 10-day recirculation ballot of the resulting draft </a:t>
            </a:r>
          </a:p>
          <a:p>
            <a:pPr lvl="0"/>
            <a:r>
              <a:rPr lang="en-US" altLang="zh-CN" dirty="0" smtClean="0"/>
              <a:t>Moved:  </a:t>
            </a:r>
            <a:r>
              <a:rPr lang="en-US" altLang="zh-CN" dirty="0" err="1" smtClean="0"/>
              <a:t>Dejian</a:t>
            </a:r>
            <a:r>
              <a:rPr lang="en-US" altLang="zh-CN" dirty="0" smtClean="0"/>
              <a:t> Li </a:t>
            </a:r>
          </a:p>
          <a:p>
            <a:pPr lvl="0"/>
            <a:r>
              <a:rPr lang="en-US" altLang="zh-CN" dirty="0" smtClean="0"/>
              <a:t>Seconded: Jon </a:t>
            </a:r>
            <a:r>
              <a:rPr lang="en-US" altLang="zh-CN" dirty="0" err="1" smtClean="0"/>
              <a:t>Rosdahl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Result:  Y-5 N- 0 A-0 </a:t>
            </a:r>
          </a:p>
          <a:p>
            <a:pPr marL="342900" lvl="1" indent="-342900">
              <a:lnSpc>
                <a:spcPct val="90000"/>
              </a:lnSpc>
              <a:buChar char="•"/>
            </a:pPr>
            <a:endParaRPr lang="en-US" altLang="zh-CN" b="1" dirty="0" smtClean="0">
              <a:solidFill>
                <a:srgbClr val="000000"/>
              </a:solidFill>
              <a:cs typeface="MS PGothic" panose="020B0600070205080204" pitchFamily="34" charset="-128"/>
            </a:endParaRPr>
          </a:p>
        </p:txBody>
      </p:sp>
      <p:sp>
        <p:nvSpPr>
          <p:cNvPr id="3994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8080" y="6475414"/>
            <a:ext cx="504049" cy="18466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FF4EBAD2-AA5D-4C35-9BE2-931023C6DE99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14880" y="6475414"/>
            <a:ext cx="3829049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11-17-1495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943000"/>
          </a:xfrm>
        </p:spPr>
        <p:txBody>
          <a:bodyPr/>
          <a:lstStyle/>
          <a:p>
            <a:r>
              <a:rPr lang="en-US" altLang="zh-CN" dirty="0" smtClean="0"/>
              <a:t>Approve </a:t>
            </a:r>
            <a:r>
              <a:rPr lang="en-US" altLang="zh-CN" dirty="0" err="1" smtClean="0"/>
              <a:t>TGaj</a:t>
            </a:r>
            <a:r>
              <a:rPr lang="en-US" altLang="zh-CN" dirty="0" smtClean="0"/>
              <a:t> Report for EC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988840"/>
            <a:ext cx="8280920" cy="4392488"/>
          </a:xfrm>
        </p:spPr>
        <p:txBody>
          <a:bodyPr/>
          <a:lstStyle/>
          <a:p>
            <a:pPr lvl="0"/>
            <a:r>
              <a:rPr lang="en-US" altLang="ko-KR" dirty="0" smtClean="0"/>
              <a:t>Motion:</a:t>
            </a:r>
          </a:p>
          <a:p>
            <a:pPr lvl="1"/>
            <a:r>
              <a:rPr lang="en-US" altLang="ko-KR" b="1" dirty="0" smtClean="0"/>
              <a:t>Approve document 11-17/1467r1, </a:t>
            </a:r>
            <a:r>
              <a:rPr lang="en-US" altLang="ko-KR" sz="1800" b="1" dirty="0" smtClean="0">
                <a:hlinkClick r:id="rId3"/>
              </a:rPr>
              <a:t>https://mentor.ieee.org/802.11/dcn/17/11-17-1467-01-00aj-p802-11aj-report-to-ec-on-approval-to-forward-draft-to-revcom.pptx</a:t>
            </a:r>
            <a:r>
              <a:rPr lang="en-US" altLang="ko-KR" b="1" dirty="0" smtClean="0"/>
              <a:t> as the report to the IEEE 802 Executive Committee on the requirements for approval to forward P802.11aj D9.0 to </a:t>
            </a:r>
            <a:r>
              <a:rPr lang="en-US" altLang="ko-KR" b="1" dirty="0" err="1" smtClean="0"/>
              <a:t>RevCom</a:t>
            </a:r>
            <a:r>
              <a:rPr lang="en-US" altLang="ko-KR" b="1" dirty="0" smtClean="0"/>
              <a:t>, granting the chair editorial license.</a:t>
            </a:r>
            <a:endParaRPr lang="en-US" altLang="zh-CN" b="1" dirty="0" smtClean="0"/>
          </a:p>
          <a:p>
            <a:r>
              <a:rPr lang="en-US" altLang="ko-KR" dirty="0" smtClean="0"/>
              <a:t>Moved:  </a:t>
            </a:r>
            <a:r>
              <a:rPr lang="en-US" altLang="ko-KR" dirty="0" err="1" smtClean="0"/>
              <a:t>Haiming</a:t>
            </a:r>
            <a:r>
              <a:rPr lang="en-US" altLang="ko-KR" dirty="0" smtClean="0"/>
              <a:t> Wang</a:t>
            </a:r>
          </a:p>
          <a:p>
            <a:r>
              <a:rPr lang="en-US" altLang="ko-KR" dirty="0" smtClean="0"/>
              <a:t>Seconded: </a:t>
            </a:r>
            <a:r>
              <a:rPr lang="en-US" altLang="ko-KR" dirty="0" err="1" smtClean="0"/>
              <a:t>Dejian</a:t>
            </a:r>
            <a:r>
              <a:rPr lang="en-US" altLang="ko-KR" dirty="0" smtClean="0"/>
              <a:t> Li</a:t>
            </a:r>
          </a:p>
          <a:p>
            <a:r>
              <a:rPr lang="en-US" altLang="ko-KR" dirty="0" smtClean="0"/>
              <a:t>Result: Y-5 N-0 A-0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marL="342900" lvl="1" indent="-342900">
              <a:lnSpc>
                <a:spcPct val="90000"/>
              </a:lnSpc>
              <a:buChar char="•"/>
            </a:pPr>
            <a:endParaRPr lang="en-US" altLang="zh-CN" b="1" dirty="0" smtClean="0">
              <a:solidFill>
                <a:srgbClr val="000000"/>
              </a:solidFill>
              <a:cs typeface="MS PGothic" panose="020B0600070205080204" pitchFamily="34" charset="-128"/>
            </a:endParaRPr>
          </a:p>
        </p:txBody>
      </p:sp>
      <p:sp>
        <p:nvSpPr>
          <p:cNvPr id="3994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5226" y="6475414"/>
            <a:ext cx="509755" cy="18466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FF4EBAD2-AA5D-4C35-9BE2-931023C6DE99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14880" y="6475414"/>
            <a:ext cx="3829049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11-17-1495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dirty="0"/>
              <a:t>Plan for </a:t>
            </a:r>
            <a:r>
              <a:rPr lang="en-US" altLang="zh-CN" dirty="0" smtClean="0"/>
              <a:t>November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752528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err="1"/>
              <a:t>TGaj</a:t>
            </a:r>
            <a:r>
              <a:rPr lang="en-US" altLang="zh-CN" dirty="0"/>
              <a:t> will not meet in November session</a:t>
            </a:r>
            <a:endParaRPr lang="en-US" dirty="0"/>
          </a:p>
          <a:p>
            <a:endParaRPr lang="en-US" dirty="0"/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46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11-17-1495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Call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800" b="1" dirty="0" smtClean="0">
                <a:solidFill>
                  <a:srgbClr val="000000"/>
                </a:solidFill>
              </a:rPr>
              <a:t>Will schedule with 10-day notice </a:t>
            </a:r>
            <a:endParaRPr lang="en-US" altLang="zh-CN" sz="2400" b="1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altLang="zh-CN" b="1" dirty="0" smtClean="0"/>
          </a:p>
          <a:p>
            <a:pPr lvl="1">
              <a:buNone/>
            </a:pPr>
            <a:endParaRPr lang="en-US" altLang="zh-CN" b="1" dirty="0" smtClean="0"/>
          </a:p>
          <a:p>
            <a:pPr lvl="1">
              <a:buNone/>
            </a:pPr>
            <a:endParaRPr lang="en-US" altLang="zh-CN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47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11-17-1495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September 2017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8690" y="20002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11-17-1495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0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49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</a:t>
            </a:r>
            <a:r>
              <a:rPr lang="en-US" sz="3600" dirty="0" smtClean="0"/>
              <a:t>September Closing </a:t>
            </a:r>
            <a:r>
              <a:rPr lang="en-US" sz="3600" dirty="0"/>
              <a:t>Report 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2017-09-14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508000" y="2459038"/>
          <a:ext cx="815657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8255000" imgH="2171700" progId="Word.Document.8">
                  <p:embed/>
                </p:oleObj>
              </mc:Choice>
              <mc:Fallback>
                <p:oleObj name="Document" r:id="rId4" imgW="8255000" imgH="2171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59038"/>
                        <a:ext cx="8156575" cy="213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725144"/>
            <a:ext cx="511256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Abstract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Closing Report of the 802.11 </a:t>
            </a:r>
            <a:r>
              <a:rPr lang="en-US" sz="1800" dirty="0" err="1" smtClean="0">
                <a:solidFill>
                  <a:schemeClr val="tx1"/>
                </a:solidFill>
              </a:rPr>
              <a:t>TGak</a:t>
            </a:r>
            <a:r>
              <a:rPr lang="en-US" sz="1800" dirty="0" smtClean="0">
                <a:solidFill>
                  <a:schemeClr val="tx1"/>
                </a:solidFill>
              </a:rPr>
              <a:t> meeting September 2017 in Waikoloa, Hawai‘i.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11-17-1508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21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538162" y="1555382"/>
          <a:ext cx="783690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00760" y="6475413"/>
            <a:ext cx="2541578" cy="16829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50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Closing Report</a:t>
            </a:r>
            <a:endParaRPr lang="en-GB" sz="36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0532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u="sng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800" b="1" dirty="0" smtClean="0"/>
              <a:t>Resolved all remaining comments from the initial P802.11ak Sponsor Ballot.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800" b="1" dirty="0" smtClean="0"/>
              <a:t>Voted to authorize a P802.11ak Sponsor Ballot recirculation on a Draft D5.0.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</a:t>
            </a:r>
            <a:r>
              <a:rPr lang="en-GB" sz="2400" dirty="0"/>
              <a:t>annotated agenda is in 11-</a:t>
            </a:r>
            <a:r>
              <a:rPr lang="en-GB" sz="2400" dirty="0" smtClean="0"/>
              <a:t>17/1210.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minutes are in 11-17/1457.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11-17-1508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80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500826" y="6475413"/>
            <a:ext cx="2041512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51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Scheduled 1 hour teleconferences </a:t>
            </a:r>
            <a:r>
              <a:rPr lang="en-US" sz="2400" dirty="0" smtClean="0"/>
              <a:t>until the November 2017 </a:t>
            </a:r>
            <a:r>
              <a:rPr lang="en-US" sz="2400" dirty="0"/>
              <a:t>802.11 meeting on </a:t>
            </a:r>
            <a:r>
              <a:rPr lang="en-US" sz="2400" dirty="0" smtClean="0"/>
              <a:t>Mondays September 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October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October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October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9am </a:t>
            </a:r>
            <a:r>
              <a:rPr lang="en-US" sz="2400" dirty="0"/>
              <a:t>Eastern US Time</a:t>
            </a:r>
            <a:r>
              <a:rPr lang="en-US" sz="2400" dirty="0" smtClean="0"/>
              <a:t>.</a:t>
            </a:r>
          </a:p>
          <a:p>
            <a:pPr lvl="1">
              <a:buFont typeface="Times New Roman" pitchFamily="16" charset="0"/>
              <a:buChar char="•"/>
            </a:pPr>
            <a:endParaRPr lang="en-GB" sz="2400" dirty="0"/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November 2017 </a:t>
            </a:r>
            <a:r>
              <a:rPr lang="en-GB" sz="2800" dirty="0"/>
              <a:t>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Resolve comments from Sponsor Ballot recirculation.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Go to Sponsor Ballot recirculation.</a:t>
            </a:r>
          </a:p>
          <a:p>
            <a:pPr lvl="1">
              <a:buFont typeface="Times New Roman" pitchFamily="16" charset="0"/>
              <a:buChar char="•"/>
            </a:pPr>
            <a:endParaRPr lang="en-GB" sz="2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11-17-1508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99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0AA6CC1-B35F-400A-AD97-617E7B9F358A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2017-09-14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19113" y="2271713"/>
          <a:ext cx="776763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4" imgW="8146441" imgH="2306595" progId="Word.Document.8">
                  <p:embed/>
                </p:oleObj>
              </mc:Choice>
              <mc:Fallback>
                <p:oleObj name="Document" r:id="rId4" imgW="8146441" imgH="230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71713"/>
                        <a:ext cx="7767637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11-17-1509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750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A842C95A-9891-4D85-99F3-CBA09F6CADDF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/>
              <a:t> Closing report for </a:t>
            </a:r>
            <a:r>
              <a:rPr lang="en-GB" sz="3200" dirty="0" err="1"/>
              <a:t>TGaq</a:t>
            </a:r>
            <a:r>
              <a:rPr lang="en-GB" sz="3200" dirty="0"/>
              <a:t> (Pre-Association Discovery) for September 2017, Waikoloa, Hawaii,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11-17-1509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19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53C9A94-B312-452C-97DA-880A7EDB2DCC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sz="2800" dirty="0"/>
              <a:t>Summary</a:t>
            </a:r>
          </a:p>
          <a:p>
            <a:pPr lvl="1">
              <a:defRPr/>
            </a:pPr>
            <a:r>
              <a:rPr lang="en-GB" altLang="en-US" sz="2400" dirty="0"/>
              <a:t>4 meeting slots this week</a:t>
            </a:r>
          </a:p>
          <a:p>
            <a:pPr lvl="1">
              <a:defRPr/>
            </a:pPr>
            <a:r>
              <a:rPr lang="en-GB" altLang="en-US" sz="2400" dirty="0"/>
              <a:t>4</a:t>
            </a:r>
            <a:r>
              <a:rPr lang="en-GB" altLang="en-US" sz="2400" baseline="30000" dirty="0"/>
              <a:t>th</a:t>
            </a:r>
            <a:r>
              <a:rPr lang="en-GB" altLang="en-US" sz="2400" dirty="0"/>
              <a:t> re-circulation sponsor ballot comment resolution</a:t>
            </a:r>
          </a:p>
          <a:p>
            <a:pPr lvl="2">
              <a:defRPr/>
            </a:pPr>
            <a:r>
              <a:rPr lang="en-GB" altLang="en-US" sz="2200" dirty="0"/>
              <a:t>16 comments, 10T, 6E</a:t>
            </a:r>
          </a:p>
          <a:p>
            <a:pPr lvl="2">
              <a:defRPr/>
            </a:pPr>
            <a:r>
              <a:rPr lang="en-GB" altLang="en-US" sz="2200" dirty="0"/>
              <a:t>All comments resolved</a:t>
            </a:r>
          </a:p>
          <a:p>
            <a:pPr lvl="1">
              <a:defRPr/>
            </a:pPr>
            <a:r>
              <a:rPr lang="en-GB" altLang="en-US" sz="2400" dirty="0"/>
              <a:t>Will start 5</a:t>
            </a:r>
            <a:r>
              <a:rPr lang="en-GB" altLang="en-US" sz="2400" baseline="30000" dirty="0"/>
              <a:t>th</a:t>
            </a:r>
            <a:r>
              <a:rPr lang="en-GB" altLang="en-US" sz="2400" dirty="0"/>
              <a:t> re-circulation sponsor ballot with D12.0 when it has been prepared by the technical editor</a:t>
            </a:r>
          </a:p>
          <a:p>
            <a:pPr lvl="1">
              <a:defRPr/>
            </a:pPr>
            <a:r>
              <a:rPr lang="en-GB" altLang="en-US" sz="2400" dirty="0"/>
              <a:t>Small change to the timeline (</a:t>
            </a:r>
            <a:r>
              <a:rPr lang="en-GB" altLang="en-US" sz="2400" dirty="0" err="1"/>
              <a:t>RevCom</a:t>
            </a:r>
            <a:r>
              <a:rPr lang="en-GB" altLang="en-US" sz="2400" dirty="0"/>
              <a:t> date)</a:t>
            </a:r>
            <a:endParaRPr lang="en-GB" sz="2400" dirty="0"/>
          </a:p>
          <a:p>
            <a:r>
              <a:rPr lang="en-GB" sz="2800" dirty="0"/>
              <a:t>Plans for November 2017</a:t>
            </a:r>
            <a:endParaRPr lang="en-GB" dirty="0"/>
          </a:p>
          <a:p>
            <a:pPr lvl="1"/>
            <a:r>
              <a:rPr lang="en-GB" sz="2400" dirty="0"/>
              <a:t>5th re-circulation sponsor ballot comment resolution</a:t>
            </a:r>
          </a:p>
          <a:p>
            <a:pPr lvl="1"/>
            <a:r>
              <a:rPr lang="en-GB" sz="2400" dirty="0"/>
              <a:t>Conditional/unconditional request to forward draft to </a:t>
            </a:r>
            <a:r>
              <a:rPr lang="en-GB" sz="2400" dirty="0" err="1"/>
              <a:t>RevCom</a:t>
            </a:r>
            <a:r>
              <a:rPr lang="en-GB" sz="2400" dirty="0"/>
              <a:t>.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11-17-1509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23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TGax September 2017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2017-09-14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11-17-1515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September 2017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11-17-1515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r>
              <a:rPr lang="en-CA" dirty="0" smtClean="0"/>
              <a:t>The TG completed the comment resolution on comments received during WG LB225 on draft D1.0.</a:t>
            </a:r>
          </a:p>
          <a:p>
            <a:r>
              <a:rPr lang="en-CA" dirty="0" smtClean="0"/>
              <a:t>The TG approved a motion to prepare draft D2.0 and start a WG LB.</a:t>
            </a:r>
          </a:p>
          <a:p>
            <a:r>
              <a:rPr lang="en-CA" dirty="0" smtClean="0"/>
              <a:t>Motion passed to affirm the applicability of the IEEE P802.11ax CSD to the modified PAR.</a:t>
            </a:r>
          </a:p>
          <a:p>
            <a:r>
              <a:rPr lang="en-CA" sz="2000" dirty="0" smtClean="0"/>
              <a:t>The agenda is available at</a:t>
            </a:r>
            <a:r>
              <a:rPr lang="en-CA" sz="2000" dirty="0"/>
              <a:t>: </a:t>
            </a:r>
            <a:r>
              <a:rPr lang="en-CA" sz="2000" dirty="0">
                <a:hlinkClick r:id="rId3"/>
              </a:rPr>
              <a:t>https://</a:t>
            </a:r>
            <a:r>
              <a:rPr lang="en-CA" sz="2000" dirty="0" smtClean="0">
                <a:hlinkClick r:id="rId3"/>
              </a:rPr>
              <a:t>mentor.ieee.org/802.11/dcn/17/11-17-1219-06-00ax-tgax-september-2017-meeting-agenda.pptx</a:t>
            </a:r>
            <a:r>
              <a:rPr lang="en-CA" sz="2000" dirty="0" smtClean="0"/>
              <a:t> </a:t>
            </a:r>
          </a:p>
          <a:p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11-17-1515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2017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 smtClean="0"/>
              <a:t>Start and </a:t>
            </a:r>
            <a:r>
              <a:rPr lang="en-US" sz="2800" dirty="0"/>
              <a:t>c</a:t>
            </a:r>
            <a:r>
              <a:rPr lang="en-US" sz="2800" dirty="0" smtClean="0"/>
              <a:t>omplete comment assignment.</a:t>
            </a:r>
          </a:p>
          <a:p>
            <a:r>
              <a:rPr lang="en-US" sz="2800" dirty="0" smtClean="0"/>
              <a:t>Start comment resolution on draft D2.0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11-17-1515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114800"/>
          </a:xfrm>
        </p:spPr>
        <p:txBody>
          <a:bodyPr/>
          <a:lstStyle/>
          <a:p>
            <a:r>
              <a:rPr lang="en-US" dirty="0" smtClean="0"/>
              <a:t>Approved in July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September 28			10:00 – 12:00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September 21			20:00 – 22:00 ET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Set of </a:t>
            </a:r>
            <a:r>
              <a:rPr lang="en-US" dirty="0" err="1"/>
              <a:t>Telecons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Thursday November 02		10:00 – 12:00 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11-17-1515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444" y="990600"/>
            <a:ext cx="7066355" cy="5203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1"/>
            <a:ext cx="3000077" cy="2209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9DF32368-B567-4CA5-8951-EABCFBD7B7D8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200" b="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September 2017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2017-09-14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11-17-1497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6AD490F-3AB5-4580-B644-B4060C1D8863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200" b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September 2017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11-17-1497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6BEB750C-9DE0-4693-8DD1-A5E0AA021C35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 b="0" smtClean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en-US"/>
              <a:t>46 submissions were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Draft amendment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Comment resolution for CC24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Coexistence assurance document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Usage model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Comment resolution started</a:t>
            </a:r>
          </a:p>
          <a:p>
            <a:pPr lvl="1" algn="just"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en-US" altLang="en-US" sz="1800"/>
              <a:t>112 CIDs are resolved this week</a:t>
            </a:r>
          </a:p>
          <a:p>
            <a:pPr lvl="1" algn="just"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en-US" altLang="en-US" sz="1800"/>
              <a:t>There are 98 remaining CIDs to resolve</a:t>
            </a:r>
          </a:p>
          <a:p>
            <a:pPr lvl="1"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11-17-1497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D2E5B19-44AA-4AE2-B4D6-5DE979785BD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 b="0" smtClean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November 2017 plenary</a:t>
            </a: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Draft development</a:t>
            </a:r>
          </a:p>
          <a:p>
            <a:pPr lvl="1" algn="just">
              <a:spcBef>
                <a:spcPts val="600"/>
              </a:spcBef>
            </a:pPr>
            <a:r>
              <a:rPr lang="en-US" altLang="en-US"/>
              <a:t>Comment resolution from D0.3 comment collection ballot</a:t>
            </a:r>
          </a:p>
          <a:p>
            <a:pPr lvl="1" algn="just">
              <a:spcBef>
                <a:spcPts val="600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Review and approval of the Coexistence assurance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Consider approval of a 30 day Working Group Technical Letter Ballot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11-17-1497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AFCC0DE9-C6F5-4EA6-9B60-A8F3E8B0CDB9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 b="0" smtClean="0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90-minutes calls:</a:t>
            </a:r>
          </a:p>
          <a:p>
            <a:pPr lvl="1" algn="just">
              <a:spcBef>
                <a:spcPts val="600"/>
              </a:spcBef>
            </a:pPr>
            <a:r>
              <a:rPr lang="en-US" altLang="en-US"/>
              <a:t>September 27 (Wednesday), 10:00am ET – 11:30am ET</a:t>
            </a:r>
            <a:endParaRPr lang="en-US" altLang="en-US">
              <a:cs typeface="Times New Roman" panose="02020603050405020304" pitchFamily="18" charset="0"/>
            </a:endParaRPr>
          </a:p>
          <a:p>
            <a:pPr lvl="1" algn="just"/>
            <a:r>
              <a:rPr lang="en-US" altLang="en-US">
                <a:cs typeface="Times New Roman" panose="02020603050405020304" pitchFamily="18" charset="0"/>
              </a:rPr>
              <a:t>October 11 (Wednesday), 10:00am ET – 11:30am ET	</a:t>
            </a:r>
          </a:p>
          <a:p>
            <a:pPr lvl="1" algn="just"/>
            <a:r>
              <a:rPr lang="en-US" altLang="en-US">
                <a:cs typeface="Times New Roman" panose="02020603050405020304" pitchFamily="18" charset="0"/>
              </a:rPr>
              <a:t>October 18 (Wednesday), 10:00am ET – 11:30am ET</a:t>
            </a:r>
          </a:p>
          <a:p>
            <a:pPr lvl="1" algn="just"/>
            <a:r>
              <a:rPr lang="en-US" altLang="en-US">
                <a:cs typeface="Times New Roman" panose="02020603050405020304" pitchFamily="18" charset="0"/>
              </a:rPr>
              <a:t>November 1 (Wednesday), 10:00am ET – 11:30am ET</a:t>
            </a:r>
          </a:p>
          <a:p>
            <a:pPr algn="just"/>
            <a:r>
              <a:rPr lang="en-US" altLang="en-US">
                <a:cs typeface="Times New Roman" panose="02020603050405020304" pitchFamily="18" charset="0"/>
              </a:rPr>
              <a:t>60-minutes call:</a:t>
            </a:r>
          </a:p>
          <a:p>
            <a:pPr lvl="1" algn="just"/>
            <a:r>
              <a:rPr lang="en-US" altLang="en-US">
                <a:cs typeface="Times New Roman" panose="02020603050405020304" pitchFamily="18" charset="0"/>
              </a:rPr>
              <a:t>October 25 (Wednesday), 10:00am ET – 11:00am ET</a:t>
            </a: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lvl="1" algn="just"/>
            <a:endParaRPr lang="en-US" altLang="en-US">
              <a:cs typeface="Times New Roman" panose="02020603050405020304" pitchFamily="18" charset="0"/>
            </a:endParaRPr>
          </a:p>
          <a:p>
            <a:pPr lvl="1"/>
            <a:endParaRPr lang="en-US" altLang="en-US">
              <a:cs typeface="Times New Roman" panose="02020603050405020304" pitchFamily="18" charset="0"/>
            </a:endParaRPr>
          </a:p>
          <a:p>
            <a:pPr lvl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11-17-1497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65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/>
              <a:t>TGaz</a:t>
            </a:r>
            <a:r>
              <a:rPr lang="en-US" altLang="en-US" dirty="0"/>
              <a:t> Next Generation Positioning </a:t>
            </a:r>
            <a:br>
              <a:rPr lang="en-US" altLang="en-US" dirty="0"/>
            </a:br>
            <a:r>
              <a:rPr lang="en-US" altLang="en-US" dirty="0" smtClean="0"/>
              <a:t>Sep. Closing </a:t>
            </a:r>
            <a:r>
              <a:rPr lang="en-US" altLang="en-US" dirty="0"/>
              <a:t>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0798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2017-09-14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107504" y="3022600"/>
          <a:ext cx="8784976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4" imgW="8235535" imgH="2532181" progId="Word.Document.8">
                  <p:embed/>
                </p:oleObj>
              </mc:Choice>
              <mc:Fallback>
                <p:oleObj name="Document" r:id="rId4" imgW="8235535" imgH="25321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022600"/>
                        <a:ext cx="8784976" cy="2692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61595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Authors: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11-17-0863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93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66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Next Generation Positioning closing report for the </a:t>
            </a:r>
            <a:r>
              <a:rPr lang="en-US" dirty="0" smtClean="0"/>
              <a:t>Waikoloa meeting</a:t>
            </a:r>
            <a:r>
              <a:rPr lang="en-US" dirty="0"/>
              <a:t>, </a:t>
            </a:r>
            <a:r>
              <a:rPr lang="en-US" dirty="0" smtClean="0"/>
              <a:t>Sep. 2017</a:t>
            </a:r>
            <a:r>
              <a:rPr lang="en-US" dirty="0"/>
              <a:t>.</a:t>
            </a:r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11-17-0863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2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TG Status And Work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Group met for 5 time slots during this week.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FRD (Functional Requirement Document</a:t>
            </a:r>
            <a:r>
              <a:rPr lang="en-US" b="0" dirty="0" smtClean="0"/>
              <a:t>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Reviewed </a:t>
            </a:r>
            <a:r>
              <a:rPr lang="en-US" b="0" dirty="0"/>
              <a:t>remaining outstanding FRD </a:t>
            </a:r>
            <a:r>
              <a:rPr lang="en-US" b="0" dirty="0" smtClean="0"/>
              <a:t>comments</a:t>
            </a:r>
            <a:r>
              <a:rPr lang="en-US" b="0" dirty="0"/>
              <a:t>, and </a:t>
            </a:r>
            <a:r>
              <a:rPr lang="en-US" b="0" dirty="0" smtClean="0"/>
              <a:t>approved resolution.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Approved and </a:t>
            </a:r>
            <a:r>
              <a:rPr lang="en-US" b="0" dirty="0" smtClean="0"/>
              <a:t>freeze FRD.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SFD (Spec Framework Document):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Approved 21 new SFD </a:t>
            </a:r>
            <a:r>
              <a:rPr lang="en-US" b="0" dirty="0" smtClean="0"/>
              <a:t>requirements with most focus on MU (Multi User) and SU (Single User) ranging.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Group approved going to amendment text past the Sep. for sections which are of sufficient maturity in SFD.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11-17-0863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24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TG Status And Work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PAR Changes: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TG considered increased scope and approved PAR and CSD changes to include security related operation. PAR changes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In total 18 submissions reviewed.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11-17-0863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515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Nov.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Continue SFD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Review and address PAR and CSD comments from other WGs and possibly from EC members.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Consider technical proposals.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And consider proposed Amendment text draft.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11-17-0863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30" y="1166297"/>
            <a:ext cx="7772400" cy="523744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Oct. 25</a:t>
            </a:r>
            <a:r>
              <a:rPr lang="en-US" baseline="30000" dirty="0" smtClean="0"/>
              <a:t>th</a:t>
            </a:r>
            <a:r>
              <a:rPr lang="en-US" dirty="0" smtClean="0"/>
              <a:t> (Wed.) 11:00AM ET, 1hr.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11-17-0863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720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TGba</a:t>
            </a:r>
            <a:br>
              <a:rPr lang="en-US" altLang="en-US" smtClean="0"/>
            </a:br>
            <a:r>
              <a:rPr lang="en-US" altLang="en-US" smtClean="0"/>
              <a:t>September 2017 Closing Report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E48FD552-71CC-4CB5-B157-49F4984E5D55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200" b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7063" y="229235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 smtClean="0"/>
              <a:t>Date: 2017-09-14</a:t>
            </a:r>
            <a:endParaRPr lang="en-GB" sz="2000" b="0" kern="0" dirty="0"/>
          </a:p>
        </p:txBody>
      </p:sp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777875" y="3940175"/>
          <a:ext cx="75120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4" imgW="8255000" imgH="1066800" progId="Word.Document.8">
                  <p:embed/>
                </p:oleObj>
              </mc:Choice>
              <mc:Fallback>
                <p:oleObj name="Document" r:id="rId4" imgW="8255000" imgH="1066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3940175"/>
                        <a:ext cx="75120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777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11-17-1502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65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document is the TGba closing report for September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93C40F32-BA0D-43BC-8ACE-4E6E4FBAE19B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11-17-1502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 Completed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82000" cy="4875213"/>
          </a:xfrm>
        </p:spPr>
        <p:txBody>
          <a:bodyPr/>
          <a:lstStyle/>
          <a:p>
            <a:r>
              <a:rPr lang="en-US" altLang="en-US" sz="2200" smtClean="0"/>
              <a:t>Reviewed technical presentations</a:t>
            </a:r>
          </a:p>
          <a:p>
            <a:r>
              <a:rPr lang="en-US" altLang="en-US" sz="2200" smtClean="0"/>
              <a:t>Approved TGba Spec Framework Document (SFD) </a:t>
            </a:r>
          </a:p>
          <a:p>
            <a:pPr lvl="1"/>
            <a:r>
              <a:rPr lang="en-US" altLang="en-US" sz="2200" smtClean="0"/>
              <a:t>IEEE 802.11-17/575r3</a:t>
            </a:r>
          </a:p>
          <a:p>
            <a:r>
              <a:rPr lang="en-US" altLang="en-US" sz="2200" smtClean="0"/>
              <a:t>Reviewed and approved TGba task group documents</a:t>
            </a:r>
          </a:p>
          <a:p>
            <a:pPr lvl="1"/>
            <a:r>
              <a:rPr lang="en-US" altLang="en-US" sz="2200" smtClean="0"/>
              <a:t>Usage model document</a:t>
            </a:r>
          </a:p>
          <a:p>
            <a:pPr lvl="1"/>
            <a:r>
              <a:rPr lang="en-US" altLang="en-US" sz="2200" smtClean="0"/>
              <a:t>Simulation Scenarios and Evaluation Methodology Document</a:t>
            </a:r>
          </a:p>
          <a:p>
            <a:r>
              <a:rPr lang="en-US" altLang="en-US" sz="2200" smtClean="0"/>
              <a:t>Reviewed and revised the TG timeline</a:t>
            </a:r>
          </a:p>
          <a:p>
            <a:pPr lvl="1"/>
            <a:r>
              <a:rPr lang="en-US" altLang="en-US" smtClean="0"/>
              <a:t>Draft 0.1 in January 2018, Draft 1.0 in May 2018</a:t>
            </a:r>
          </a:p>
          <a:p>
            <a:r>
              <a:rPr lang="en-US" altLang="en-US" sz="2200" smtClean="0"/>
              <a:t>Set goals for the November 2017 meeting and teleconference schedule</a:t>
            </a:r>
          </a:p>
          <a:p>
            <a:r>
              <a:rPr lang="en-US" altLang="en-US" sz="2200" smtClean="0"/>
              <a:t>Agenda: see doc.: IEEE 802.11-17/1223r9</a:t>
            </a:r>
          </a:p>
          <a:p>
            <a:endParaRPr lang="en-US" altLang="en-US" sz="2200" smtClean="0"/>
          </a:p>
          <a:p>
            <a:endParaRPr lang="en-US" altLang="en-US" sz="22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C7F42AA0-219F-4D86-A8CB-6A5628E056FA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11-17-1502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November 2017</a:t>
            </a:r>
          </a:p>
        </p:txBody>
      </p:sp>
      <p:sp>
        <p:nvSpPr>
          <p:cNvPr id="33795" name="Content Placeholder 8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Review technical </a:t>
            </a:r>
            <a:r>
              <a:rPr lang="en-US" altLang="en-US" dirty="0" smtClean="0"/>
              <a:t>presentations</a:t>
            </a:r>
          </a:p>
          <a:p>
            <a:pPr>
              <a:defRPr/>
            </a:pPr>
            <a:r>
              <a:rPr lang="en-US" altLang="en-US" dirty="0" smtClean="0"/>
              <a:t>Prepare </a:t>
            </a:r>
            <a:r>
              <a:rPr lang="en-US" altLang="en-US" dirty="0"/>
              <a:t>for </a:t>
            </a:r>
            <a:r>
              <a:rPr lang="en-US" altLang="en-US" dirty="0" err="1"/>
              <a:t>TGba</a:t>
            </a:r>
            <a:r>
              <a:rPr lang="en-US" altLang="en-US" dirty="0"/>
              <a:t> Draft </a:t>
            </a:r>
            <a:r>
              <a:rPr lang="en-US" altLang="en-US" dirty="0" smtClean="0"/>
              <a:t>0.1 based on the </a:t>
            </a:r>
            <a:r>
              <a:rPr lang="en-US" altLang="en-US" dirty="0" err="1" smtClean="0"/>
              <a:t>TGba</a:t>
            </a:r>
            <a:r>
              <a:rPr lang="en-US" altLang="en-US" dirty="0" smtClean="0"/>
              <a:t> SFD</a:t>
            </a:r>
            <a:endParaRPr lang="en-US" altLang="en-US" dirty="0"/>
          </a:p>
          <a:p>
            <a:pPr lvl="1">
              <a:defRPr/>
            </a:pPr>
            <a:r>
              <a:rPr lang="en-US" altLang="en-US" sz="2400" dirty="0" smtClean="0"/>
              <a:t>Appoint and confirm </a:t>
            </a:r>
            <a:r>
              <a:rPr lang="en-US" altLang="en-US" sz="2400" dirty="0" err="1" smtClean="0"/>
              <a:t>TGba</a:t>
            </a:r>
            <a:r>
              <a:rPr lang="en-US" altLang="en-US" sz="2400" dirty="0" smtClean="0"/>
              <a:t> technical editor</a:t>
            </a:r>
          </a:p>
          <a:p>
            <a:pPr>
              <a:defRPr/>
            </a:pPr>
            <a:r>
              <a:rPr lang="en-US" altLang="en-US" dirty="0" smtClean="0"/>
              <a:t>Work </a:t>
            </a:r>
            <a:r>
              <a:rPr lang="en-US" altLang="en-US" dirty="0"/>
              <a:t>on </a:t>
            </a:r>
            <a:r>
              <a:rPr lang="en-US" altLang="en-US" dirty="0" err="1"/>
              <a:t>TGba</a:t>
            </a:r>
            <a:r>
              <a:rPr lang="en-US" altLang="en-US" dirty="0"/>
              <a:t> task group </a:t>
            </a:r>
            <a:r>
              <a:rPr lang="en-US" altLang="en-US" dirty="0" smtClean="0"/>
              <a:t>documents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Review TG timeline</a:t>
            </a:r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4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801705CF-001B-4357-891D-BD4A9D1B833F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11-17-1502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 Call Schedule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b="1" smtClean="0"/>
              <a:t>Three teleconference calls (each 1 hour)</a:t>
            </a:r>
          </a:p>
          <a:p>
            <a:pPr marL="685800" lvl="2" indent="-342900"/>
            <a:r>
              <a:rPr lang="en-US" altLang="en-US" sz="2400" b="1" smtClean="0"/>
              <a:t>October 9 (Monday), 10:00 ET</a:t>
            </a:r>
          </a:p>
          <a:p>
            <a:pPr marL="685800" lvl="2" indent="-342900"/>
            <a:r>
              <a:rPr lang="en-US" altLang="en-US" sz="2400" b="1" smtClean="0"/>
              <a:t>October 23 (Monday), 17:00 ET</a:t>
            </a:r>
          </a:p>
          <a:p>
            <a:pPr marL="685800" lvl="2" indent="-342900"/>
            <a:r>
              <a:rPr lang="en-US" altLang="en-US" sz="2400" b="1" smtClean="0"/>
              <a:t>October 30 (Monday), 23:00 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F3F699E2-7333-4A61-B6C0-0364F6221F30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11-17-1502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CACB1A86-4728-4053-BAB5-09BBB152D729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 b="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smtClean="0"/>
              <a:t>Light Communications Study Group </a:t>
            </a:r>
            <a:br>
              <a:rPr lang="en-US" altLang="en-US" smtClean="0"/>
            </a:br>
            <a:r>
              <a:rPr lang="en-US" altLang="en-US" smtClean="0"/>
              <a:t>September 2017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2017-09-14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1513" y="2667000"/>
          <a:ext cx="91265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8216847" imgH="1061847" progId="Word.Document.8">
                  <p:embed/>
                </p:oleObj>
              </mc:Choice>
              <mc:Fallback>
                <p:oleObj name="Document" r:id="rId4" imgW="8216847" imgH="10618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667000"/>
                        <a:ext cx="91265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11-17-1511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EDC2DC96-807B-4A3D-A452-E042F6457371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 b="0" smtClean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buFontTx/>
              <a:buNone/>
            </a:pPr>
            <a:r>
              <a:rPr lang="en-US" altLang="en-US"/>
              <a:t>This presentation contains the IEEE 802.11 Light Communications Study Group closing report for the September 2017 session.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Abstract</a:t>
            </a:r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11-17-1511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C8145A15-C979-42C9-8BA0-50EBCC3E19A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 b="0" smtClean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6F1E1487-9677-45E7-8A6F-BEB88DB43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7612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Content</a:t>
            </a:r>
          </a:p>
          <a:p>
            <a:pPr lvl="1">
              <a:defRPr/>
            </a:pPr>
            <a:r>
              <a:rPr lang="en-GB" altLang="en-US" sz="1600" dirty="0"/>
              <a:t>Agreed timeline for the Study Group (</a:t>
            </a:r>
            <a:r>
              <a:rPr lang="en-GB" altLang="en-US" sz="1600" b="1" dirty="0"/>
              <a:t>doc. 11-17/1477r2</a:t>
            </a:r>
            <a:r>
              <a:rPr lang="en-GB" altLang="en-US" sz="1600" dirty="0"/>
              <a:t>) with the aim of submitting a PAR/CSD to the EC at the end of the Jan. 2018 meeting.</a:t>
            </a:r>
          </a:p>
          <a:p>
            <a:pPr lvl="1">
              <a:defRPr/>
            </a:pPr>
            <a:r>
              <a:rPr lang="en-GB" altLang="en-US" sz="1600" dirty="0"/>
              <a:t>Proposals for the scope of the PAR were discussed (</a:t>
            </a:r>
            <a:r>
              <a:rPr lang="en-GB" altLang="en-US" sz="1600" b="1" dirty="0"/>
              <a:t>doc. 11-17/1470r0 and doc. 11-17/1500r1</a:t>
            </a:r>
            <a:r>
              <a:rPr lang="en-GB" altLang="en-US" sz="1600" dirty="0"/>
              <a:t>)</a:t>
            </a:r>
          </a:p>
          <a:p>
            <a:pPr lvl="1">
              <a:defRPr/>
            </a:pPr>
            <a:r>
              <a:rPr lang="en-GB" altLang="en-US" sz="1600" dirty="0"/>
              <a:t>The issue of the applicability of the Letters of Assurance were discussed and motions were passed to ask for clarification. </a:t>
            </a:r>
          </a:p>
          <a:p>
            <a:pPr lvl="1">
              <a:defRPr/>
            </a:pPr>
            <a:r>
              <a:rPr lang="en-GB" altLang="en-US" sz="1600" dirty="0"/>
              <a:t>Nikola Serafimovski (</a:t>
            </a:r>
            <a:r>
              <a:rPr lang="en-GB" altLang="en-US" sz="1600" dirty="0" err="1"/>
              <a:t>pureLiFi</a:t>
            </a:r>
            <a:r>
              <a:rPr lang="en-GB" altLang="en-US" sz="1600" dirty="0"/>
              <a:t>) was confirmed as the Chair of the LC SG</a:t>
            </a:r>
          </a:p>
          <a:p>
            <a:pPr lvl="1">
              <a:defRPr/>
            </a:pPr>
            <a:r>
              <a:rPr lang="en-GB" altLang="en-US" sz="1600" dirty="0"/>
              <a:t>Li </a:t>
            </a:r>
            <a:r>
              <a:rPr lang="en-GB" altLang="en-US" sz="1600" dirty="0" err="1"/>
              <a:t>Qiang</a:t>
            </a:r>
            <a:r>
              <a:rPr lang="en-GB" altLang="en-US" sz="1600" dirty="0"/>
              <a:t> (Huawei) was confirmed as the Vice-Chair of the LC SG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Motions</a:t>
            </a:r>
            <a:endParaRPr lang="en-US" altLang="en-US" sz="1800" dirty="0"/>
          </a:p>
          <a:p>
            <a:pPr lvl="1">
              <a:defRPr/>
            </a:pPr>
            <a:r>
              <a:rPr lang="en-GB" altLang="en-US" sz="1600" dirty="0"/>
              <a:t>Move to approve Nikola Serafimovski for the Chair of the LC SG, Li </a:t>
            </a:r>
            <a:r>
              <a:rPr lang="en-GB" altLang="en-US" sz="1600" dirty="0" err="1"/>
              <a:t>Qiang</a:t>
            </a:r>
            <a:r>
              <a:rPr lang="en-GB" altLang="en-US" sz="1600" dirty="0"/>
              <a:t> (John) as Vice-Chair of the LC SG and Volker Jungnickel as Secretary. </a:t>
            </a:r>
            <a:r>
              <a:rPr lang="en-US" altLang="en-US" sz="1600" dirty="0"/>
              <a:t>(</a:t>
            </a:r>
            <a:r>
              <a:rPr lang="en-US" altLang="en-US" sz="1600" b="1" dirty="0"/>
              <a:t>Unanimous consent</a:t>
            </a:r>
            <a:r>
              <a:rPr lang="en-US" altLang="en-US" sz="1600" dirty="0"/>
              <a:t>).</a:t>
            </a:r>
          </a:p>
          <a:p>
            <a:pPr lvl="1">
              <a:defRPr/>
            </a:pPr>
            <a:r>
              <a:rPr lang="en-US" altLang="en-US" sz="1600" dirty="0"/>
              <a:t>Two other motions asking for clarification on the applicability of the </a:t>
            </a:r>
            <a:r>
              <a:rPr lang="en-US" altLang="en-US" sz="1600" dirty="0" err="1"/>
              <a:t>LoAs</a:t>
            </a:r>
            <a:r>
              <a:rPr lang="en-US" altLang="en-US" sz="1600" dirty="0"/>
              <a:t> to a possible standalone standard (next slides)</a:t>
            </a:r>
          </a:p>
          <a:p>
            <a:pPr lvl="1">
              <a:defRPr/>
            </a:pPr>
            <a:endParaRPr lang="en-US" altLang="en-US" sz="1600" b="1" dirty="0"/>
          </a:p>
          <a:p>
            <a:pPr marL="457200" lvl="1" indent="0">
              <a:buFontTx/>
              <a:buNone/>
              <a:defRPr/>
            </a:pPr>
            <a:r>
              <a:rPr lang="en-US" altLang="en-US" sz="1600" b="1" dirty="0"/>
              <a:t>Minutes of the meeting are available as doc. </a:t>
            </a:r>
            <a:r>
              <a:rPr lang="en-US" altLang="en-US" sz="1600" b="1"/>
              <a:t>11-17/1513r0</a:t>
            </a:r>
            <a:r>
              <a:rPr lang="en-US" altLang="en-US" sz="1600" b="1" dirty="0"/>
              <a:t>.</a:t>
            </a: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SG achieved its objective for the Kona Meeting</a:t>
            </a: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11-17-1511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402A5D4D-DB89-436E-AB92-DCC80853D6A2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200" b="0" smtClean="0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11-17-1511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E645108C-F4BD-42F7-A73B-AA473E24AA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/>
              <a:t>802.11 WG Editor’s </a:t>
            </a:r>
            <a:r>
              <a:rPr lang="en-US" dirty="0" smtClean="0"/>
              <a:t>Closing Report</a:t>
            </a:r>
            <a:br>
              <a:rPr lang="en-US" dirty="0" smtClean="0"/>
            </a:br>
            <a:r>
              <a:rPr lang="en-US" dirty="0" smtClean="0"/>
              <a:t>(Sept 2017</a:t>
            </a:r>
            <a:r>
              <a:rPr lang="en-US" dirty="0"/>
              <a:t>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2017-09-12</a:t>
            </a:r>
            <a:endParaRPr lang="en-US" sz="2000" b="0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533400" y="2514600"/>
          <a:ext cx="7718425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8612971" imgH="2825004" progId="Word.Document.8">
                  <p:embed/>
                </p:oleObj>
              </mc:Choice>
              <mc:Fallback>
                <p:oleObj name="Document" r:id="rId4" imgW="8612971" imgH="28250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7718425" cy="252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11-17-1206 by </a:t>
            </a:r>
            <a:r>
              <a:rPr lang="en-US" sz="1200" b="0" dirty="0" smtClean="0"/>
              <a:t>Robert Stacey</a:t>
            </a:r>
            <a:r>
              <a:rPr lang="en-US" sz="1200" b="0" dirty="0" smtClean="0"/>
              <a:t>, </a:t>
            </a:r>
            <a:r>
              <a:rPr lang="en-US" sz="1200" b="0" dirty="0"/>
              <a:t>Intel </a:t>
            </a:r>
            <a:r>
              <a:rPr lang="en-US" sz="1200" b="0" dirty="0" smtClean="0"/>
              <a:t>Corporation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50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BC0A6D9D-B95F-48E7-A5A8-05D8798624EA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200" b="0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pic>
        <p:nvPicPr>
          <p:cNvPr id="235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295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11-17-1511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81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RR-TAG (802.18) </a:t>
            </a:r>
            <a:r>
              <a:rPr lang="en-US" sz="2800" dirty="0" smtClean="0">
                <a:latin typeface="Times New Roman" charset="0"/>
              </a:rPr>
              <a:t>Liaison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2017-09-15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/>
          </p:nvPr>
        </p:nvGraphicFramePr>
        <p:xfrm>
          <a:off x="495300" y="3136900"/>
          <a:ext cx="79121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4" imgW="8360368" imgH="2521810" progId="Word.Document.8">
                  <p:embed/>
                </p:oleObj>
              </mc:Choice>
              <mc:Fallback>
                <p:oleObj name="Document" r:id="rId4" imgW="8360368" imgH="2521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36900"/>
                        <a:ext cx="79121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11-17-1503 by Rich Kennedy,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Times New Roman" charset="0"/>
              </a:rPr>
              <a:t>Overview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</a:t>
            </a:r>
            <a:r>
              <a:rPr lang="en-US" b="0" dirty="0" smtClean="0">
                <a:latin typeface="Times New Roman" charset="0"/>
              </a:rPr>
              <a:t>presents an IEEE </a:t>
            </a:r>
            <a:r>
              <a:rPr lang="en-US" b="0" dirty="0">
                <a:latin typeface="Times New Roman" charset="0"/>
              </a:rPr>
              <a:t>802.18 Radio Regulatory Technical Advisory Group (RR-TAG) </a:t>
            </a:r>
            <a:r>
              <a:rPr lang="en-US" b="0" dirty="0" smtClean="0">
                <a:latin typeface="Times New Roman" charset="0"/>
              </a:rPr>
              <a:t>liaison to the 802.11 WG.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82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11-17-1503 by Rich Kennedy,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Discussion Items</a:t>
            </a:r>
          </a:p>
        </p:txBody>
      </p:sp>
      <p:sp>
        <p:nvSpPr>
          <p:cNvPr id="18435" name="Subtitle 7"/>
          <p:cNvSpPr>
            <a:spLocks noGrp="1"/>
          </p:cNvSpPr>
          <p:nvPr>
            <p:ph idx="1"/>
          </p:nvPr>
        </p:nvSpPr>
        <p:spPr>
          <a:xfrm>
            <a:off x="685800" y="2135187"/>
            <a:ext cx="7770813" cy="4265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Americas 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FCC 17-104 Mid-band Notice of Inquiry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More legislation to limit Wi-Fi in schools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FCC Technical Advisory Council inquiry into the removal of regulations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EMEA 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6 GHz Band opening study in “process”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60 GHz proceeding(s)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APAC 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ACMA consultations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83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11-17-1503 by Rich Kennedy,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799"/>
            <a:ext cx="7772400" cy="4646613"/>
          </a:xfrm>
        </p:spPr>
        <p:txBody>
          <a:bodyPr/>
          <a:lstStyle/>
          <a:p>
            <a:r>
              <a:rPr lang="en-US" dirty="0" smtClean="0"/>
              <a:t>Completed and approved response to the FCC Mid-band Spectrum NOI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mentor.ieee.org/802.18/dcn/17/18-17-0114-06-0000-ieee-802-response-to-fcc-17-104.docx</a:t>
            </a:r>
            <a:r>
              <a:rPr lang="en-US" dirty="0" smtClean="0"/>
              <a:t> </a:t>
            </a:r>
          </a:p>
          <a:p>
            <a:pPr lvl="1"/>
            <a:r>
              <a:rPr lang="en-US" sz="2400" b="1" dirty="0" smtClean="0"/>
              <a:t>Vote: 15/0/0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7EAB99-7448-5041-9D18-454FF4C5CBA8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11-17-1503 by Rich Kennedy,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0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2017-09-13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31813" y="2286000"/>
          <a:ext cx="8186737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4" imgW="8257888" imgH="2550332" progId="Word.Document.8">
                  <p:embed/>
                </p:oleObj>
              </mc:Choice>
              <mc:Fallback>
                <p:oleObj name="Document" r:id="rId4" imgW="8257888" imgH="2550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September 2017.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November 12-17, 2017</a:t>
            </a:r>
            <a:r>
              <a:rPr lang="en-US" dirty="0"/>
              <a:t> – </a:t>
            </a:r>
            <a:r>
              <a:rPr lang="en-US" dirty="0" smtClean="0"/>
              <a:t>Singapore </a:t>
            </a:r>
          </a:p>
          <a:p>
            <a:pPr lvl="1"/>
            <a:r>
              <a:rPr lang="en-US" dirty="0" smtClean="0"/>
              <a:t>March 18-23, 2018 – London</a:t>
            </a:r>
          </a:p>
          <a:p>
            <a:pPr lvl="1"/>
            <a:r>
              <a:rPr lang="en-US" dirty="0" smtClean="0"/>
              <a:t>July 14-20, </a:t>
            </a:r>
            <a:r>
              <a:rPr lang="en-US" dirty="0"/>
              <a:t>2018 –  </a:t>
            </a:r>
            <a:r>
              <a:rPr lang="en-US" dirty="0" smtClean="0"/>
              <a:t>Montreal</a:t>
            </a:r>
          </a:p>
          <a:p>
            <a:pPr lvl="1"/>
            <a:r>
              <a:rPr lang="en-US" dirty="0" smtClean="0"/>
              <a:t>November 3-9, 2018 - TBD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 smtClean="0"/>
              <a:t>April 2016: Wireless </a:t>
            </a:r>
            <a:r>
              <a:rPr lang="en-US" sz="1800" dirty="0"/>
              <a:t>Tutorial (Donald Eastlake), 802.11 &amp; 802.15 tutorials (Dorothy Stanley, Charlie </a:t>
            </a:r>
            <a:r>
              <a:rPr lang="en-US" sz="1800" dirty="0" smtClean="0"/>
              <a:t>Perkins), see 11-16/500, July 2016: Pat Thaler &amp; Juan Carlos </a:t>
            </a:r>
            <a:r>
              <a:rPr lang="en-US" sz="1800" dirty="0"/>
              <a:t>– 802.1E (Privacy Considerations) and 802.c (Local MAC address usage)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Recent July 2017 Agenda topics included: YANG Models, Low Latency, Time Sensitive Networking/DETNET, </a:t>
            </a:r>
            <a:r>
              <a:rPr lang="en-US" sz="1600" dirty="0" err="1" smtClean="0"/>
              <a:t>FlexE</a:t>
            </a:r>
            <a:r>
              <a:rPr lang="en-US" sz="1600" dirty="0" smtClean="0"/>
              <a:t>, </a:t>
            </a:r>
            <a:r>
              <a:rPr lang="en-US" sz="1600" dirty="0"/>
              <a:t>Networking Slicing, 48-bit and 64-bit MAC addresses </a:t>
            </a:r>
            <a:r>
              <a:rPr lang="en-US" sz="1600" dirty="0" smtClean="0"/>
              <a:t>interworking, 5G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802.11 related items being discussion/tracked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CAPWAP</a:t>
            </a:r>
            <a:r>
              <a:rPr lang="en-US" sz="1600" dirty="0"/>
              <a:t>, </a:t>
            </a:r>
            <a:r>
              <a:rPr lang="en-US" sz="1600" dirty="0" smtClean="0"/>
              <a:t>one remaining draft:  </a:t>
            </a:r>
            <a:r>
              <a:rPr lang="en-US" sz="1600" dirty="0">
                <a:hlinkClick r:id="rId4"/>
              </a:rPr>
              <a:t>https://datatracker.ietf.org/doc/draft-ietf-opsawg-capwap-alt-tunnel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Intelligent Transportation Systems (ITS</a:t>
            </a:r>
            <a:r>
              <a:rPr lang="en-GB" sz="1600" dirty="0" smtClean="0"/>
              <a:t>)- IETF IP Wireless Access in Vehicular Environments  </a:t>
            </a:r>
            <a:r>
              <a:rPr lang="en-GB" sz="1600" dirty="0" err="1" smtClean="0">
                <a:hlinkClick r:id="rId5"/>
              </a:rPr>
              <a:t>ipwave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Also note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March 2017 IETF presentation on 5G Security, see </a:t>
            </a:r>
            <a:r>
              <a:rPr lang="en-US" sz="1600" dirty="0" smtClean="0">
                <a:hlinkClick r:id="rId6"/>
              </a:rPr>
              <a:t>https://www.youtube.com/watch?v=SMh_vggVgrg&amp;index=43&amp;list=PLC86T-6ZTP5jo6kIuqdyeYYhsKv9sUwG1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related work – feedback requested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r>
              <a:rPr lang="en-US" dirty="0" smtClean="0"/>
              <a:t>IETF last call ongoing for </a:t>
            </a:r>
            <a:r>
              <a:rPr lang="en-US" dirty="0"/>
              <a:t>IPv6 over Networks of Resource-constrained </a:t>
            </a:r>
            <a:r>
              <a:rPr lang="en-US" dirty="0" smtClean="0"/>
              <a:t>Nodes (6LO) draft: “An update to 6LO ND”, see  </a:t>
            </a: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://tools.ietf.org/html/draft-ietf-6lo-rfc6775-update-06 </a:t>
            </a:r>
            <a:r>
              <a:rPr lang="en-US" u="sng" dirty="0" smtClean="0"/>
              <a:t> </a:t>
            </a:r>
          </a:p>
          <a:p>
            <a:pPr lvl="1"/>
            <a:r>
              <a:rPr lang="en-US" dirty="0" smtClean="0"/>
              <a:t>6LoWPAN Neighbor Discovery </a:t>
            </a:r>
            <a:r>
              <a:rPr lang="en-US" dirty="0"/>
              <a:t>for </a:t>
            </a:r>
            <a:r>
              <a:rPr lang="en-US" dirty="0" err="1" smtClean="0"/>
              <a:t>LoWPANs</a:t>
            </a:r>
            <a:r>
              <a:rPr lang="en-US" dirty="0"/>
              <a:t> </a:t>
            </a:r>
            <a:r>
              <a:rPr lang="en-US" dirty="0" smtClean="0"/>
              <a:t>was initially used only </a:t>
            </a:r>
            <a:r>
              <a:rPr lang="en-US" dirty="0"/>
              <a:t>for duplicate address </a:t>
            </a:r>
            <a:r>
              <a:rPr lang="en-US" dirty="0" smtClean="0"/>
              <a:t>detection. </a:t>
            </a:r>
          </a:p>
          <a:p>
            <a:pPr lvl="1"/>
            <a:r>
              <a:rPr lang="en-US" dirty="0" smtClean="0"/>
              <a:t>Now being extended </a:t>
            </a:r>
            <a:r>
              <a:rPr lang="en-US" dirty="0"/>
              <a:t>as a Layer-3 association process that enables IPv6 ND proxy operations. </a:t>
            </a:r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othing </a:t>
            </a:r>
            <a:r>
              <a:rPr lang="en-US" dirty="0"/>
              <a:t>prevents its use in higher power environments such as </a:t>
            </a:r>
            <a:r>
              <a:rPr lang="en-US" dirty="0" smtClean="0"/>
              <a:t>802.11</a:t>
            </a:r>
          </a:p>
          <a:p>
            <a:r>
              <a:rPr lang="en-US" dirty="0" smtClean="0"/>
              <a:t>Invitation/request for review and feedback from 802.11 members, send to any comments to </a:t>
            </a:r>
            <a:r>
              <a:rPr lang="en-GB" dirty="0" smtClean="0">
                <a:hlinkClick r:id="rId4"/>
              </a:rPr>
              <a:t>6lo@ietf.org</a:t>
            </a:r>
            <a:r>
              <a:rPr lang="en-GB" dirty="0" smtClean="0"/>
              <a:t>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AF256CC3-709F-4B73-B483-640656AD6A9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/>
              <a:t>TGaj</a:t>
            </a:r>
            <a:r>
              <a:rPr lang="en-US" sz="1600" dirty="0"/>
              <a:t> – Jiamin CHEN – </a:t>
            </a:r>
            <a:r>
              <a:rPr lang="en-US" sz="1600" b="0" dirty="0" smtClean="0">
                <a:hlinkClick r:id="rId3"/>
              </a:rPr>
              <a:t>jiamin.chen@mail01.huawei.com</a:t>
            </a:r>
            <a:r>
              <a:rPr lang="en-US" sz="1600" b="0" dirty="0" smtClean="0"/>
              <a:t>, </a:t>
            </a:r>
            <a:r>
              <a:rPr lang="en-US" sz="1600" dirty="0" err="1"/>
              <a:t>Shiwen</a:t>
            </a:r>
            <a:r>
              <a:rPr lang="en-US" sz="1600" dirty="0"/>
              <a:t> He – </a:t>
            </a:r>
            <a:r>
              <a:rPr lang="en-US" sz="1600" b="0" u="sng" dirty="0">
                <a:hlinkClick r:id="rId4"/>
              </a:rPr>
              <a:t>shiwenhe@seu.edu.cn</a:t>
            </a:r>
            <a:endParaRPr lang="en-US" sz="1600" b="0" dirty="0"/>
          </a:p>
          <a:p>
            <a:r>
              <a:rPr lang="en-US" sz="1600" dirty="0" err="1"/>
              <a:t>TGak</a:t>
            </a:r>
            <a:r>
              <a:rPr lang="en-US" sz="1600" dirty="0"/>
              <a:t> – Donald Eastlake – </a:t>
            </a:r>
            <a:r>
              <a:rPr lang="en-US" sz="1600" b="0" dirty="0">
                <a:hlinkClick r:id="rId5"/>
              </a:rPr>
              <a:t>d3e3e3@gmail.com</a:t>
            </a:r>
            <a:endParaRPr lang="en-US" sz="1600" b="0" dirty="0"/>
          </a:p>
          <a:p>
            <a:r>
              <a:rPr lang="en-US" sz="1600" dirty="0" err="1"/>
              <a:t>TGaq</a:t>
            </a:r>
            <a:r>
              <a:rPr lang="en-US" sz="1600" dirty="0"/>
              <a:t> – Lee Armstrong – </a:t>
            </a:r>
            <a:r>
              <a:rPr lang="en-US" sz="1600" b="0" dirty="0">
                <a:hlinkClick r:id="rId6"/>
              </a:rPr>
              <a:t>LRA@tiac.net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Chao Chun Wang </a:t>
            </a:r>
            <a:r>
              <a:rPr lang="en-US" sz="1600" dirty="0"/>
              <a:t>– </a:t>
            </a:r>
            <a:r>
              <a:rPr lang="en-US" sz="1600" dirty="0">
                <a:hlinkClick r:id="rId9"/>
              </a:rPr>
              <a:t>chaochun.wang@mediatek.com</a:t>
            </a:r>
            <a:r>
              <a:rPr lang="en-US" sz="1600" dirty="0"/>
              <a:t> </a:t>
            </a:r>
            <a:endParaRPr lang="en-US" sz="1600" dirty="0" smtClean="0"/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TGba</a:t>
            </a:r>
            <a:r>
              <a:rPr lang="en-US" sz="1600" b="1" dirty="0" smtClean="0"/>
              <a:t> – Po-kai Huang </a:t>
            </a:r>
            <a:r>
              <a:rPr lang="en-US" sz="1600" dirty="0"/>
              <a:t>– </a:t>
            </a:r>
            <a:r>
              <a:rPr lang="en-US" sz="1600" dirty="0" smtClean="0">
                <a:hlinkClick r:id="rId10"/>
              </a:rPr>
              <a:t>po-kai.huang@intel.com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REVmd</a:t>
            </a:r>
            <a:r>
              <a:rPr lang="en-US" sz="1600" dirty="0" smtClean="0"/>
              <a:t> –Emily </a:t>
            </a:r>
            <a:r>
              <a:rPr lang="en-US" sz="1600" dirty="0"/>
              <a:t>Qi – </a:t>
            </a:r>
            <a:r>
              <a:rPr lang="en-US" sz="1600" b="0" dirty="0" smtClean="0">
                <a:hlinkClick r:id="rId11"/>
              </a:rPr>
              <a:t>emily.h.qi@intel.com</a:t>
            </a:r>
            <a:r>
              <a:rPr lang="en-US" sz="1600" dirty="0" smtClean="0"/>
              <a:t>, </a:t>
            </a:r>
            <a:r>
              <a:rPr lang="en-US" sz="1600" dirty="0"/>
              <a:t>Edward Au – </a:t>
            </a:r>
            <a:r>
              <a:rPr lang="en-US" sz="1600" b="0" u="sng" dirty="0">
                <a:hlinkClick r:id="rId12"/>
              </a:rPr>
              <a:t>edward.ks.au@huawei.com</a:t>
            </a:r>
            <a:r>
              <a:rPr lang="en-US" sz="1600" dirty="0"/>
              <a:t>, </a:t>
            </a:r>
          </a:p>
          <a:p>
            <a:pPr marL="342900" lvl="1" indent="-342900">
              <a:buFontTx/>
              <a:buChar char="•"/>
            </a:pPr>
            <a:r>
              <a:rPr lang="en-US" sz="1600" dirty="0" smtClean="0"/>
              <a:t>Editors </a:t>
            </a:r>
            <a:r>
              <a:rPr lang="en-US" sz="1600" dirty="0"/>
              <a:t>Emeritus:</a:t>
            </a:r>
          </a:p>
          <a:p>
            <a:pPr lvl="1"/>
            <a:r>
              <a:rPr lang="en-US" sz="1050" dirty="0" err="1"/>
              <a:t>TGaa</a:t>
            </a:r>
            <a:r>
              <a:rPr lang="en-US" sz="1050" dirty="0"/>
              <a:t> – Alex Ashley – </a:t>
            </a:r>
            <a:r>
              <a:rPr lang="en-US" sz="1050" dirty="0" smtClean="0">
                <a:hlinkClick r:id="rId13"/>
              </a:rPr>
              <a:t>alex.ashley@hotmail.co.uk</a:t>
            </a:r>
            <a:r>
              <a:rPr lang="en-US" sz="1050" dirty="0" smtClean="0"/>
              <a:t>	</a:t>
            </a:r>
          </a:p>
          <a:p>
            <a:pPr lvl="1"/>
            <a:r>
              <a:rPr lang="en-US" sz="1050" dirty="0" err="1" smtClean="0"/>
              <a:t>TGac</a:t>
            </a:r>
            <a:r>
              <a:rPr lang="en-US" sz="1050" dirty="0" smtClean="0"/>
              <a:t> – Robert Stacey – </a:t>
            </a:r>
            <a:r>
              <a:rPr lang="en-US" sz="1050" dirty="0" smtClean="0">
                <a:hlinkClick r:id="rId7"/>
              </a:rPr>
              <a:t>robert.stacey@intel.com</a:t>
            </a:r>
            <a:r>
              <a:rPr lang="en-US" sz="1050" dirty="0" smtClean="0"/>
              <a:t> </a:t>
            </a:r>
          </a:p>
          <a:p>
            <a:pPr lvl="1"/>
            <a:r>
              <a:rPr lang="en-US" sz="1050" dirty="0" err="1" smtClean="0"/>
              <a:t>TGad</a:t>
            </a:r>
            <a:r>
              <a:rPr lang="en-US" sz="1050" dirty="0" smtClean="0"/>
              <a:t> </a:t>
            </a:r>
            <a:r>
              <a:rPr lang="en-US" sz="1050" dirty="0"/>
              <a:t>– Carlos Cordeiro – </a:t>
            </a:r>
            <a:r>
              <a:rPr lang="en-US" sz="1050" dirty="0">
                <a:hlinkClick r:id="rId8"/>
              </a:rPr>
              <a:t>carlos.cordeiro@intel.com</a:t>
            </a:r>
            <a:r>
              <a:rPr lang="en-US" sz="1050" dirty="0"/>
              <a:t>  </a:t>
            </a:r>
          </a:p>
          <a:p>
            <a:pPr lvl="1"/>
            <a:r>
              <a:rPr lang="en-US" sz="1050" dirty="0" err="1"/>
              <a:t>TGae</a:t>
            </a:r>
            <a:r>
              <a:rPr lang="en-US" sz="1050" dirty="0"/>
              <a:t> – Henry </a:t>
            </a:r>
            <a:r>
              <a:rPr lang="en-US" sz="1050" dirty="0" err="1"/>
              <a:t>Ptasinski</a:t>
            </a:r>
            <a:r>
              <a:rPr lang="en-US" sz="1050" dirty="0"/>
              <a:t> – </a:t>
            </a:r>
            <a:r>
              <a:rPr lang="en-US" sz="1050" dirty="0">
                <a:hlinkClick r:id="rId14"/>
              </a:rPr>
              <a:t>henry@LOGOUT.COM</a:t>
            </a:r>
            <a:r>
              <a:rPr lang="en-US" sz="1050" dirty="0"/>
              <a:t> </a:t>
            </a:r>
          </a:p>
          <a:p>
            <a:pPr lvl="1"/>
            <a:r>
              <a:rPr lang="en-US" sz="1050" dirty="0" err="1"/>
              <a:t>TGaf</a:t>
            </a:r>
            <a:r>
              <a:rPr lang="en-US" sz="1050" dirty="0"/>
              <a:t> – Peter Ecclesine – </a:t>
            </a:r>
            <a:r>
              <a:rPr lang="en-US" sz="1050" dirty="0">
                <a:hlinkClick r:id="rId15"/>
              </a:rPr>
              <a:t>petere@ieee.org</a:t>
            </a:r>
            <a:r>
              <a:rPr lang="en-US" sz="1050" dirty="0"/>
              <a:t>  </a:t>
            </a:r>
          </a:p>
          <a:p>
            <a:pPr lvl="1"/>
            <a:r>
              <a:rPr lang="en-US" sz="1050" dirty="0" err="1"/>
              <a:t>REVmc</a:t>
            </a:r>
            <a:r>
              <a:rPr lang="en-US" sz="1050" dirty="0"/>
              <a:t> – Adrian Stephens </a:t>
            </a:r>
            <a:r>
              <a:rPr lang="en-US" sz="1050" b="0" dirty="0"/>
              <a:t>– </a:t>
            </a:r>
            <a:r>
              <a:rPr lang="en-US" sz="1050" b="0" dirty="0">
                <a:hlinkClick r:id="rId16"/>
              </a:rPr>
              <a:t>adrian.p.stephens@ieee.org</a:t>
            </a:r>
            <a:r>
              <a:rPr lang="en-US" sz="1050" b="0" dirty="0"/>
              <a:t> </a:t>
            </a:r>
            <a:r>
              <a:rPr lang="en-US" sz="1050" dirty="0"/>
              <a:t>, Edward Au – </a:t>
            </a:r>
            <a:r>
              <a:rPr lang="en-US" sz="1050" b="0" u="sng" dirty="0">
                <a:hlinkClick r:id="rId12"/>
              </a:rPr>
              <a:t>edward.ks.au@huawei.com</a:t>
            </a:r>
            <a:r>
              <a:rPr lang="en-US" sz="1050" dirty="0"/>
              <a:t>, Emily Qi – </a:t>
            </a:r>
            <a:r>
              <a:rPr lang="en-US" sz="1050" b="0" dirty="0">
                <a:hlinkClick r:id="rId11"/>
              </a:rPr>
              <a:t>emily.h.qi@intel.com</a:t>
            </a:r>
            <a:r>
              <a:rPr lang="en-US" sz="1050" b="0" dirty="0"/>
              <a:t> </a:t>
            </a:r>
            <a:endParaRPr lang="en-US" sz="1050" dirty="0"/>
          </a:p>
          <a:p>
            <a:pPr lvl="1"/>
            <a:r>
              <a:rPr lang="en-US" sz="1050" dirty="0" err="1"/>
              <a:t>TGai</a:t>
            </a:r>
            <a:r>
              <a:rPr lang="en-US" sz="1050" dirty="0"/>
              <a:t> - </a:t>
            </a:r>
            <a:r>
              <a:rPr lang="en-US" sz="1050" dirty="0">
                <a:hlinkClick r:id="rId6"/>
              </a:rPr>
              <a:t>LRA@tiac.net</a:t>
            </a:r>
            <a:r>
              <a:rPr lang="en-US" sz="1050" dirty="0"/>
              <a:t>, Ping FANG </a:t>
            </a:r>
            <a:r>
              <a:rPr lang="en-US" sz="1050" dirty="0">
                <a:hlinkClick r:id="rId17"/>
              </a:rPr>
              <a:t>Ping.FANG@huawei.com </a:t>
            </a:r>
            <a:endParaRPr lang="en-US" sz="1050" dirty="0"/>
          </a:p>
          <a:p>
            <a:pPr lvl="1"/>
            <a:r>
              <a:rPr lang="en-US" sz="1050" dirty="0" err="1"/>
              <a:t>TGah</a:t>
            </a:r>
            <a:r>
              <a:rPr lang="en-US" sz="1050" dirty="0"/>
              <a:t> – </a:t>
            </a:r>
            <a:r>
              <a:rPr lang="en-US" sz="1050" dirty="0" err="1"/>
              <a:t>Yongho</a:t>
            </a:r>
            <a:r>
              <a:rPr lang="en-US" sz="1050" dirty="0"/>
              <a:t> </a:t>
            </a:r>
            <a:r>
              <a:rPr lang="en-US" sz="1050" dirty="0" err="1"/>
              <a:t>Seok</a:t>
            </a:r>
            <a:r>
              <a:rPr lang="en-US" sz="1050" dirty="0"/>
              <a:t> </a:t>
            </a:r>
            <a:r>
              <a:rPr lang="en-US" sz="1050" dirty="0">
                <a:hlinkClick r:id="rId18"/>
              </a:rPr>
              <a:t>yongho.seok@gmail.com</a:t>
            </a:r>
            <a:r>
              <a:rPr lang="en-US" sz="1050" dirty="0"/>
              <a:t>,  Alfred </a:t>
            </a:r>
            <a:r>
              <a:rPr lang="en-US" sz="1050" dirty="0" err="1"/>
              <a:t>Asterjadhi</a:t>
            </a:r>
            <a:r>
              <a:rPr lang="en-US" sz="1050" dirty="0"/>
              <a:t> – </a:t>
            </a:r>
            <a:r>
              <a:rPr lang="en-US" sz="1050" dirty="0">
                <a:hlinkClick r:id="rId19"/>
              </a:rPr>
              <a:t>aasterja@qti.qualcomm.com</a:t>
            </a:r>
            <a:r>
              <a:rPr lang="en-US" sz="1050" dirty="0"/>
              <a:t>   </a:t>
            </a:r>
          </a:p>
          <a:p>
            <a:pPr lvl="1"/>
            <a:r>
              <a:rPr lang="en-US" sz="1050" dirty="0" err="1"/>
              <a:t>TGaq</a:t>
            </a:r>
            <a:r>
              <a:rPr lang="en-US" sz="1050" dirty="0"/>
              <a:t> – Dan Gal –  </a:t>
            </a:r>
            <a:r>
              <a:rPr lang="en-US" sz="1050" dirty="0">
                <a:hlinkClick r:id="rId20"/>
              </a:rPr>
              <a:t>ddrgal@gmail.com</a:t>
            </a:r>
            <a:r>
              <a:rPr lang="en-US" sz="1050" dirty="0"/>
              <a:t> </a:t>
            </a:r>
          </a:p>
          <a:p>
            <a:pPr lvl="1"/>
            <a:endParaRPr lang="en-US" sz="1600" dirty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2017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11-17-1206 by </a:t>
            </a:r>
            <a:r>
              <a:rPr lang="en-US" sz="1200" b="0" dirty="0"/>
              <a:t>Robert Stacey, Intel Corporation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28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BOFs IETF July 16-21, 2017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See </a:t>
            </a:r>
            <a:r>
              <a:rPr lang="en-US" sz="2000" dirty="0">
                <a:hlinkClick r:id="rId3"/>
              </a:rPr>
              <a:t>https://datatracker.ietf.org/wg/bofs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and </a:t>
            </a:r>
            <a:r>
              <a:rPr lang="en-US" sz="2000" dirty="0" smtClean="0">
                <a:hlinkClick r:id="rId4"/>
              </a:rPr>
              <a:t>new work summary </a:t>
            </a:r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66800" y="2875632"/>
          <a:ext cx="6977557" cy="30821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/>
                <a:gridCol w="5453557"/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hlinkClick r:id="rId5"/>
                        </a:rPr>
                        <a:t>netslicing</a:t>
                      </a:r>
                      <a:endParaRPr lang="en-US" sz="1800" b="1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Network Slicing</a:t>
                      </a:r>
                      <a:endParaRPr lang="en-US" b="0" dirty="0"/>
                    </a:p>
                  </a:txBody>
                  <a:tcPr marL="70945" marR="70945" marT="35472" marB="35472" anchor="ctr"/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6"/>
                        </a:rPr>
                        <a:t>banana</a:t>
                      </a:r>
                      <a:endParaRPr lang="en-US" sz="1800" b="1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BANdwidth</a:t>
                      </a:r>
                      <a:r>
                        <a:rPr lang="en-US" baseline="0" dirty="0" smtClean="0"/>
                        <a:t> Aggregation for </a:t>
                      </a:r>
                      <a:r>
                        <a:rPr lang="en-US" baseline="0" dirty="0" err="1" smtClean="0"/>
                        <a:t>interNet</a:t>
                      </a:r>
                      <a:r>
                        <a:rPr lang="en-US" baseline="0" dirty="0" smtClean="0"/>
                        <a:t> Access: </a:t>
                      </a:r>
                      <a:r>
                        <a:rPr lang="en-US" dirty="0" smtClean="0"/>
                        <a:t>bandwidth aggregation across multiple Internet access links in single-provider and multi-provider scenarios</a:t>
                      </a:r>
                      <a:endParaRPr lang="en-US" sz="1800" dirty="0"/>
                    </a:p>
                  </a:txBody>
                  <a:tcPr marL="70945" marR="70945" marT="35472" marB="35472" anchor="ctr"/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7"/>
                        </a:rPr>
                        <a:t>Iasa2.0</a:t>
                      </a:r>
                      <a:endParaRPr lang="en-US" sz="1800" b="1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IETF Administrative Support Activity 2.0 (IASA 2.0) Virtual Workshops;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 IASA 2.0 process seeks to address which administrative arrangements will best support the IETF going forward.</a:t>
                      </a:r>
                      <a:endParaRPr lang="en-US" sz="1800" dirty="0"/>
                    </a:p>
                  </a:txBody>
                  <a:tcPr marL="70945" marR="70945" marT="35472" marB="35472" anchor="ctr"/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8"/>
                        </a:rPr>
                        <a:t>ideas</a:t>
                      </a:r>
                      <a:endParaRPr lang="en-US" sz="1800" b="1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Identity Enabled Networks</a:t>
                      </a:r>
                      <a:endParaRPr lang="en-US" sz="1800" dirty="0"/>
                    </a:p>
                  </a:txBody>
                  <a:tcPr marL="70945" marR="70945" marT="35472" marB="35472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dirty="0" smtClean="0"/>
              <a:t>YANG Model Catalog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5297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YANG catalog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YANG model catalog and registry that allows users to find models relevant to their use cases from the large and growing number of YANG modules being published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YANG </a:t>
            </a:r>
            <a:r>
              <a:rPr lang="en-US" dirty="0"/>
              <a:t>Catalog was developed through a collaboration between the IETF and the Broadband Forum, and contains many data models, including from other Standards Development Organizations (SDOs) such as the IEEE, as well as some vendor-specific data models. Interest and participation from other SDOs, equipment vendors, open source projects and network operators is encouraged.</a:t>
            </a: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www.ietf.org/blog/2017/04/yang-catalog-latest-development-ietf-98-hackathon/Insights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See </a:t>
            </a:r>
            <a:r>
              <a:rPr lang="en-US" dirty="0">
                <a:hlinkClick r:id="rId4"/>
              </a:rPr>
              <a:t>https://yangcatalog.org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considerations Internet draft describing use cases, issues, etc. under development,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tools.ietf.org/html/draft-perkins-intarea-multicast-ieee802-02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See</a:t>
            </a:r>
            <a:r>
              <a:rPr lang="en-US" sz="2000" b="1" dirty="0" smtClean="0"/>
              <a:t> </a:t>
            </a:r>
            <a:r>
              <a:rPr lang="en-GB" sz="2000" dirty="0" smtClean="0">
                <a:hlinkClick r:id="rId6"/>
              </a:rPr>
              <a:t>https://www.ietf.org/proceedings/98/slides/slides-98-intarea-80211-multicast-testbed-and-results-00.pdf</a:t>
            </a:r>
            <a:r>
              <a:rPr lang="en-GB" sz="2000" dirty="0" smtClean="0"/>
              <a:t> ; </a:t>
            </a:r>
          </a:p>
          <a:p>
            <a:pPr lvl="1">
              <a:lnSpc>
                <a:spcPct val="80000"/>
              </a:lnSpc>
            </a:pPr>
            <a:r>
              <a:rPr lang="en-GB" sz="1600" dirty="0" err="1" smtClean="0"/>
              <a:t>TGmd</a:t>
            </a:r>
            <a:r>
              <a:rPr lang="en-GB" sz="1600" dirty="0" smtClean="0"/>
              <a:t> teleconference held  with the authors 2017-05-30</a:t>
            </a:r>
            <a:endParaRPr lang="en-GB" sz="1600" dirty="0"/>
          </a:p>
          <a:p>
            <a:pPr lvl="1">
              <a:lnSpc>
                <a:spcPct val="80000"/>
              </a:lnSpc>
            </a:pPr>
            <a:endParaRPr lang="en-US" sz="1600" b="1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400" dirty="0">
                <a:hlinkClick r:id="rId3"/>
              </a:rPr>
              <a:t>http://datatracker.ietf.org/wg/6lo/charter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Focus</a:t>
            </a:r>
            <a:r>
              <a:rPr lang="en-US" sz="1400" dirty="0"/>
              <a:t>: IPv6 over Networks of Resource-constrained </a:t>
            </a:r>
            <a:r>
              <a:rPr lang="en-US" sz="14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See WNG presentation: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mentor.ieee.org/802.11/dcn/15/11-15-1085-00-0wng-6lowpan-over-802-11.pptx</a:t>
            </a:r>
            <a:r>
              <a:rPr lang="en-US" sz="1400" dirty="0"/>
              <a:t> </a:t>
            </a:r>
            <a:r>
              <a:rPr lang="en-US" sz="14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://datatracker.ietf.org/doc/draft-delcarpio-6lo-wlanah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tools.ietf.org/html/draft-thubert-6lo-routing-dispatch-06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tools.ietf.org/html/draft-thubert-6lo-backbone-router-02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Unique </a:t>
            </a:r>
            <a:r>
              <a:rPr lang="en-US" sz="1400" dirty="0"/>
              <a:t>IPv6 Prefix Per Host,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tools.ietf.org/html/draft-jjmb-v6ops-unique-ipv6-prefix-per-host-00</a:t>
            </a:r>
            <a:r>
              <a:rPr lang="en-US" sz="14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/>
              <a:t>The </a:t>
            </a:r>
            <a:r>
              <a:rPr lang="en-US" sz="1400" i="1" dirty="0"/>
              <a:t>concepts in this document were originally developed as part of a large scale, production deployment of IPv6 support for a community Wi-Fi service</a:t>
            </a:r>
            <a:r>
              <a:rPr lang="en-US" sz="1400" i="1" dirty="0" smtClean="0"/>
              <a:t>. </a:t>
            </a:r>
            <a:br>
              <a:rPr lang="en-US" sz="1400" i="1" dirty="0" smtClean="0"/>
            </a:b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ROLL: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9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</a:t>
            </a:r>
            <a:r>
              <a:rPr lang="en-US" sz="1400" dirty="0" smtClean="0"/>
              <a:t>Networks</a:t>
            </a:r>
          </a:p>
          <a:p>
            <a:pPr lvl="1"/>
            <a:r>
              <a:rPr lang="en-US" sz="1400" dirty="0" smtClean="0"/>
              <a:t>Of interest: </a:t>
            </a:r>
            <a:r>
              <a:rPr lang="en-US" sz="1400" b="1" dirty="0" smtClean="0">
                <a:hlinkClick r:id="rId10"/>
              </a:rPr>
              <a:t>https://tools.ietf.org/html/draft-ietf-6lo-ethertype-request-01</a:t>
            </a:r>
            <a:r>
              <a:rPr lang="en-US" sz="1400" b="1" dirty="0" smtClean="0"/>
              <a:t> </a:t>
            </a:r>
          </a:p>
          <a:p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11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</a:t>
            </a:r>
            <a:r>
              <a:rPr lang="en-US" sz="1400" dirty="0" smtClean="0"/>
              <a:t>IP </a:t>
            </a:r>
            <a:r>
              <a:rPr lang="en-US" sz="1400" dirty="0"/>
              <a:t>networks.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Updates </a:t>
            </a:r>
            <a:r>
              <a:rPr lang="en-US" sz="2000" dirty="0" smtClean="0"/>
              <a:t>[Sept </a:t>
            </a:r>
            <a:r>
              <a:rPr lang="en-US" sz="2000" dirty="0"/>
              <a:t>2017]</a:t>
            </a:r>
          </a:p>
          <a:p>
            <a:pPr lvl="1"/>
            <a:r>
              <a:rPr lang="en-US" sz="1600" dirty="0" smtClean="0"/>
              <a:t>Of interest: CAPPORT architecture: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://datatracker.ietf.org/doc/draft-larose-capport-architecture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Of interest: Captive Portal API: </a:t>
            </a: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://datatracker.ietf.org/doc/draft-donnelly-capport-detection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[Sept 2017]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New: RADIUS</a:t>
            </a:r>
            <a:r>
              <a:rPr lang="en-GB" sz="1600" dirty="0" smtClean="0"/>
              <a:t> </a:t>
            </a:r>
            <a:r>
              <a:rPr lang="en-GB" sz="1600" dirty="0"/>
              <a:t>End-to-end Attribute Security, see </a:t>
            </a:r>
            <a:r>
              <a:rPr lang="en-GB" sz="1600" dirty="0">
                <a:hlinkClick r:id="rId4"/>
              </a:rPr>
              <a:t>https://datatracker.ietf.org/doc/draft-aravind-radext-endtoend-attribute-security</a:t>
            </a:r>
            <a:r>
              <a:rPr lang="en-GB" sz="1600" dirty="0" smtClean="0">
                <a:hlinkClick r:id="rId4"/>
              </a:rPr>
              <a:t>/</a:t>
            </a:r>
            <a:r>
              <a:rPr lang="en-GB" sz="1600" dirty="0" smtClean="0"/>
              <a:t>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interest: </a:t>
            </a:r>
            <a:r>
              <a:rPr lang="en-GB" sz="1600" dirty="0" err="1"/>
              <a:t>LoRaWAN</a:t>
            </a:r>
            <a:r>
              <a:rPr lang="en-GB" sz="1600" dirty="0"/>
              <a:t> Authentication in RADIUS, see </a:t>
            </a:r>
            <a:r>
              <a:rPr lang="en-GB" sz="1600" dirty="0">
                <a:hlinkClick r:id="rId5"/>
              </a:rPr>
              <a:t>https://datatracker.ietf.org/doc/draft-garcia-radext-radius-lorawan</a:t>
            </a:r>
            <a:r>
              <a:rPr lang="en-GB" sz="1600" dirty="0" smtClean="0">
                <a:hlinkClick r:id="rId5"/>
              </a:rPr>
              <a:t>/</a:t>
            </a:r>
            <a:r>
              <a:rPr lang="en-GB" sz="1600" dirty="0" smtClean="0"/>
              <a:t>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Published: RFC 8146: Adding Support for Salted Password Databases to EAP-</a:t>
            </a:r>
            <a:r>
              <a:rPr lang="en-US" sz="1600" dirty="0" err="1" smtClean="0"/>
              <a:t>pwd</a:t>
            </a:r>
            <a:r>
              <a:rPr lang="en-US" sz="1600" dirty="0"/>
              <a:t>, see </a:t>
            </a: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tools.ietf.org/html/rfc8146</a:t>
            </a:r>
            <a:r>
              <a:rPr lang="en-US" sz="1600" dirty="0" smtClean="0"/>
              <a:t> </a:t>
            </a: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in11-14-0368-01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see 11-14-0684-01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MAC published as RFC7494, </a:t>
            </a:r>
            <a:r>
              <a:rPr lang="en-US" sz="1400" dirty="0" smtClean="0">
                <a:hlinkClick r:id="rId6"/>
              </a:rPr>
              <a:t>http://datatracker.ietf.org/doc/rfc7494/</a:t>
            </a:r>
            <a:r>
              <a:rPr lang="en-US" sz="1400" dirty="0" smtClean="0"/>
              <a:t> </a:t>
            </a:r>
            <a:r>
              <a:rPr lang="en-US" sz="1400" u="sng" dirty="0" smtClean="0"/>
              <a:t>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 smtClean="0"/>
              <a:t>11-14-0913-01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[Sept 2017]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Alternate Tunnel Encapsulation for Data Frames in CAPWAP, see  </a:t>
            </a:r>
            <a:r>
              <a:rPr lang="en-US" sz="1400" dirty="0">
                <a:hlinkClick r:id="rId8"/>
              </a:rPr>
              <a:t>https://datatracker.ietf.org/doc/draft-ietf-opsawg-capwap-alt-tunnel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The TACACS+ Protocol, see </a:t>
            </a:r>
            <a:r>
              <a:rPr lang="en-US" sz="1400" dirty="0" smtClean="0">
                <a:hlinkClick r:id="rId9"/>
              </a:rPr>
              <a:t>https://datatracker.ietf.org/doc/draft-ietf-opsawg-tacacs/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Requirements </a:t>
            </a:r>
            <a:r>
              <a:rPr lang="en-US" sz="1400" dirty="0"/>
              <a:t>and Architecture of Carrier IP Service Models  </a:t>
            </a:r>
            <a:r>
              <a:rPr lang="en-US" sz="1400" dirty="0">
                <a:hlinkClick r:id="rId10"/>
              </a:rPr>
              <a:t>https://datatracker.ietf.org/doc/draft-li-opsawg-carrier-ip-service-model-req-arch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Carrier </a:t>
            </a:r>
            <a:r>
              <a:rPr lang="en-US" sz="1400" dirty="0"/>
              <a:t>Wi-Fi Calling Deployment </a:t>
            </a:r>
            <a:r>
              <a:rPr lang="en-US" sz="1400" dirty="0" smtClean="0"/>
              <a:t>Considerations</a:t>
            </a:r>
            <a:r>
              <a:rPr lang="en-US" sz="1400" dirty="0"/>
              <a:t>: </a:t>
            </a:r>
            <a:r>
              <a:rPr lang="en-US" sz="1400" dirty="0">
                <a:hlinkClick r:id="rId11"/>
              </a:rPr>
              <a:t>https://datatracker.ietf.org/doc/draft-pularikkal-opsawg-wifi-calling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2"/>
              </a:rPr>
              <a:t>https://</a:t>
            </a:r>
            <a:r>
              <a:rPr lang="en-US" sz="1400" dirty="0" smtClean="0">
                <a:hlinkClick r:id="rId12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</a:t>
            </a:r>
            <a:r>
              <a:rPr lang="en-US" sz="1400" dirty="0" smtClean="0"/>
              <a:t>RFC7548, Management of Networks with Constrained Devices: Use Cases, see </a:t>
            </a:r>
            <a:r>
              <a:rPr lang="en-US" sz="1400" dirty="0">
                <a:hlinkClick r:id="rId13"/>
              </a:rPr>
              <a:t>https://datatracker.ietf.org/doc/rfc7548</a:t>
            </a:r>
            <a:r>
              <a:rPr lang="en-US" sz="1400" dirty="0" smtClean="0">
                <a:hlinkClick r:id="rId13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[Sept 2017]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Datagram Transport Layer Security (DTLS) Protocol </a:t>
            </a:r>
            <a:r>
              <a:rPr lang="en-US" sz="1600" dirty="0"/>
              <a:t>Version 1.3,see </a:t>
            </a:r>
            <a:r>
              <a:rPr lang="en-US" sz="1600" dirty="0">
                <a:hlinkClick r:id="rId4"/>
              </a:rPr>
              <a:t>https://datatracker.ietf.org/doc/draft-ietf-tls-dtls13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 and in WG Last Call: TLS version 1.3 </a:t>
            </a:r>
            <a:r>
              <a:rPr lang="en-US" sz="1600" u="sng" dirty="0">
                <a:hlinkClick r:id="rId5"/>
              </a:rPr>
              <a:t>https://datatracker.ietf.org/doc/draft-ietf-tls-tls13</a:t>
            </a:r>
            <a:r>
              <a:rPr lang="en-US" sz="1600" u="sng" dirty="0" smtClean="0">
                <a:hlinkClick r:id="rId5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</a:t>
            </a:r>
            <a:r>
              <a:rPr lang="en-US" sz="1600" dirty="0"/>
              <a:t>Example Handshake Traces for TLS 1.3, see </a:t>
            </a:r>
            <a:r>
              <a:rPr lang="en-US" sz="1600" dirty="0">
                <a:hlinkClick r:id="rId6"/>
              </a:rPr>
              <a:t>https://datatracker.ietf.org/doc/draft-ietf-tls-tls13-vectors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Submitted for publication: Elliptic Curve Cryptography (ECC) Cipher Suites for Transport Layer Security (TLS) Versions 1.2 and Earlier, see </a:t>
            </a:r>
            <a:r>
              <a:rPr lang="en-US" sz="1600" dirty="0" smtClean="0">
                <a:hlinkClick r:id="rId7"/>
              </a:rPr>
              <a:t>http://datatracker.ietf.org/doc/draft-ietf-tls-rfc4492bis/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Addresses </a:t>
            </a:r>
            <a:r>
              <a:rPr lang="en-US" sz="1400" dirty="0"/>
              <a:t>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400" dirty="0" err="1" smtClean="0"/>
              <a:t>DetNet</a:t>
            </a:r>
            <a:r>
              <a:rPr lang="en-US" sz="1400" dirty="0" smtClean="0"/>
              <a:t> </a:t>
            </a:r>
            <a:r>
              <a:rPr lang="en-US" sz="1400" dirty="0"/>
              <a:t>Data Plane Protocol and Solution Alternatives, see </a:t>
            </a:r>
            <a:r>
              <a:rPr lang="en-US" sz="1400" dirty="0">
                <a:hlinkClick r:id="rId4"/>
              </a:rPr>
              <a:t>https://datatracker.ietf.org/doc/draft-ietf-detnet-dp-alt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Deterministic </a:t>
            </a:r>
            <a:r>
              <a:rPr lang="en-US" sz="1400" dirty="0"/>
              <a:t>Networking Architecture, see </a:t>
            </a:r>
            <a:r>
              <a:rPr lang="en-US" sz="1400" dirty="0">
                <a:hlinkClick r:id="rId5"/>
              </a:rPr>
              <a:t>https://datatracker.ietf.org/doc/draft-ietf-detnet-architecture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 </a:t>
            </a:r>
          </a:p>
          <a:p>
            <a:pPr lvl="1"/>
            <a:r>
              <a:rPr lang="en-US" sz="1400" dirty="0" smtClean="0"/>
              <a:t>Deterministic Networking Use Cases, see </a:t>
            </a:r>
            <a:r>
              <a:rPr lang="en-US" sz="1400" dirty="0" smtClean="0">
                <a:hlinkClick r:id="rId6"/>
              </a:rPr>
              <a:t>https://datatracker.ietf.org/doc/draft-ietf-detnet-use-cases/</a:t>
            </a:r>
            <a:r>
              <a:rPr lang="en-US" sz="1400" dirty="0" smtClean="0"/>
              <a:t> (note 5.1.1, reference to </a:t>
            </a:r>
            <a:r>
              <a:rPr lang="en-US" sz="1400" dirty="0" err="1" smtClean="0"/>
              <a:t>WiFi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Deterministic </a:t>
            </a:r>
            <a:r>
              <a:rPr lang="en-US" sz="1400" dirty="0"/>
              <a:t>Networking Problem Statement, see </a:t>
            </a:r>
            <a:r>
              <a:rPr lang="en-US" sz="1400" dirty="0">
                <a:hlinkClick r:id="rId7"/>
              </a:rPr>
              <a:t>https://datatracker.ietf.org/doc/draft-ietf-detnet-problem-statement/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smtClean="0"/>
              <a:t>Integrated </a:t>
            </a:r>
            <a:r>
              <a:rPr lang="en-US" sz="1400" dirty="0"/>
              <a:t>Mobile </a:t>
            </a:r>
            <a:r>
              <a:rPr lang="en-US" sz="1400" dirty="0" err="1"/>
              <a:t>Fronthaul</a:t>
            </a:r>
            <a:r>
              <a:rPr lang="en-US" sz="1400" dirty="0"/>
              <a:t> and Backhaul, see </a:t>
            </a:r>
            <a:r>
              <a:rPr lang="en-US" sz="1400" dirty="0">
                <a:hlinkClick r:id="rId8"/>
              </a:rPr>
              <a:t>https://datatracker.ietf.org/doc/draft-huang-detnet-xhaul/</a:t>
            </a:r>
            <a:r>
              <a:rPr lang="en-US" sz="14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</a:t>
            </a:r>
            <a:r>
              <a:rPr lang="en-US" sz="2000" dirty="0" smtClean="0"/>
              <a:t>(RFC4441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4"/>
              </a:rPr>
              <a:t>http://</a:t>
            </a:r>
            <a:r>
              <a:rPr lang="en-US" sz="1600" u="sng" dirty="0" smtClean="0">
                <a:hlinkClick r:id="rId4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15/15 of 11-17-1204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86552</TotalTime>
  <Words>7881</Words>
  <Application>Microsoft Office PowerPoint</Application>
  <PresentationFormat>On-screen Show (4:3)</PresentationFormat>
  <Paragraphs>1612</Paragraphs>
  <Slides>103</Slides>
  <Notes>81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3" baseType="lpstr">
      <vt:lpstr>Arial Unicode MS</vt:lpstr>
      <vt:lpstr>MS Gothic</vt:lpstr>
      <vt:lpstr>MS PGothic</vt:lpstr>
      <vt:lpstr>MS PGothic</vt:lpstr>
      <vt:lpstr>宋体</vt:lpstr>
      <vt:lpstr>Arial</vt:lpstr>
      <vt:lpstr>Gulim</vt:lpstr>
      <vt:lpstr>Times New Roman</vt:lpstr>
      <vt:lpstr>Default Design</vt:lpstr>
      <vt:lpstr>Document</vt:lpstr>
      <vt:lpstr>802.11 September 2017 Closing Reports</vt:lpstr>
      <vt:lpstr>Abstract</vt:lpstr>
      <vt:lpstr>Attendance</vt:lpstr>
      <vt:lpstr>Attendance Total</vt:lpstr>
      <vt:lpstr>Attendance Histogram </vt:lpstr>
      <vt:lpstr>Attendance by Country</vt:lpstr>
      <vt:lpstr>Doc Revision uploads by meeting (month #)</vt:lpstr>
      <vt:lpstr>802.11 WG Editor’s Closing Report (Sept 2017)</vt:lpstr>
      <vt:lpstr>Volunteer Editor Contacts</vt:lpstr>
      <vt:lpstr>Sept 12th round table status report</vt:lpstr>
      <vt:lpstr>Editor Amendment Ordering</vt:lpstr>
      <vt:lpstr>Draft Development Snapshot</vt:lpstr>
      <vt:lpstr>PowerPoint Presentation</vt:lpstr>
      <vt:lpstr>PowerPoint Presentation</vt:lpstr>
      <vt:lpstr>802.11 AANI SC – September 2017</vt:lpstr>
      <vt:lpstr>Call for Contributions</vt:lpstr>
      <vt:lpstr>PowerPoint Presentation</vt:lpstr>
      <vt:lpstr>PowerPoint Presentation</vt:lpstr>
      <vt:lpstr>ARC Closing Report </vt:lpstr>
      <vt:lpstr>Abstract</vt:lpstr>
      <vt:lpstr>Work Completed</vt:lpstr>
      <vt:lpstr>Work Completed (cont)</vt:lpstr>
      <vt:lpstr>Work Completed</vt:lpstr>
      <vt:lpstr>Teleconference(s)</vt:lpstr>
      <vt:lpstr>November 2017 Plans</vt:lpstr>
      <vt:lpstr>IEEE 802.11 Coexistence SC closing report in Hawaii in Sept 2017</vt:lpstr>
      <vt:lpstr>IEEE 802.11 Coexistence SC achieved most of its goals in Hawaii in Sept 2017</vt:lpstr>
      <vt:lpstr>IEEE 802.11 Coexistence SC will continue its work in  between now and Orlando in November  2017 </vt:lpstr>
      <vt:lpstr>WNG SC Closing Report</vt:lpstr>
      <vt:lpstr>Abstract</vt:lpstr>
      <vt:lpstr>PowerPoint Presentation</vt:lpstr>
      <vt:lpstr>IEEE 802 JTC1 Standing Committee September 2017 (Hawaii) closing report</vt:lpstr>
      <vt:lpstr>IEEE 802 JTC1 SC focused on executing PSDO process &amp; reviewing SC6 work in Hawaii in July 2017</vt:lpstr>
      <vt:lpstr>The IEEE 802 JTC1 SC will execute the PSDO process &amp; review SC6 meeting in Nov 2017</vt:lpstr>
      <vt:lpstr>TGmd September 2017 Closing Report</vt:lpstr>
      <vt:lpstr>Abstract</vt:lpstr>
      <vt:lpstr>Work completed this week  </vt:lpstr>
      <vt:lpstr>TGmd schedule - unchanged </vt:lpstr>
      <vt:lpstr>Plans for Sept - Nov </vt:lpstr>
      <vt:lpstr>References</vt:lpstr>
      <vt:lpstr>IEEE 802.11aj September Closing Report</vt:lpstr>
      <vt:lpstr>Abstract</vt:lpstr>
      <vt:lpstr>Work Completed</vt:lpstr>
      <vt:lpstr>Motion</vt:lpstr>
      <vt:lpstr>Approve TGaj Report for EC</vt:lpstr>
      <vt:lpstr>Plan for November meeting</vt:lpstr>
      <vt:lpstr>Conference Call Time</vt:lpstr>
      <vt:lpstr>PowerPoint Presentation</vt:lpstr>
      <vt:lpstr>TGak September Closing Report </vt:lpstr>
      <vt:lpstr>TGak Closing Report</vt:lpstr>
      <vt:lpstr>TGak Closing Report</vt:lpstr>
      <vt:lpstr>TGaq Closing Report</vt:lpstr>
      <vt:lpstr>Abstract</vt:lpstr>
      <vt:lpstr>PowerPoint Presentation</vt:lpstr>
      <vt:lpstr>TGax September 2017 Closing Report</vt:lpstr>
      <vt:lpstr>Abstract</vt:lpstr>
      <vt:lpstr>Work Completed</vt:lpstr>
      <vt:lpstr>November 2017 Goals</vt:lpstr>
      <vt:lpstr>Conference Call Times</vt:lpstr>
      <vt:lpstr>Task Group AY  September 2017 Closing Report</vt:lpstr>
      <vt:lpstr>Abstract</vt:lpstr>
      <vt:lpstr>PowerPoint Presentation</vt:lpstr>
      <vt:lpstr>PowerPoint Presentation</vt:lpstr>
      <vt:lpstr>PowerPoint Presentation</vt:lpstr>
      <vt:lpstr>TGaz Next Generation Positioning  Sep. Closing Report</vt:lpstr>
      <vt:lpstr>Abstract</vt:lpstr>
      <vt:lpstr>TG Status And Work Completed</vt:lpstr>
      <vt:lpstr>TG Status And Work Completed</vt:lpstr>
      <vt:lpstr>Goals For Nov. Meeting</vt:lpstr>
      <vt:lpstr>Teleconference Schedule</vt:lpstr>
      <vt:lpstr>TGba September 2017 Closing Report</vt:lpstr>
      <vt:lpstr>Abstract</vt:lpstr>
      <vt:lpstr>Work Completed</vt:lpstr>
      <vt:lpstr>Goal for November 2017</vt:lpstr>
      <vt:lpstr>Teleconference Call Schedule</vt:lpstr>
      <vt:lpstr>Light Communications Study Group  September 2017 Closing Report</vt:lpstr>
      <vt:lpstr>PowerPoint Presentation</vt:lpstr>
      <vt:lpstr>PowerPoint Presentation</vt:lpstr>
      <vt:lpstr>PowerPoint Presentation</vt:lpstr>
      <vt:lpstr>PowerPoint Presentation</vt:lpstr>
      <vt:lpstr>RR-TAG (802.18) Liaison</vt:lpstr>
      <vt:lpstr>Overview</vt:lpstr>
      <vt:lpstr>Discussion Items</vt:lpstr>
      <vt:lpstr>Actions</vt:lpstr>
      <vt:lpstr>IEEE 802.11-IETF Liaison Report</vt:lpstr>
      <vt:lpstr>Abstract</vt:lpstr>
      <vt:lpstr>IETF Meetings</vt:lpstr>
      <vt:lpstr>IETF- IEEE 802 Liaison Activity  </vt:lpstr>
      <vt:lpstr>IoT related work – feedback requested</vt:lpstr>
      <vt:lpstr>IETF BOFs IETF July 16-21, 2017</vt:lpstr>
      <vt:lpstr>YANG Model Catalog</vt:lpstr>
      <vt:lpstr>Multicast Topics</vt:lpstr>
      <vt:lpstr>Of Interest to Smart Grid</vt:lpstr>
      <vt:lpstr>CAPPORT WG</vt:lpstr>
      <vt:lpstr>RADEXT WG</vt:lpstr>
      <vt:lpstr>Operations Area Working Group</vt:lpstr>
      <vt:lpstr>Transport Layer Security (TLS)</vt:lpstr>
      <vt:lpstr>Deterministic Networking (DETNET)</vt:lpstr>
      <vt:lpstr>References</vt:lpstr>
      <vt:lpstr>Wi-Fi Alliance Liaison Update</vt:lpstr>
      <vt:lpstr>PowerPoint Presentation</vt:lpstr>
      <vt:lpstr>PowerPoint Presentation</vt:lpstr>
      <vt:lpstr>PowerPoint Presentation</vt:lpstr>
    </vt:vector>
  </TitlesOfParts>
  <Company>Aruba Networks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September 2017</cp:keywords>
  <cp:lastModifiedBy>Stanley, Dorothy</cp:lastModifiedBy>
  <cp:revision>1485</cp:revision>
  <cp:lastPrinted>1998-02-10T13:28:06Z</cp:lastPrinted>
  <dcterms:created xsi:type="dcterms:W3CDTF">1998-02-10T13:07:52Z</dcterms:created>
  <dcterms:modified xsi:type="dcterms:W3CDTF">2017-09-15T07:25:02Z</dcterms:modified>
</cp:coreProperties>
</file>