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0" r:id="rId3"/>
    <p:sldId id="360" r:id="rId4"/>
    <p:sldId id="525" r:id="rId5"/>
    <p:sldId id="275" r:id="rId6"/>
    <p:sldId id="382" r:id="rId7"/>
    <p:sldId id="535" r:id="rId8"/>
    <p:sldId id="534" r:id="rId9"/>
    <p:sldId id="537" r:id="rId10"/>
    <p:sldId id="532" r:id="rId11"/>
    <p:sldId id="536" r:id="rId12"/>
    <p:sldId id="538" r:id="rId13"/>
    <p:sldId id="541" r:id="rId14"/>
    <p:sldId id="542" r:id="rId15"/>
    <p:sldId id="543" r:id="rId16"/>
    <p:sldId id="544" r:id="rId17"/>
    <p:sldId id="539" r:id="rId18"/>
    <p:sldId id="545" r:id="rId19"/>
    <p:sldId id="459" r:id="rId20"/>
    <p:sldId id="553" r:id="rId21"/>
    <p:sldId id="548" r:id="rId22"/>
    <p:sldId id="552" r:id="rId23"/>
    <p:sldId id="301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0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802.11-17/1202r1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53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539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46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265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058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10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28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682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802.11-17/1202r1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1302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104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7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1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25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0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802.11-17/1202r1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opman/sb_om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98-00-0jtc-china-comment-on-11ai-errata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13-02-00ax-par-modification-to-support-6-ghz-band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169-01-0hew-ieee-802-11-hew-sg-proposed-csd.doc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19-01-00az-p802-11az-par-modification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318-00-00az-ieee-802-11az-ngp-csd-update.docx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98-00-0jtc-china-comment-on-11ai-errata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2017-09-15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5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ad-hoc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Authorize a </a:t>
            </a:r>
            <a:r>
              <a:rPr lang="en-US" altLang="en-US" sz="2800" dirty="0" err="1"/>
              <a:t>TGmd</a:t>
            </a:r>
            <a:r>
              <a:rPr lang="en-US" altLang="en-US" sz="2800" dirty="0"/>
              <a:t> ad-hoc December 7-8, 2017 in Piscataway NJ for the purposes of comment resolution</a:t>
            </a:r>
            <a:endParaRPr lang="en-GB" sz="2800" u="sng" dirty="0"/>
          </a:p>
          <a:p>
            <a:pPr>
              <a:lnSpc>
                <a:spcPct val="80000"/>
              </a:lnSpc>
            </a:pPr>
            <a:endParaRPr lang="en-US" altLang="en-US" sz="2800" u="sng" dirty="0"/>
          </a:p>
          <a:p>
            <a:pPr lvl="0"/>
            <a:r>
              <a:rPr lang="en-US" sz="2800" dirty="0" smtClean="0"/>
              <a:t>Moved: Dorothy Stanley on behalf of the TG</a:t>
            </a:r>
            <a:endParaRPr lang="en-GB" sz="2800" dirty="0"/>
          </a:p>
          <a:p>
            <a:pPr lvl="0"/>
            <a:r>
              <a:rPr lang="en-US" sz="2800" dirty="0" smtClean="0"/>
              <a:t>Seconded: </a:t>
            </a:r>
          </a:p>
          <a:p>
            <a:pPr lvl="0"/>
            <a:r>
              <a:rPr lang="en-US" sz="2800" dirty="0" smtClean="0"/>
              <a:t>Result</a:t>
            </a:r>
            <a:r>
              <a:rPr lang="en-US" sz="2800" dirty="0" smtClean="0"/>
              <a:t>: Unanimous</a:t>
            </a:r>
            <a:endParaRPr lang="en-US" sz="2800" dirty="0" smtClean="0"/>
          </a:p>
          <a:p>
            <a:pPr lvl="0"/>
            <a:endParaRPr lang="en-US" sz="2800" dirty="0"/>
          </a:p>
          <a:p>
            <a:r>
              <a:rPr lang="en-US" sz="2000" dirty="0" err="1" smtClean="0"/>
              <a:t>TGmd</a:t>
            </a:r>
            <a:r>
              <a:rPr lang="en-US" sz="2000" dirty="0" smtClean="0"/>
              <a:t> result: </a:t>
            </a:r>
            <a:r>
              <a:rPr lang="en-US" altLang="en-US" sz="2000" dirty="0" smtClean="0"/>
              <a:t>Moved</a:t>
            </a:r>
            <a:r>
              <a:rPr lang="en-US" altLang="en-US" sz="2000" dirty="0"/>
              <a:t>: Mark Hamilton, Seconded: Jon </a:t>
            </a:r>
            <a:r>
              <a:rPr lang="en-US" altLang="en-US" sz="2000" dirty="0" err="1"/>
              <a:t>Rosdahl</a:t>
            </a:r>
            <a:r>
              <a:rPr lang="en-US" altLang="en-US" sz="2000" dirty="0"/>
              <a:t> , Result: 9-0-2 passes</a:t>
            </a:r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Having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approved changes to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P802.11ax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D1.0, as defined in 11-17/0010r13 in addition to motions passed during September 2017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session.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Instruct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editor to prepare P802.11ax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D2.0,  and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Approve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30 day Working Group Technical Letter Ballot asking the question “Should P802.11ax D2.0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forwarded to Sponsor Ballot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Moved: Osama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Aboul-Magd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on behalf of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dirty="0" smtClean="0"/>
              <a:t>Result: </a:t>
            </a:r>
            <a:r>
              <a:rPr lang="en-US" dirty="0" smtClean="0"/>
              <a:t>44-0-1 Passes</a:t>
            </a:r>
            <a:endParaRPr lang="en-US" dirty="0" smtClean="0"/>
          </a:p>
          <a:p>
            <a:pPr lvl="0"/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result: </a:t>
            </a: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Robert Stacey,  Seconded: Alfred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Asterjadhi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Result: 53-0-0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29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sz="2800" dirty="0"/>
              <a:t>Move to </a:t>
            </a:r>
            <a:r>
              <a:rPr lang="en-US" sz="2800" dirty="0" smtClean="0"/>
              <a:t>approve the </a:t>
            </a:r>
            <a:r>
              <a:rPr lang="en-US" sz="2800" dirty="0"/>
              <a:t>IEEE P802.11ax </a:t>
            </a:r>
            <a:r>
              <a:rPr lang="en-US" sz="2800" dirty="0" smtClean="0"/>
              <a:t>CSD </a:t>
            </a:r>
            <a:r>
              <a:rPr lang="en-US" sz="2800" dirty="0"/>
              <a:t>in document </a:t>
            </a:r>
            <a:r>
              <a:rPr lang="en-US" sz="2800" dirty="0" smtClean="0"/>
              <a:t>11-14/0169r1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</a:t>
            </a:r>
            <a:r>
              <a:rPr lang="en-US" sz="2800" dirty="0" smtClean="0"/>
              <a:t>oved</a:t>
            </a:r>
            <a:r>
              <a:rPr lang="en-US" sz="2800" dirty="0"/>
              <a:t>: </a:t>
            </a:r>
            <a:r>
              <a:rPr lang="en-US" sz="2800" dirty="0" smtClean="0"/>
              <a:t>Osama </a:t>
            </a:r>
            <a:r>
              <a:rPr lang="en-US" sz="2800" dirty="0" err="1" smtClean="0"/>
              <a:t>Aboul</a:t>
            </a:r>
            <a:r>
              <a:rPr lang="en-US" sz="2800" dirty="0" err="1"/>
              <a:t>-</a:t>
            </a:r>
            <a:r>
              <a:rPr lang="en-US" sz="2800" dirty="0" err="1" smtClean="0"/>
              <a:t>Magd</a:t>
            </a:r>
            <a:endParaRPr lang="en-GB" sz="2800" dirty="0"/>
          </a:p>
          <a:p>
            <a:pPr lvl="0"/>
            <a:r>
              <a:rPr lang="en-US" sz="2800" dirty="0"/>
              <a:t>Seconded: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endParaRPr lang="en-US" sz="2800" dirty="0" smtClean="0"/>
          </a:p>
          <a:p>
            <a:pPr lvl="0"/>
            <a:r>
              <a:rPr lang="en-US" sz="2800" dirty="0" smtClean="0"/>
              <a:t>Result: </a:t>
            </a:r>
            <a:r>
              <a:rPr lang="en-US" sz="2800" dirty="0" smtClean="0"/>
              <a:t>43-0-1 Passes</a:t>
            </a:r>
            <a:endParaRPr lang="en-US" sz="2800" dirty="0" smtClean="0"/>
          </a:p>
          <a:p>
            <a:pPr lvl="0"/>
            <a:endParaRPr lang="en-US" dirty="0"/>
          </a:p>
          <a:p>
            <a:r>
              <a:rPr lang="en-US" sz="2000" dirty="0" err="1" smtClean="0"/>
              <a:t>TGax</a:t>
            </a:r>
            <a:r>
              <a:rPr lang="en-US" sz="2000" dirty="0" smtClean="0"/>
              <a:t> result: Moved: </a:t>
            </a:r>
            <a:r>
              <a:rPr lang="en-US" sz="2000" dirty="0"/>
              <a:t>Yasuhiko </a:t>
            </a:r>
            <a:r>
              <a:rPr lang="en-US" sz="2000" dirty="0" smtClean="0"/>
              <a:t>Inoue, Second</a:t>
            </a:r>
            <a:r>
              <a:rPr lang="en-US" sz="2000" dirty="0"/>
              <a:t>: Rich </a:t>
            </a:r>
            <a:r>
              <a:rPr lang="en-US" sz="2000" dirty="0" smtClean="0"/>
              <a:t>Kennedy, Y/N/A </a:t>
            </a:r>
            <a:r>
              <a:rPr lang="en-US" sz="2000" dirty="0"/>
              <a:t>: 95/0/0 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7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PAR modification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r>
              <a:rPr lang="en-GB" dirty="0" smtClean="0"/>
              <a:t>Believing </a:t>
            </a:r>
            <a:r>
              <a:rPr lang="en-GB" dirty="0"/>
              <a:t>that the PAR contained in the document referenced below meets IEEE-SA </a:t>
            </a:r>
            <a:r>
              <a:rPr lang="en-GB" dirty="0" smtClean="0"/>
              <a:t>guidelines,</a:t>
            </a:r>
          </a:p>
          <a:p>
            <a:r>
              <a:rPr lang="en-GB" dirty="0" smtClean="0"/>
              <a:t>Request </a:t>
            </a:r>
            <a:r>
              <a:rPr lang="en-GB" dirty="0"/>
              <a:t>that the PAR contained in 11-17-1319r1 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b="0" dirty="0"/>
              <a:t>.</a:t>
            </a:r>
            <a:endParaRPr lang="en-US" b="0" dirty="0"/>
          </a:p>
          <a:p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Carlos </a:t>
            </a:r>
            <a:r>
              <a:rPr lang="en-US" dirty="0" err="1" smtClean="0"/>
              <a:t>Aldana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39-2-3 Passes</a:t>
            </a:r>
            <a:endParaRPr lang="en-US" dirty="0" smtClean="0"/>
          </a:p>
          <a:p>
            <a:endParaRPr lang="en-US" dirty="0" smtClean="0"/>
          </a:p>
          <a:p>
            <a:r>
              <a:rPr lang="en-US" sz="1800" dirty="0" err="1" smtClean="0"/>
              <a:t>TGaz</a:t>
            </a:r>
            <a:r>
              <a:rPr lang="en-US" sz="1800" dirty="0" smtClean="0"/>
              <a:t> result: </a:t>
            </a:r>
            <a:r>
              <a:rPr lang="en-GB" sz="1800" dirty="0" smtClean="0"/>
              <a:t>Moved: </a:t>
            </a:r>
            <a:r>
              <a:rPr lang="en-GB" sz="1800" dirty="0"/>
              <a:t>Jon </a:t>
            </a:r>
            <a:r>
              <a:rPr lang="en-GB" sz="1800" dirty="0" err="1"/>
              <a:t>Rosdahl</a:t>
            </a:r>
            <a:r>
              <a:rPr lang="en-GB" sz="1800" dirty="0"/>
              <a:t>, </a:t>
            </a:r>
            <a:r>
              <a:rPr lang="en-US" sz="1800" dirty="0"/>
              <a:t>Seconded: SK Yong, Results (Y/N/A): </a:t>
            </a:r>
            <a:r>
              <a:rPr lang="en-US" sz="1800" dirty="0" smtClean="0"/>
              <a:t>17–0–0</a:t>
            </a:r>
            <a:endParaRPr lang="en-US" sz="1800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0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r>
              <a:rPr lang="en-GB" dirty="0"/>
              <a:t>Believing that the CSD contained in the document referenced below meets IEEE 802 guidelines,</a:t>
            </a:r>
            <a:endParaRPr lang="en-US" dirty="0"/>
          </a:p>
          <a:p>
            <a:r>
              <a:rPr lang="en-GB" dirty="0"/>
              <a:t>Request that the CSD contained in 11-17-1318r0 be posted to the IEEE 802 Executive Committee (EC) agenda for WG 802 preview and EC approval.</a:t>
            </a:r>
            <a:endParaRPr lang="en-US" dirty="0"/>
          </a:p>
          <a:p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Edward Au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38-1-7 Passes</a:t>
            </a:r>
            <a:endParaRPr lang="en-US" dirty="0" smtClean="0"/>
          </a:p>
          <a:p>
            <a:endParaRPr lang="en-US" dirty="0" smtClean="0"/>
          </a:p>
          <a:p>
            <a:r>
              <a:rPr lang="en-US" sz="1800" dirty="0" err="1" smtClean="0"/>
              <a:t>TGaz</a:t>
            </a:r>
            <a:r>
              <a:rPr lang="en-US" sz="1800" dirty="0" smtClean="0"/>
              <a:t> result: </a:t>
            </a:r>
            <a:r>
              <a:rPr lang="en-GB" sz="1800" dirty="0" smtClean="0"/>
              <a:t>Moved: </a:t>
            </a:r>
            <a:r>
              <a:rPr lang="en-GB" sz="1800" dirty="0"/>
              <a:t>Jon </a:t>
            </a:r>
            <a:r>
              <a:rPr lang="en-GB" sz="1800" dirty="0" err="1"/>
              <a:t>Rosdahl</a:t>
            </a:r>
            <a:r>
              <a:rPr lang="en-GB" sz="1800" dirty="0"/>
              <a:t>, </a:t>
            </a:r>
            <a:r>
              <a:rPr lang="en-US" sz="1800" dirty="0"/>
              <a:t>Seconded: SK Yong, Results (Y/N/A): </a:t>
            </a:r>
            <a:r>
              <a:rPr lang="en-US" sz="1800" dirty="0" smtClean="0"/>
              <a:t>16–0–1</a:t>
            </a:r>
            <a:endParaRPr lang="en-US" sz="1800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9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LOA Question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Move to ask the IEEE 802.11 Working Group Chair to request a statement from the IEEE SA Standards Board to provide clarification on the applicability of the existing Letters of Assurance as worded, granting the WG Chair editorial license:</a:t>
            </a:r>
          </a:p>
          <a:p>
            <a:pPr marL="1085850" lvl="1" indent="-342900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</a:rPr>
              <a:t>Do </a:t>
            </a:r>
            <a:r>
              <a:rPr lang="en-GB" altLang="en-US" dirty="0">
                <a:solidFill>
                  <a:srgbClr val="000000"/>
                </a:solidFill>
              </a:rPr>
              <a:t>the Letters of Assurance provided to the IEEE </a:t>
            </a:r>
            <a:r>
              <a:rPr lang="en-GB" altLang="en-US" dirty="0" smtClean="0">
                <a:solidFill>
                  <a:srgbClr val="000000"/>
                </a:solidFill>
              </a:rPr>
              <a:t>Standards Association by </a:t>
            </a:r>
            <a:r>
              <a:rPr lang="en-GB" altLang="en-US" dirty="0">
                <a:solidFill>
                  <a:srgbClr val="000000"/>
                </a:solidFill>
              </a:rPr>
              <a:t>all organizations current and past apply to a potentially new standalone standard formed as part of the 802.11 WG, e.g., 802.11.3, in the same manner as they apply to any current and future amendments to </a:t>
            </a:r>
            <a:r>
              <a:rPr lang="en-GB" altLang="en-US" dirty="0" smtClean="0">
                <a:solidFill>
                  <a:srgbClr val="000000"/>
                </a:solidFill>
              </a:rPr>
              <a:t>the </a:t>
            </a:r>
            <a:r>
              <a:rPr lang="en-GB" altLang="en-US" dirty="0">
                <a:solidFill>
                  <a:srgbClr val="000000"/>
                </a:solidFill>
              </a:rPr>
              <a:t>IEEE 802.11-2016 document, e.g., 802.11ba?</a:t>
            </a:r>
          </a:p>
          <a:p>
            <a:pPr eaLnBrk="1" hangingPunct="1"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Moved: </a:t>
            </a:r>
            <a:r>
              <a:rPr lang="en-GB" altLang="en-US" sz="2000" dirty="0" smtClean="0">
                <a:solidFill>
                  <a:srgbClr val="000000"/>
                </a:solidFill>
              </a:rPr>
              <a:t>Joseph Levy</a:t>
            </a:r>
            <a:endParaRPr lang="en-GB" altLang="en-US" sz="20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Seconded</a:t>
            </a:r>
            <a:r>
              <a:rPr lang="en-GB" altLang="en-US" sz="2000" dirty="0" smtClean="0">
                <a:solidFill>
                  <a:srgbClr val="000000"/>
                </a:solidFill>
              </a:rPr>
              <a:t>: Nikola </a:t>
            </a:r>
            <a:r>
              <a:rPr lang="en-GB" altLang="en-US" sz="2000" dirty="0" err="1" smtClean="0">
                <a:solidFill>
                  <a:srgbClr val="000000"/>
                </a:solidFill>
              </a:rPr>
              <a:t>Serafimovski</a:t>
            </a:r>
            <a:endParaRPr lang="en-GB" altLang="en-US" sz="20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Result</a:t>
            </a:r>
            <a:r>
              <a:rPr lang="en-GB" altLang="en-US" sz="2000" dirty="0" smtClean="0">
                <a:solidFill>
                  <a:srgbClr val="000000"/>
                </a:solidFill>
              </a:rPr>
              <a:t>: 19-5-20 Passes</a:t>
            </a:r>
            <a:endParaRPr lang="en-GB" altLang="en-US" sz="20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LC SG Result: Moved</a:t>
            </a:r>
            <a:r>
              <a:rPr lang="en-GB" altLang="en-US" sz="1800" dirty="0">
                <a:solidFill>
                  <a:srgbClr val="000000"/>
                </a:solidFill>
              </a:rPr>
              <a:t>: Andrew </a:t>
            </a:r>
            <a:r>
              <a:rPr lang="en-GB" altLang="en-US" sz="1800" dirty="0" smtClean="0">
                <a:solidFill>
                  <a:srgbClr val="000000"/>
                </a:solidFill>
              </a:rPr>
              <a:t>Myles, Seconded</a:t>
            </a:r>
            <a:r>
              <a:rPr lang="en-GB" altLang="en-US" sz="1800" dirty="0">
                <a:solidFill>
                  <a:srgbClr val="000000"/>
                </a:solidFill>
              </a:rPr>
              <a:t>: Li </a:t>
            </a:r>
            <a:r>
              <a:rPr lang="en-GB" altLang="en-US" sz="1800" dirty="0" err="1">
                <a:solidFill>
                  <a:srgbClr val="000000"/>
                </a:solidFill>
              </a:rPr>
              <a:t>Qiang</a:t>
            </a:r>
            <a:r>
              <a:rPr lang="en-GB" altLang="en-US" sz="1800" dirty="0">
                <a:solidFill>
                  <a:srgbClr val="000000"/>
                </a:solidFill>
              </a:rPr>
              <a:t> (John</a:t>
            </a:r>
            <a:r>
              <a:rPr lang="en-GB" altLang="en-US" sz="1800" dirty="0" smtClean="0">
                <a:solidFill>
                  <a:srgbClr val="000000"/>
                </a:solidFill>
              </a:rPr>
              <a:t>), </a:t>
            </a:r>
            <a:r>
              <a:rPr lang="en-GB" altLang="en-US" sz="1800" dirty="0">
                <a:solidFill>
                  <a:srgbClr val="000000"/>
                </a:solidFill>
              </a:rPr>
              <a:t>Y: 7 N: 0, Abstain: 4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1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LOA Question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Move to ask the IEEE 802.11 Working Group Chair to request a statement from the IEEE SA Standards Board to provide clarification on the applicability of the existing Letters of Assurance as worded, granting the WG Chair editorial license:</a:t>
            </a:r>
          </a:p>
          <a:p>
            <a:pPr marL="1085850" lvl="1" indent="-342900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</a:rPr>
              <a:t>Do </a:t>
            </a:r>
            <a:r>
              <a:rPr lang="en-GB" altLang="en-US" dirty="0">
                <a:solidFill>
                  <a:srgbClr val="000000"/>
                </a:solidFill>
              </a:rPr>
              <a:t>the Letters of Assurance provided to the IEEE </a:t>
            </a:r>
            <a:r>
              <a:rPr lang="en-GB" altLang="en-US" dirty="0" smtClean="0">
                <a:solidFill>
                  <a:srgbClr val="000000"/>
                </a:solidFill>
              </a:rPr>
              <a:t>Standards Association by </a:t>
            </a:r>
            <a:r>
              <a:rPr lang="en-GB" altLang="en-US" dirty="0">
                <a:solidFill>
                  <a:srgbClr val="000000"/>
                </a:solidFill>
              </a:rPr>
              <a:t>all organizations current and past apply to a potentially new </a:t>
            </a:r>
            <a:r>
              <a:rPr lang="en-GB" altLang="en-US" dirty="0" smtClean="0">
                <a:solidFill>
                  <a:srgbClr val="000000"/>
                </a:solidFill>
              </a:rPr>
              <a:t>clause within </a:t>
            </a:r>
            <a:r>
              <a:rPr lang="en-GB" altLang="en-US" dirty="0">
                <a:solidFill>
                  <a:srgbClr val="000000"/>
                </a:solidFill>
              </a:rPr>
              <a:t>the IEEE </a:t>
            </a:r>
            <a:r>
              <a:rPr lang="en-GB" altLang="en-US" dirty="0" smtClean="0">
                <a:solidFill>
                  <a:srgbClr val="000000"/>
                </a:solidFill>
              </a:rPr>
              <a:t>802.11-2016 standard? </a:t>
            </a:r>
            <a:r>
              <a:rPr lang="en-GB" altLang="en-US" dirty="0">
                <a:solidFill>
                  <a:srgbClr val="000000"/>
                </a:solidFill>
              </a:rPr>
              <a:t>If the </a:t>
            </a:r>
            <a:r>
              <a:rPr lang="en-GB" altLang="en-US" dirty="0" err="1">
                <a:solidFill>
                  <a:srgbClr val="000000"/>
                </a:solidFill>
              </a:rPr>
              <a:t>LoAs</a:t>
            </a:r>
            <a:r>
              <a:rPr lang="en-GB" altLang="en-US" dirty="0">
                <a:solidFill>
                  <a:srgbClr val="000000"/>
                </a:solidFill>
              </a:rPr>
              <a:t> do not apply, then under what conditions do those </a:t>
            </a:r>
            <a:r>
              <a:rPr lang="en-GB" altLang="en-US" dirty="0" err="1">
                <a:solidFill>
                  <a:srgbClr val="000000"/>
                </a:solidFill>
              </a:rPr>
              <a:t>LoAs</a:t>
            </a:r>
            <a:r>
              <a:rPr lang="en-GB" altLang="en-US" dirty="0">
                <a:solidFill>
                  <a:srgbClr val="000000"/>
                </a:solidFill>
              </a:rPr>
              <a:t> not apply? </a:t>
            </a: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Moved: </a:t>
            </a:r>
            <a:r>
              <a:rPr lang="en-GB" altLang="en-US" sz="1800" dirty="0">
                <a:solidFill>
                  <a:srgbClr val="000000"/>
                </a:solidFill>
              </a:rPr>
              <a:t>Nikola </a:t>
            </a:r>
            <a:r>
              <a:rPr lang="en-GB" altLang="en-US" sz="1800" dirty="0" err="1" smtClean="0">
                <a:solidFill>
                  <a:srgbClr val="000000"/>
                </a:solidFill>
              </a:rPr>
              <a:t>Serafimovski</a:t>
            </a:r>
            <a:endParaRPr lang="en-GB" altLang="en-US" sz="18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Seconded: Joseph Levy</a:t>
            </a:r>
            <a:endParaRPr lang="en-GB" altLang="en-US" sz="18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Result: 4-15-17 Fails</a:t>
            </a:r>
            <a:endParaRPr lang="en-GB" altLang="en-US" sz="18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en-GB" altLang="en-US" sz="18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LC SG Result: Moved</a:t>
            </a:r>
            <a:r>
              <a:rPr lang="en-GB" altLang="en-US" sz="1800" dirty="0">
                <a:solidFill>
                  <a:srgbClr val="000000"/>
                </a:solidFill>
              </a:rPr>
              <a:t>: Andrew Myles, Seconded: Li </a:t>
            </a:r>
            <a:r>
              <a:rPr lang="en-GB" altLang="en-US" sz="1800" dirty="0" err="1">
                <a:solidFill>
                  <a:srgbClr val="000000"/>
                </a:solidFill>
              </a:rPr>
              <a:t>Qiang</a:t>
            </a:r>
            <a:r>
              <a:rPr lang="en-GB" altLang="en-US" sz="1800" dirty="0">
                <a:solidFill>
                  <a:srgbClr val="000000"/>
                </a:solidFill>
              </a:rPr>
              <a:t> (John), Y:	10, </a:t>
            </a:r>
            <a:r>
              <a:rPr lang="en-GB" altLang="en-US" sz="1800" dirty="0" smtClean="0">
                <a:solidFill>
                  <a:srgbClr val="000000"/>
                </a:solidFill>
              </a:rPr>
              <a:t>N:1, Abstain</a:t>
            </a:r>
            <a:r>
              <a:rPr lang="en-GB" altLang="en-US" sz="1800" dirty="0">
                <a:solidFill>
                  <a:srgbClr val="000000"/>
                </a:solidFill>
              </a:rPr>
              <a:t>: 0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establishment for draft distribution: University of Washington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Approve establishment of a liaison for draft distribution coordination between the IEEE 802.11 Working Group and the University of Washington per 6.1.3.4 of the </a:t>
            </a:r>
            <a:r>
              <a:rPr lang="en-GB" dirty="0" smtClean="0">
                <a:hlinkClick r:id="rId3"/>
              </a:rPr>
              <a:t>Standards Board Operations Manual</a:t>
            </a:r>
            <a:endParaRPr lang="en-GB" dirty="0" smtClean="0"/>
          </a:p>
          <a:p>
            <a:pPr lvl="0"/>
            <a:r>
              <a:rPr lang="en-US" dirty="0" smtClean="0"/>
              <a:t>Moved: </a:t>
            </a:r>
            <a:r>
              <a:rPr lang="en-US" dirty="0" smtClean="0"/>
              <a:t>Adrian Stephens</a:t>
            </a:r>
            <a:endParaRPr lang="en-GB" dirty="0"/>
          </a:p>
          <a:p>
            <a:pPr lvl="0"/>
            <a:r>
              <a:rPr lang="en-US" dirty="0" smtClean="0"/>
              <a:t>Seconded: </a:t>
            </a:r>
            <a:r>
              <a:rPr lang="en-US" dirty="0" smtClean="0"/>
              <a:t>Jim Lansford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33-1-9</a:t>
            </a:r>
            <a:endParaRPr lang="en-US" dirty="0" smtClean="0"/>
          </a:p>
          <a:p>
            <a:r>
              <a:rPr lang="en-GB" sz="1000" dirty="0"/>
              <a:t>6.1.3.4 Draft distribution for </a:t>
            </a:r>
            <a:r>
              <a:rPr lang="en-GB" sz="1000" dirty="0" smtClean="0"/>
              <a:t>coordination If </a:t>
            </a:r>
            <a:r>
              <a:rPr lang="en-GB" sz="1000" dirty="0"/>
              <a:t>a Working Group intends to coordinate drafts of a project with a standards-developing organization </a:t>
            </a:r>
            <a:r>
              <a:rPr lang="en-GB" sz="1000" dirty="0" smtClean="0"/>
              <a:t>or technical </a:t>
            </a:r>
            <a:r>
              <a:rPr lang="en-GB" sz="1000" dirty="0"/>
              <a:t>organization involved in the technology covered by that project, the Sponsor and Working </a:t>
            </a:r>
            <a:r>
              <a:rPr lang="en-GB" sz="1000" dirty="0" smtClean="0"/>
              <a:t>Group Chair </a:t>
            </a:r>
            <a:r>
              <a:rPr lang="en-GB" sz="1000" dirty="0"/>
              <a:t>shall work with the IEEE Standards Department to establish the liaison relationship, subject to </a:t>
            </a:r>
            <a:r>
              <a:rPr lang="en-GB" sz="1000" dirty="0" smtClean="0"/>
              <a:t>the IEEE-SA </a:t>
            </a:r>
            <a:r>
              <a:rPr lang="en-GB" sz="1000" dirty="0"/>
              <a:t>Liaison Organization Guidelines for the Provision of Draft IEEE Standards. Once </a:t>
            </a:r>
            <a:r>
              <a:rPr lang="en-GB" sz="1000" dirty="0" smtClean="0"/>
              <a:t>the relationship </a:t>
            </a:r>
            <a:r>
              <a:rPr lang="en-GB" sz="1000" dirty="0"/>
              <a:t>has been established, the Working Group Chair may submit drafts to the liaison </a:t>
            </a:r>
            <a:r>
              <a:rPr lang="en-GB" sz="1000" dirty="0" smtClean="0"/>
              <a:t>organization for </a:t>
            </a:r>
            <a:r>
              <a:rPr lang="en-GB" sz="1000" dirty="0"/>
              <a:t>coordination. Prior to, or simultaneously with, the submission of a draft to the liaison organization, </a:t>
            </a:r>
            <a:r>
              <a:rPr lang="en-GB" sz="1000" dirty="0" smtClean="0"/>
              <a:t>the Working </a:t>
            </a:r>
            <a:r>
              <a:rPr lang="en-GB" sz="1000" dirty="0"/>
              <a:t>Group Chair shall inform the IEEE Standards Department of the submission and shall also </a:t>
            </a:r>
            <a:r>
              <a:rPr lang="en-GB" sz="1000" dirty="0" smtClean="0"/>
              <a:t>supply the </a:t>
            </a:r>
            <a:r>
              <a:rPr lang="en-GB" sz="1000" dirty="0"/>
              <a:t>relevant draft. The Working Group Chair shall immediately inform the IEEE Standards </a:t>
            </a:r>
            <a:r>
              <a:rPr lang="en-GB" sz="1000" dirty="0" smtClean="0"/>
              <a:t>Department when </a:t>
            </a:r>
            <a:r>
              <a:rPr lang="en-GB" sz="1000" dirty="0"/>
              <a:t>the liaison relationship is no longer needed</a:t>
            </a:r>
            <a:r>
              <a:rPr lang="en-GB" sz="1000" dirty="0" smtClean="0"/>
              <a:t>. All </a:t>
            </a:r>
            <a:r>
              <a:rPr lang="en-GB" sz="1000" dirty="0"/>
              <a:t>drafts submitted to liaison organizations shall have as its cover page a liaison organization cover </a:t>
            </a:r>
            <a:r>
              <a:rPr lang="en-GB" sz="1000" dirty="0" smtClean="0"/>
              <a:t>letter that </a:t>
            </a:r>
            <a:r>
              <a:rPr lang="en-GB" sz="1000" dirty="0"/>
              <a:t>outlines the IEEE copyright, permitted uses, distribution mechanisms, and additional recipients of </a:t>
            </a:r>
            <a:r>
              <a:rPr lang="en-GB" sz="1000" dirty="0" smtClean="0"/>
              <a:t>the draft</a:t>
            </a:r>
            <a:r>
              <a:rPr lang="en-GB" sz="1000" dirty="0"/>
              <a:t>. Template liaison organization cover letters are available from the IEEE Standards </a:t>
            </a:r>
            <a:r>
              <a:rPr lang="en-GB" sz="1000" dirty="0" smtClean="0"/>
              <a:t> Department</a:t>
            </a:r>
            <a:r>
              <a:rPr lang="en-GB" sz="1000" dirty="0"/>
              <a:t>. </a:t>
            </a:r>
          </a:p>
          <a:p>
            <a:pPr lvl="0"/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2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 D2.0 available for sale (conditional)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Approve making P802.11ax D2.0 available for sale pending  WG Letter Ballot approval</a:t>
            </a:r>
          </a:p>
          <a:p>
            <a:pPr lvl="0"/>
            <a:endParaRPr lang="en-GB" dirty="0" smtClean="0"/>
          </a:p>
          <a:p>
            <a:pPr lvl="0"/>
            <a:r>
              <a:rPr lang="en-US" dirty="0" smtClean="0"/>
              <a:t>Moved: Osama </a:t>
            </a:r>
            <a:r>
              <a:rPr lang="en-US" dirty="0" err="1" smtClean="0"/>
              <a:t>Aboul-Magd</a:t>
            </a:r>
            <a:endParaRPr lang="en-GB" dirty="0"/>
          </a:p>
          <a:p>
            <a:pPr lvl="0"/>
            <a:r>
              <a:rPr lang="en-US" dirty="0" smtClean="0"/>
              <a:t>Seconded: </a:t>
            </a:r>
            <a:r>
              <a:rPr lang="en-US" dirty="0" smtClean="0"/>
              <a:t>Donald Eastlake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pPr lvl="0"/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0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</a:t>
            </a:r>
            <a:r>
              <a:rPr lang="en-US" dirty="0"/>
              <a:t>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R1: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R2: Includes EC motions </a:t>
            </a:r>
          </a:p>
          <a:p>
            <a:pPr lvl="1"/>
            <a:r>
              <a:rPr lang="en-US" dirty="0" smtClean="0"/>
              <a:t>R3: at conclusion of the Friday EC meeting (Plenary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ISO/IEC/JTC1/SC6 Reply re: 802.11ai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</a:t>
            </a:r>
            <a:r>
              <a:rPr lang="en-US" b="0" dirty="0" smtClean="0">
                <a:hlinkClick r:id="rId3"/>
              </a:rPr>
              <a:t>https</a:t>
            </a:r>
            <a:r>
              <a:rPr lang="en-US" b="0" dirty="0">
                <a:hlinkClick r:id="rId3"/>
              </a:rPr>
              <a:t>://</a:t>
            </a:r>
            <a:r>
              <a:rPr lang="en-US" b="0" dirty="0" smtClean="0">
                <a:hlinkClick r:id="rId3"/>
              </a:rPr>
              <a:t>mentor.ieee.org/802.11/dcn/17/11-17-1398-00-0jtc-china-comment-on-11ai-errata.docx</a:t>
            </a:r>
            <a:r>
              <a:rPr lang="en-US" b="0" dirty="0" smtClean="0"/>
              <a:t> as </a:t>
            </a:r>
            <a:r>
              <a:rPr lang="en-US" b="0" dirty="0"/>
              <a:t>communication to </a:t>
            </a:r>
            <a:r>
              <a:rPr lang="en-US" b="0" dirty="0" smtClean="0"/>
              <a:t>ISO/IEC/JTC1/SC6 containing the response to the comment received during the 60-day ballot of IEEE </a:t>
            </a:r>
            <a:r>
              <a:rPr lang="en-US" b="0" dirty="0" err="1" smtClean="0"/>
              <a:t>Std</a:t>
            </a:r>
            <a:r>
              <a:rPr lang="en-US" b="0" dirty="0" smtClean="0"/>
              <a:t> 802.11ai-2016 (second printing) granting </a:t>
            </a:r>
            <a:r>
              <a:rPr lang="en-US" b="0" dirty="0"/>
              <a:t>the IEEE LMSC chair (or his delegate) editorial license.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This </a:t>
            </a:r>
            <a:r>
              <a:rPr lang="en-US" sz="2400" dirty="0"/>
              <a:t>approval is under LMSC OM “Procedure for coordination with other standards </a:t>
            </a:r>
            <a:r>
              <a:rPr lang="en-US" sz="2400" dirty="0" smtClean="0"/>
              <a:t>bodies”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In </a:t>
            </a:r>
            <a:r>
              <a:rPr lang="en-GB" sz="2400" dirty="0"/>
              <a:t>the WG (y/n/a): </a:t>
            </a:r>
            <a:r>
              <a:rPr lang="en-US" sz="2400" dirty="0"/>
              <a:t>39,0,3</a:t>
            </a:r>
            <a:endParaRPr lang="en-US" sz="2400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Jon </a:t>
            </a:r>
            <a:r>
              <a:rPr lang="en-US" dirty="0" err="1" smtClean="0"/>
              <a:t>Rosdahl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Rich Kennedy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</a:t>
            </a:r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4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PAR and CSD approval (November)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P802.11ax PAR modification </a:t>
            </a:r>
            <a:r>
              <a:rPr lang="en-US" b="0" dirty="0"/>
              <a:t>documentation in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mentor.ieee.org/802.11/dcn/17/11-17-0913-02-00ax-par-modification-to-support-6-ghz-band.docx</a:t>
            </a:r>
            <a:r>
              <a:rPr lang="en-US" b="0" dirty="0" smtClean="0"/>
              <a:t> to </a:t>
            </a:r>
            <a:r>
              <a:rPr lang="en-US" b="0" dirty="0" err="1"/>
              <a:t>NesCom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CSD </a:t>
            </a:r>
            <a:r>
              <a:rPr lang="en-US" b="0" dirty="0" smtClean="0"/>
              <a:t>modification </a:t>
            </a:r>
            <a:r>
              <a:rPr lang="en-US" b="0" dirty="0"/>
              <a:t>documentation in </a:t>
            </a:r>
            <a:r>
              <a:rPr lang="en-US" b="0" dirty="0">
                <a:hlinkClick r:id="rId4"/>
              </a:rPr>
              <a:t>https://</a:t>
            </a:r>
            <a:r>
              <a:rPr lang="en-US" b="0" dirty="0" smtClean="0">
                <a:hlinkClick r:id="rId4"/>
              </a:rPr>
              <a:t>mentor.ieee.org/802.11/dcn/14/11-14-0169-01-0hew-ieee-802-11-hew-sg-proposed-csd.docx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In the WG, PAR </a:t>
            </a:r>
            <a:r>
              <a:rPr lang="en-US" b="0" dirty="0" smtClean="0"/>
              <a:t>(y/n/a): 48,0,0; </a:t>
            </a:r>
            <a:r>
              <a:rPr lang="en-US" b="0" dirty="0"/>
              <a:t>CSD </a:t>
            </a:r>
            <a:r>
              <a:rPr lang="en-US" b="0" dirty="0" smtClean="0"/>
              <a:t>(y/n/a):43,0,1</a:t>
            </a:r>
            <a:endParaRPr lang="en-US" b="0" dirty="0"/>
          </a:p>
          <a:p>
            <a:pPr lvl="0"/>
            <a:r>
              <a:rPr lang="en-GB" sz="2800" dirty="0" smtClean="0"/>
              <a:t>M</a:t>
            </a:r>
            <a:r>
              <a:rPr lang="en-US" sz="2800" dirty="0" smtClean="0"/>
              <a:t>oved</a:t>
            </a:r>
            <a:r>
              <a:rPr lang="en-US" sz="2800" dirty="0"/>
              <a:t>: </a:t>
            </a:r>
            <a:r>
              <a:rPr lang="en-US" sz="2800" dirty="0" smtClean="0"/>
              <a:t>Adrian Stephens</a:t>
            </a:r>
            <a:endParaRPr lang="en-GB" sz="2800" dirty="0"/>
          </a:p>
          <a:p>
            <a:pPr lvl="0"/>
            <a:r>
              <a:rPr lang="en-US" sz="2800" dirty="0"/>
              <a:t>Seconded: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endParaRPr lang="en-US" sz="2800" dirty="0" smtClean="0"/>
          </a:p>
          <a:p>
            <a:pPr lvl="0"/>
            <a:r>
              <a:rPr lang="en-US" sz="2800" dirty="0" smtClean="0"/>
              <a:t>Result</a:t>
            </a:r>
            <a:r>
              <a:rPr lang="en-US" sz="2800" dirty="0" smtClean="0"/>
              <a:t>: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12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PAR and CSD approval (November)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P802.11ax PAR modification </a:t>
            </a:r>
            <a:r>
              <a:rPr lang="en-US" b="0" dirty="0"/>
              <a:t>documentation in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mentor.ieee.org/802.11/dcn/17/11-17-1319-01-00az-p802-11az-par-modification.pdf</a:t>
            </a:r>
            <a:r>
              <a:rPr lang="en-US" b="0" dirty="0" smtClean="0"/>
              <a:t> to </a:t>
            </a:r>
            <a:r>
              <a:rPr lang="en-US" b="0" dirty="0" err="1"/>
              <a:t>NesCom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CSD </a:t>
            </a:r>
            <a:r>
              <a:rPr lang="en-US" b="0" dirty="0" smtClean="0"/>
              <a:t>modification </a:t>
            </a:r>
            <a:r>
              <a:rPr lang="en-US" b="0" dirty="0"/>
              <a:t>documentation in </a:t>
            </a:r>
            <a:r>
              <a:rPr lang="en-US" b="0" dirty="0">
                <a:hlinkClick r:id="rId4"/>
              </a:rPr>
              <a:t>https://</a:t>
            </a:r>
            <a:r>
              <a:rPr lang="en-US" b="0" dirty="0" smtClean="0">
                <a:hlinkClick r:id="rId4"/>
              </a:rPr>
              <a:t>mentor.ieee.org/802.11/dcn/17/11-17-1318-00-00az-ieee-802-11az-ngp-csd-update.docx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the WG, PAR </a:t>
            </a:r>
            <a:r>
              <a:rPr lang="en-US" b="0" dirty="0" smtClean="0"/>
              <a:t>(y/n/a): 39,2,3; </a:t>
            </a:r>
            <a:r>
              <a:rPr lang="en-US" b="0" dirty="0"/>
              <a:t>CSD </a:t>
            </a:r>
            <a:r>
              <a:rPr lang="en-US" b="0" dirty="0" smtClean="0"/>
              <a:t>(y/n/a):38,1,7</a:t>
            </a:r>
            <a:endParaRPr lang="en-US" b="0" dirty="0"/>
          </a:p>
          <a:p>
            <a:pPr lvl="0"/>
            <a:r>
              <a:rPr lang="en-GB" sz="2800" dirty="0" smtClean="0"/>
              <a:t>M</a:t>
            </a:r>
            <a:r>
              <a:rPr lang="en-US" sz="2800" dirty="0" smtClean="0"/>
              <a:t>oved</a:t>
            </a:r>
            <a:r>
              <a:rPr lang="en-US" sz="2800" dirty="0"/>
              <a:t>: </a:t>
            </a:r>
            <a:r>
              <a:rPr lang="en-US" sz="2800" dirty="0" smtClean="0"/>
              <a:t>Adrian Stephens</a:t>
            </a:r>
            <a:endParaRPr lang="en-GB" sz="2800" dirty="0"/>
          </a:p>
          <a:p>
            <a:pPr lvl="0"/>
            <a:r>
              <a:rPr lang="en-US" sz="2800" dirty="0"/>
              <a:t>Seconded: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endParaRPr lang="en-US" sz="2800" dirty="0" smtClean="0"/>
          </a:p>
          <a:p>
            <a:pPr lvl="0"/>
            <a:r>
              <a:rPr lang="en-US" sz="2800" dirty="0" smtClean="0"/>
              <a:t>Result</a:t>
            </a:r>
            <a:r>
              <a:rPr lang="en-US" sz="2800" dirty="0" smtClean="0"/>
              <a:t>: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39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9939"/>
              </p:ext>
            </p:extLst>
          </p:nvPr>
        </p:nvGraphicFramePr>
        <p:xfrm>
          <a:off x="112776" y="1600200"/>
          <a:ext cx="8839200" cy="37713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Sept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 Oct 2, 16,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Sept 29, Oct  6, 13, 20, Nov 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21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28, Nov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Sept 27, Oct 11,18, Nov 1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23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30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29, Oct 6, 13, Nov 3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4522" y="5766229"/>
            <a:ext cx="8651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</a:t>
            </a:r>
            <a:r>
              <a:rPr lang="en-US" sz="2000" dirty="0" smtClean="0"/>
              <a:t>Mark Hamilton  </a:t>
            </a:r>
            <a:r>
              <a:rPr lang="en-US" sz="2000" dirty="0" smtClean="0"/>
              <a:t>Seconded</a:t>
            </a:r>
            <a:r>
              <a:rPr lang="en-US" sz="2000" dirty="0" smtClean="0"/>
              <a:t>: John </a:t>
            </a:r>
            <a:r>
              <a:rPr lang="en-US" sz="2000" dirty="0" err="1" smtClean="0"/>
              <a:t>Notor</a:t>
            </a:r>
            <a:r>
              <a:rPr lang="en-US" sz="2000" dirty="0" smtClean="0"/>
              <a:t>   Result: Unanimous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US" dirty="0" smtClean="0"/>
              <a:t>Confirm Nikola </a:t>
            </a:r>
            <a:r>
              <a:rPr lang="en-US" dirty="0" err="1" smtClean="0"/>
              <a:t>Serafimovski</a:t>
            </a:r>
            <a:r>
              <a:rPr lang="en-US" dirty="0" smtClean="0"/>
              <a:t> as LC Study Group Chair.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 Harry </a:t>
            </a:r>
            <a:r>
              <a:rPr lang="en-US" dirty="0" err="1" smtClean="0"/>
              <a:t>Bims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Richard Kennedy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r>
              <a:rPr lang="en-US" dirty="0" smtClean="0"/>
              <a:t>Unanimous</a:t>
            </a:r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US" dirty="0" smtClean="0"/>
              <a:t>Confirm LI </a:t>
            </a:r>
            <a:r>
              <a:rPr lang="en-US" dirty="0" err="1" smtClean="0"/>
              <a:t>Qiang</a:t>
            </a:r>
            <a:r>
              <a:rPr lang="en-US" dirty="0" smtClean="0"/>
              <a:t> as LC Study Group Vice-Chair.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Lei Wang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r>
              <a:rPr lang="en-US" dirty="0" smtClean="0"/>
              <a:t>Unanimous</a:t>
            </a:r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9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ISO/IEC/JTC1/SC6 Reply re: 802.11ai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/>
              <a:t>A</a:t>
            </a:r>
            <a:r>
              <a:rPr lang="en-AU" dirty="0" smtClean="0"/>
              <a:t>pprove </a:t>
            </a:r>
            <a:r>
              <a:rPr lang="en-AU" dirty="0"/>
              <a:t>the </a:t>
            </a:r>
            <a:r>
              <a:rPr lang="en-AU" dirty="0" smtClean="0"/>
              <a:t>response </a:t>
            </a:r>
            <a:r>
              <a:rPr lang="en-AU" dirty="0"/>
              <a:t>in </a:t>
            </a:r>
            <a:r>
              <a:rPr lang="en-US" u="sng" dirty="0">
                <a:hlinkClick r:id="rId3"/>
              </a:rPr>
              <a:t>11-17/1398r0</a:t>
            </a:r>
            <a:r>
              <a:rPr lang="en-US" dirty="0"/>
              <a:t> as </a:t>
            </a:r>
            <a:r>
              <a:rPr lang="en-US" dirty="0" smtClean="0"/>
              <a:t>the </a:t>
            </a:r>
            <a:r>
              <a:rPr lang="en-US" dirty="0"/>
              <a:t>resolution of the comment by the China NB on </a:t>
            </a:r>
            <a:r>
              <a:rPr lang="en-US" dirty="0" smtClean="0"/>
              <a:t>802.11ai (second printing) </a:t>
            </a:r>
            <a:r>
              <a:rPr lang="en-US" dirty="0"/>
              <a:t>during the recent 60-day ballot under the PSDO process, and </a:t>
            </a:r>
            <a:r>
              <a:rPr lang="en-US" dirty="0" smtClean="0"/>
              <a:t>request the </a:t>
            </a:r>
            <a:r>
              <a:rPr lang="en-US" dirty="0"/>
              <a:t>IEEE </a:t>
            </a:r>
            <a:r>
              <a:rPr lang="en-US" dirty="0" smtClean="0"/>
              <a:t>802 EC </a:t>
            </a:r>
            <a:r>
              <a:rPr lang="en-US" dirty="0"/>
              <a:t>that </a:t>
            </a:r>
            <a:r>
              <a:rPr lang="en-US" dirty="0" smtClean="0"/>
              <a:t>this response document </a:t>
            </a:r>
            <a:r>
              <a:rPr lang="en-US" dirty="0"/>
              <a:t>be liaised to ISO/IEC JTC1/SC6.</a:t>
            </a:r>
            <a:endParaRPr lang="en-GB" dirty="0"/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Andrew Myles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r>
              <a:rPr lang="en-US" dirty="0" smtClean="0"/>
              <a:t>39-0-3 Passes</a:t>
            </a:r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1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124920</TotalTime>
  <Words>1939</Words>
  <Application>Microsoft Office PowerPoint</Application>
  <PresentationFormat>On-screen Show (4:3)</PresentationFormat>
  <Paragraphs>373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Default Design</vt:lpstr>
      <vt:lpstr>Document</vt:lpstr>
      <vt:lpstr>802.11 September 2017 WG Motions</vt:lpstr>
      <vt:lpstr>Abstract</vt:lpstr>
      <vt:lpstr>Monday</vt:lpstr>
      <vt:lpstr>Wednesday</vt:lpstr>
      <vt:lpstr>Friday</vt:lpstr>
      <vt:lpstr>PowerPoint Presentation</vt:lpstr>
      <vt:lpstr>LC SG Chair confirmation</vt:lpstr>
      <vt:lpstr>LC SG Vice-Chair confirmation</vt:lpstr>
      <vt:lpstr>ISO/IEC/JTC1/SC6 Reply re: 802.11ai</vt:lpstr>
      <vt:lpstr>TGmd ad-hoc Motion</vt:lpstr>
      <vt:lpstr>TGax WG Letter Ballot</vt:lpstr>
      <vt:lpstr>TGax CSD approval</vt:lpstr>
      <vt:lpstr>TGaz PAR modification approval</vt:lpstr>
      <vt:lpstr>TGaz CSD approval</vt:lpstr>
      <vt:lpstr>LC SG LOA Question - 1</vt:lpstr>
      <vt:lpstr>LC SG LOA Question - 2</vt:lpstr>
      <vt:lpstr>Liaison establishment for draft distribution: University of Washington</vt:lpstr>
      <vt:lpstr>P802.11ax D2.0 available for sale (conditional)</vt:lpstr>
      <vt:lpstr>Friday– EC Motions</vt:lpstr>
      <vt:lpstr>ISO/IEC/JTC1/SC6 Reply re: 802.11ai</vt:lpstr>
      <vt:lpstr>TGax PAR and CSD approval (November)</vt:lpstr>
      <vt:lpstr>TGaz PAR and CSD approval (November)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2465</cp:revision>
  <cp:lastPrinted>1998-02-10T13:28:06Z</cp:lastPrinted>
  <dcterms:created xsi:type="dcterms:W3CDTF">1998-02-10T13:07:52Z</dcterms:created>
  <dcterms:modified xsi:type="dcterms:W3CDTF">2017-09-15T20:34:19Z</dcterms:modified>
</cp:coreProperties>
</file>