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70" r:id="rId3"/>
    <p:sldId id="360" r:id="rId4"/>
    <p:sldId id="525" r:id="rId5"/>
    <p:sldId id="275" r:id="rId6"/>
    <p:sldId id="382" r:id="rId7"/>
    <p:sldId id="535" r:id="rId8"/>
    <p:sldId id="534" r:id="rId9"/>
    <p:sldId id="537" r:id="rId10"/>
    <p:sldId id="532" r:id="rId11"/>
    <p:sldId id="536" r:id="rId12"/>
    <p:sldId id="538" r:id="rId13"/>
    <p:sldId id="541" r:id="rId14"/>
    <p:sldId id="542" r:id="rId15"/>
    <p:sldId id="543" r:id="rId16"/>
    <p:sldId id="544" r:id="rId17"/>
    <p:sldId id="539" r:id="rId18"/>
    <p:sldId id="545" r:id="rId19"/>
    <p:sldId id="459" r:id="rId20"/>
    <p:sldId id="301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4" autoAdjust="0"/>
    <p:restoredTop sz="97869" autoAdjust="0"/>
  </p:normalViewPr>
  <p:slideViewPr>
    <p:cSldViewPr>
      <p:cViewPr>
        <p:scale>
          <a:sx n="70" d="100"/>
          <a:sy n="70" d="100"/>
        </p:scale>
        <p:origin x="1036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802.11-17/1202r0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802.11-17/1202r0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802.11-17/1202r0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320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0535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5393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8465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2653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0587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5107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7283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8682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802.11-17/1202r0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802.11-17/1202r0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802.11-17/1202r0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802.11-17/1202r0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802.11-17/1202r0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802.11-17/1202r0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802.11-17/1202r0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412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025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609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802.11-17/1202r0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opman/sb_om.pdf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398-00-0jtc-china-comment-on-11ai-errata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September 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2017-09-14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57510"/>
              </p:ext>
            </p:extLst>
          </p:nvPr>
        </p:nvGraphicFramePr>
        <p:xfrm>
          <a:off x="546100" y="2662238"/>
          <a:ext cx="74596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3" name="Document" r:id="rId4" imgW="8549861" imgH="2056894" progId="Word.Document.8">
                  <p:embed/>
                </p:oleObj>
              </mc:Choice>
              <mc:Fallback>
                <p:oleObj name="Document" r:id="rId4" imgW="8549861" imgH="20568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62238"/>
                        <a:ext cx="745966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</a:t>
            </a:r>
            <a:r>
              <a:rPr lang="en-US" dirty="0" smtClean="0"/>
              <a:t>ad-hoc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752600"/>
            <a:ext cx="83058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Authorize a </a:t>
            </a:r>
            <a:r>
              <a:rPr lang="en-US" altLang="en-US" sz="2800" dirty="0" err="1"/>
              <a:t>TGmd</a:t>
            </a:r>
            <a:r>
              <a:rPr lang="en-US" altLang="en-US" sz="2800" dirty="0"/>
              <a:t> ad-hoc December 7-8, 2017 in Piscataway NJ for the purposes of comment resolution</a:t>
            </a:r>
            <a:endParaRPr lang="en-GB" sz="2800" u="sng" dirty="0"/>
          </a:p>
          <a:p>
            <a:pPr>
              <a:lnSpc>
                <a:spcPct val="80000"/>
              </a:lnSpc>
            </a:pPr>
            <a:endParaRPr lang="en-US" altLang="en-US" sz="2800" u="sng" dirty="0"/>
          </a:p>
          <a:p>
            <a:pPr lvl="0"/>
            <a:r>
              <a:rPr lang="en-US" sz="2800" dirty="0" smtClean="0"/>
              <a:t>Moved</a:t>
            </a:r>
            <a:r>
              <a:rPr lang="en-US" sz="2800" dirty="0" smtClean="0"/>
              <a:t>: </a:t>
            </a:r>
            <a:r>
              <a:rPr lang="en-US" sz="2800" dirty="0" smtClean="0"/>
              <a:t>Dorothy Stanley</a:t>
            </a:r>
            <a:r>
              <a:rPr lang="en-US" sz="2800" dirty="0" smtClean="0"/>
              <a:t> </a:t>
            </a:r>
            <a:r>
              <a:rPr lang="en-US" sz="2800" dirty="0" smtClean="0"/>
              <a:t>on behalf of the TG</a:t>
            </a:r>
            <a:endParaRPr lang="en-GB" sz="2800" dirty="0"/>
          </a:p>
          <a:p>
            <a:pPr lvl="0"/>
            <a:r>
              <a:rPr lang="en-US" sz="2800" dirty="0" smtClean="0"/>
              <a:t>Seconded: </a:t>
            </a:r>
          </a:p>
          <a:p>
            <a:pPr lvl="0"/>
            <a:r>
              <a:rPr lang="en-US" sz="2800" dirty="0" smtClean="0"/>
              <a:t>Result:</a:t>
            </a:r>
          </a:p>
          <a:p>
            <a:pPr lvl="0"/>
            <a:endParaRPr lang="en-US" sz="2800" dirty="0"/>
          </a:p>
          <a:p>
            <a:r>
              <a:rPr lang="en-US" sz="2000" dirty="0" err="1" smtClean="0"/>
              <a:t>TGmd</a:t>
            </a:r>
            <a:r>
              <a:rPr lang="en-US" sz="2000" dirty="0" smtClean="0"/>
              <a:t> result: </a:t>
            </a:r>
            <a:r>
              <a:rPr lang="en-US" altLang="en-US" sz="2000" dirty="0" smtClean="0"/>
              <a:t>Moved</a:t>
            </a:r>
            <a:r>
              <a:rPr lang="en-US" altLang="en-US" sz="2000" dirty="0"/>
              <a:t>: Mark Hamilton, Seconded: Jon </a:t>
            </a:r>
            <a:r>
              <a:rPr lang="en-US" altLang="en-US" sz="2000" dirty="0" err="1"/>
              <a:t>Rosdahl</a:t>
            </a:r>
            <a:r>
              <a:rPr lang="en-US" altLang="en-US" sz="2000" dirty="0"/>
              <a:t> , Result: 9-0-2 passes</a:t>
            </a:r>
          </a:p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1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WG Letter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Having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approved changes to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P802.11ax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D1.0, as defined in 11-17/0010r13 in addition to motions passed during September 2017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session.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Instruct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editor to prepare P802.11ax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D2.0,  and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Approve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30 day Working Group Technical Letter Ballot asking the question “Should P802.11ax D2.0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be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forwarded to Sponsor Ballot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?”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Moved: Osama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Aboul-Magd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on behalf of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TGax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en-US" dirty="0" smtClean="0"/>
              <a:t>Result: </a:t>
            </a:r>
          </a:p>
          <a:p>
            <a:pPr lvl="0"/>
            <a:endParaRPr lang="en-US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TGax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result: </a:t>
            </a:r>
            <a:r>
              <a:rPr lang="en-GB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Moved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Robert Stacey,  Seconded: Alfred </a:t>
            </a:r>
            <a:r>
              <a:rPr lang="en-GB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Asterjadhi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Result: 53-0-0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329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CSD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US" sz="2800" dirty="0"/>
              <a:t>Move to </a:t>
            </a:r>
            <a:r>
              <a:rPr lang="en-US" sz="2800" dirty="0" smtClean="0"/>
              <a:t>approve the </a:t>
            </a:r>
            <a:r>
              <a:rPr lang="en-US" sz="2800" dirty="0"/>
              <a:t>IEEE P802.11ax </a:t>
            </a:r>
            <a:r>
              <a:rPr lang="en-US" sz="2800" dirty="0" smtClean="0"/>
              <a:t>CSD </a:t>
            </a:r>
            <a:r>
              <a:rPr lang="en-US" sz="2800" dirty="0"/>
              <a:t>in document </a:t>
            </a:r>
            <a:r>
              <a:rPr lang="en-US" sz="2800" dirty="0" smtClean="0"/>
              <a:t>11-14/0169r1</a:t>
            </a:r>
          </a:p>
          <a:p>
            <a:endParaRPr lang="en-US" sz="2800" dirty="0"/>
          </a:p>
          <a:p>
            <a:pPr lvl="0"/>
            <a:r>
              <a:rPr lang="en-GB" sz="2800" dirty="0" smtClean="0"/>
              <a:t>M</a:t>
            </a:r>
            <a:r>
              <a:rPr lang="en-US" sz="2800" dirty="0" smtClean="0"/>
              <a:t>oved</a:t>
            </a:r>
            <a:r>
              <a:rPr lang="en-US" sz="2800" dirty="0"/>
              <a:t>: </a:t>
            </a:r>
            <a:r>
              <a:rPr lang="en-US" sz="2800" dirty="0" smtClean="0"/>
              <a:t>Osama </a:t>
            </a:r>
            <a:r>
              <a:rPr lang="en-US" sz="2800" dirty="0" err="1" smtClean="0"/>
              <a:t>Aboul</a:t>
            </a:r>
            <a:r>
              <a:rPr lang="en-US" sz="2800" dirty="0" err="1"/>
              <a:t>-</a:t>
            </a:r>
            <a:r>
              <a:rPr lang="en-US" sz="2800" dirty="0" err="1" smtClean="0"/>
              <a:t>Magd</a:t>
            </a:r>
            <a:endParaRPr lang="en-GB" sz="2800" dirty="0"/>
          </a:p>
          <a:p>
            <a:pPr lvl="0"/>
            <a:r>
              <a:rPr lang="en-US" sz="2800" dirty="0"/>
              <a:t>Seconded: </a:t>
            </a:r>
            <a:r>
              <a:rPr lang="en-US" sz="2800" dirty="0" smtClean="0"/>
              <a:t>Jon </a:t>
            </a:r>
            <a:r>
              <a:rPr lang="en-US" sz="2800" dirty="0" err="1" smtClean="0"/>
              <a:t>Rosdahl</a:t>
            </a:r>
            <a:endParaRPr lang="en-US" sz="2800" dirty="0" smtClean="0"/>
          </a:p>
          <a:p>
            <a:pPr lvl="0"/>
            <a:r>
              <a:rPr lang="en-US" sz="2800" dirty="0" smtClean="0"/>
              <a:t>Result: </a:t>
            </a:r>
            <a:endParaRPr lang="en-US" sz="2800" dirty="0" smtClean="0"/>
          </a:p>
          <a:p>
            <a:pPr lvl="0"/>
            <a:endParaRPr lang="en-US" dirty="0"/>
          </a:p>
          <a:p>
            <a:r>
              <a:rPr lang="en-US" sz="2000" dirty="0" err="1" smtClean="0"/>
              <a:t>TGax</a:t>
            </a:r>
            <a:r>
              <a:rPr lang="en-US" sz="2000" dirty="0" smtClean="0"/>
              <a:t> result: Moved: </a:t>
            </a:r>
            <a:r>
              <a:rPr lang="en-US" sz="2000" dirty="0"/>
              <a:t>Yasuhiko </a:t>
            </a:r>
            <a:r>
              <a:rPr lang="en-US" sz="2000" dirty="0" smtClean="0"/>
              <a:t>Inoue, Second</a:t>
            </a:r>
            <a:r>
              <a:rPr lang="en-US" sz="2000" dirty="0"/>
              <a:t>: Rich </a:t>
            </a:r>
            <a:r>
              <a:rPr lang="en-US" sz="2000" dirty="0" smtClean="0"/>
              <a:t>Kennedy, Y/N/A </a:t>
            </a:r>
            <a:r>
              <a:rPr lang="en-US" sz="2000" dirty="0"/>
              <a:t>: 95/0/0 </a:t>
            </a:r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77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PAR modification </a:t>
            </a:r>
            <a:r>
              <a:rPr lang="en-US" dirty="0" smtClean="0"/>
              <a:t>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800600"/>
          </a:xfrm>
        </p:spPr>
        <p:txBody>
          <a:bodyPr/>
          <a:lstStyle/>
          <a:p>
            <a:r>
              <a:rPr lang="en-GB" dirty="0" smtClean="0"/>
              <a:t>Believing </a:t>
            </a:r>
            <a:r>
              <a:rPr lang="en-GB" dirty="0"/>
              <a:t>that the PAR contained in the document referenced below meets IEEE-SA </a:t>
            </a:r>
            <a:r>
              <a:rPr lang="en-GB" dirty="0" smtClean="0"/>
              <a:t>guidelines,</a:t>
            </a:r>
          </a:p>
          <a:p>
            <a:r>
              <a:rPr lang="en-GB" dirty="0" smtClean="0"/>
              <a:t>Request </a:t>
            </a:r>
            <a:r>
              <a:rPr lang="en-GB" dirty="0"/>
              <a:t>that the PAR contained in 11-17-1319r1 be posted to the IEEE 802 Executive Committee (EC) agenda for WG 802 preview and EC approval to submit to </a:t>
            </a:r>
            <a:r>
              <a:rPr lang="en-GB" dirty="0" err="1"/>
              <a:t>NesCom</a:t>
            </a:r>
            <a:r>
              <a:rPr lang="en-GB" b="0" dirty="0"/>
              <a:t>.</a:t>
            </a:r>
            <a:endParaRPr lang="en-US" b="0" dirty="0"/>
          </a:p>
          <a:p>
            <a:endParaRPr lang="en-US" dirty="0"/>
          </a:p>
          <a:p>
            <a:pPr lvl="0"/>
            <a:r>
              <a:rPr lang="en-GB" dirty="0" smtClean="0"/>
              <a:t>M</a:t>
            </a:r>
            <a:r>
              <a:rPr lang="en-US" dirty="0" smtClean="0"/>
              <a:t>oved</a:t>
            </a:r>
            <a:r>
              <a:rPr lang="en-US" dirty="0"/>
              <a:t>: </a:t>
            </a:r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endParaRPr lang="en-GB" dirty="0"/>
          </a:p>
          <a:p>
            <a:pPr lvl="0"/>
            <a:r>
              <a:rPr lang="en-US" dirty="0"/>
              <a:t>Seconded: </a:t>
            </a:r>
            <a:endParaRPr lang="en-US" dirty="0" smtClean="0"/>
          </a:p>
          <a:p>
            <a:r>
              <a:rPr lang="en-US" dirty="0" smtClean="0"/>
              <a:t>Result: </a:t>
            </a:r>
            <a:endParaRPr lang="en-US" dirty="0" smtClean="0"/>
          </a:p>
          <a:p>
            <a:endParaRPr lang="en-US" dirty="0" smtClean="0"/>
          </a:p>
          <a:p>
            <a:r>
              <a:rPr lang="en-US" sz="1800" dirty="0" err="1" smtClean="0"/>
              <a:t>TGaz</a:t>
            </a:r>
            <a:r>
              <a:rPr lang="en-US" sz="1800" dirty="0" smtClean="0"/>
              <a:t> result: </a:t>
            </a:r>
            <a:r>
              <a:rPr lang="en-GB" sz="1800" dirty="0" smtClean="0"/>
              <a:t>Moved: </a:t>
            </a:r>
            <a:r>
              <a:rPr lang="en-GB" sz="1800" dirty="0"/>
              <a:t>Jon </a:t>
            </a:r>
            <a:r>
              <a:rPr lang="en-GB" sz="1800" dirty="0" err="1"/>
              <a:t>Rosdahl</a:t>
            </a:r>
            <a:r>
              <a:rPr lang="en-GB" sz="1800" dirty="0"/>
              <a:t>, </a:t>
            </a:r>
            <a:r>
              <a:rPr lang="en-US" sz="1800" dirty="0"/>
              <a:t>Seconded: SK Yong, Results (Y/N/A): </a:t>
            </a:r>
            <a:r>
              <a:rPr lang="en-US" sz="1800" dirty="0" smtClean="0"/>
              <a:t>17–0–0</a:t>
            </a:r>
            <a:endParaRPr lang="en-US" sz="1800" dirty="0"/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0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</a:t>
            </a:r>
            <a:r>
              <a:rPr lang="en-US" dirty="0" smtClean="0"/>
              <a:t>CSD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800600"/>
          </a:xfrm>
        </p:spPr>
        <p:txBody>
          <a:bodyPr/>
          <a:lstStyle/>
          <a:p>
            <a:r>
              <a:rPr lang="en-GB" dirty="0"/>
              <a:t>Believing </a:t>
            </a:r>
            <a:r>
              <a:rPr lang="en-GB" dirty="0"/>
              <a:t>that the CSD contained in the document referenced below meets IEEE 802 </a:t>
            </a:r>
            <a:r>
              <a:rPr lang="en-GB" dirty="0"/>
              <a:t>guidelines,</a:t>
            </a:r>
            <a:endParaRPr lang="en-US" dirty="0"/>
          </a:p>
          <a:p>
            <a:r>
              <a:rPr lang="en-GB" dirty="0"/>
              <a:t>Request </a:t>
            </a:r>
            <a:r>
              <a:rPr lang="en-GB" dirty="0"/>
              <a:t>that the CSD contained in 11-17-1318r0 be posted to the IEEE 802 Executive Committee (EC) agenda for WG 802 preview and EC approval.</a:t>
            </a:r>
            <a:endParaRPr lang="en-US" dirty="0"/>
          </a:p>
          <a:p>
            <a:endParaRPr lang="en-US" dirty="0"/>
          </a:p>
          <a:p>
            <a:pPr lvl="0"/>
            <a:r>
              <a:rPr lang="en-GB" dirty="0" smtClean="0"/>
              <a:t>M</a:t>
            </a:r>
            <a:r>
              <a:rPr lang="en-US" dirty="0" smtClean="0"/>
              <a:t>oved</a:t>
            </a:r>
            <a:r>
              <a:rPr lang="en-US" dirty="0"/>
              <a:t>: </a:t>
            </a:r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endParaRPr lang="en-GB" dirty="0"/>
          </a:p>
          <a:p>
            <a:pPr lvl="0"/>
            <a:r>
              <a:rPr lang="en-US" dirty="0"/>
              <a:t>Seconded: </a:t>
            </a:r>
            <a:endParaRPr lang="en-US" dirty="0" smtClean="0"/>
          </a:p>
          <a:p>
            <a:r>
              <a:rPr lang="en-US" dirty="0" smtClean="0"/>
              <a:t>Result: </a:t>
            </a:r>
            <a:endParaRPr lang="en-US" dirty="0" smtClean="0"/>
          </a:p>
          <a:p>
            <a:endParaRPr lang="en-US" dirty="0" smtClean="0"/>
          </a:p>
          <a:p>
            <a:r>
              <a:rPr lang="en-US" sz="1800" dirty="0" err="1" smtClean="0"/>
              <a:t>TGaz</a:t>
            </a:r>
            <a:r>
              <a:rPr lang="en-US" sz="1800" dirty="0" smtClean="0"/>
              <a:t> result: </a:t>
            </a:r>
            <a:r>
              <a:rPr lang="en-GB" sz="1800" dirty="0" smtClean="0"/>
              <a:t>Moved: </a:t>
            </a:r>
            <a:r>
              <a:rPr lang="en-GB" sz="1800" dirty="0"/>
              <a:t>Jon </a:t>
            </a:r>
            <a:r>
              <a:rPr lang="en-GB" sz="1800" dirty="0" err="1"/>
              <a:t>Rosdahl</a:t>
            </a:r>
            <a:r>
              <a:rPr lang="en-GB" sz="1800" dirty="0"/>
              <a:t>, </a:t>
            </a:r>
            <a:r>
              <a:rPr lang="en-US" sz="1800" dirty="0"/>
              <a:t>Seconded: SK Yong, Results (Y/N/A): </a:t>
            </a:r>
            <a:r>
              <a:rPr lang="en-US" sz="1800" dirty="0" smtClean="0"/>
              <a:t>16–0–1</a:t>
            </a:r>
            <a:endParaRPr lang="en-US" sz="1800" dirty="0"/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90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SG LOA Question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000" dirty="0">
                <a:solidFill>
                  <a:srgbClr val="000000"/>
                </a:solidFill>
              </a:rPr>
              <a:t>Move to ask the IEEE 802.11 Working Group Chair to request a statement from the IEEE SA Standards Board to provide clarification on the applicability of the existing Letters of Assurance as worded, granting the WG Chair editorial license:</a:t>
            </a:r>
          </a:p>
          <a:p>
            <a:pPr marL="1085850" lvl="1" indent="-342900" eaLnBrk="1" hangingPunct="1">
              <a:defRPr/>
            </a:pPr>
            <a:r>
              <a:rPr lang="en-GB" altLang="en-US" dirty="0" smtClean="0">
                <a:solidFill>
                  <a:srgbClr val="000000"/>
                </a:solidFill>
              </a:rPr>
              <a:t>Do </a:t>
            </a:r>
            <a:r>
              <a:rPr lang="en-GB" altLang="en-US" dirty="0">
                <a:solidFill>
                  <a:srgbClr val="000000"/>
                </a:solidFill>
              </a:rPr>
              <a:t>the Letters of Assurance provided to the IEEE </a:t>
            </a:r>
            <a:r>
              <a:rPr lang="en-GB" altLang="en-US" dirty="0" smtClean="0">
                <a:solidFill>
                  <a:srgbClr val="000000"/>
                </a:solidFill>
              </a:rPr>
              <a:t>Standards Association by </a:t>
            </a:r>
            <a:r>
              <a:rPr lang="en-GB" altLang="en-US" dirty="0">
                <a:solidFill>
                  <a:srgbClr val="000000"/>
                </a:solidFill>
              </a:rPr>
              <a:t>all organizations current and past apply to a potentially new standalone standard formed as part of the 802.11 WG, e.g., 802.11.3, in the same manner as they apply to any current and future amendments to </a:t>
            </a:r>
            <a:r>
              <a:rPr lang="en-GB" altLang="en-US" dirty="0" smtClean="0">
                <a:solidFill>
                  <a:srgbClr val="000000"/>
                </a:solidFill>
              </a:rPr>
              <a:t>the </a:t>
            </a:r>
            <a:r>
              <a:rPr lang="en-GB" altLang="en-US" dirty="0">
                <a:solidFill>
                  <a:srgbClr val="000000"/>
                </a:solidFill>
              </a:rPr>
              <a:t>IEEE 802.11-2016 document, e.g., 802.11ba?</a:t>
            </a:r>
          </a:p>
          <a:p>
            <a:pPr eaLnBrk="1" hangingPunct="1">
              <a:defRPr/>
            </a:pPr>
            <a:r>
              <a:rPr lang="en-GB" altLang="en-US" sz="2000" dirty="0" smtClean="0">
                <a:solidFill>
                  <a:srgbClr val="000000"/>
                </a:solidFill>
              </a:rPr>
              <a:t>Moved: Nikola </a:t>
            </a:r>
            <a:r>
              <a:rPr lang="en-GB" altLang="en-US" sz="2000" dirty="0" err="1" smtClean="0">
                <a:solidFill>
                  <a:srgbClr val="000000"/>
                </a:solidFill>
              </a:rPr>
              <a:t>Serafimovski</a:t>
            </a:r>
            <a:endParaRPr lang="en-GB" altLang="en-US" sz="2000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GB" altLang="en-US" sz="2000" dirty="0" smtClean="0">
                <a:solidFill>
                  <a:srgbClr val="000000"/>
                </a:solidFill>
              </a:rPr>
              <a:t>Seconded:</a:t>
            </a:r>
          </a:p>
          <a:p>
            <a:pPr eaLnBrk="1" hangingPunct="1">
              <a:defRPr/>
            </a:pPr>
            <a:r>
              <a:rPr lang="en-GB" altLang="en-US" sz="2000" dirty="0" smtClean="0">
                <a:solidFill>
                  <a:srgbClr val="000000"/>
                </a:solidFill>
              </a:rPr>
              <a:t>Result:</a:t>
            </a:r>
          </a:p>
          <a:p>
            <a:pPr eaLnBrk="1" hangingPunct="1">
              <a:defRPr/>
            </a:pPr>
            <a:r>
              <a:rPr lang="en-GB" altLang="en-US" sz="1800" dirty="0" smtClean="0">
                <a:solidFill>
                  <a:srgbClr val="000000"/>
                </a:solidFill>
              </a:rPr>
              <a:t>LC SG Result: Moved</a:t>
            </a:r>
            <a:r>
              <a:rPr lang="en-GB" altLang="en-US" sz="1800" dirty="0">
                <a:solidFill>
                  <a:srgbClr val="000000"/>
                </a:solidFill>
              </a:rPr>
              <a:t>: Andrew </a:t>
            </a:r>
            <a:r>
              <a:rPr lang="en-GB" altLang="en-US" sz="1800" dirty="0" smtClean="0">
                <a:solidFill>
                  <a:srgbClr val="000000"/>
                </a:solidFill>
              </a:rPr>
              <a:t>Myles, Seconded</a:t>
            </a:r>
            <a:r>
              <a:rPr lang="en-GB" altLang="en-US" sz="1800" dirty="0">
                <a:solidFill>
                  <a:srgbClr val="000000"/>
                </a:solidFill>
              </a:rPr>
              <a:t>: Li </a:t>
            </a:r>
            <a:r>
              <a:rPr lang="en-GB" altLang="en-US" sz="1800" dirty="0" err="1">
                <a:solidFill>
                  <a:srgbClr val="000000"/>
                </a:solidFill>
              </a:rPr>
              <a:t>Qiang</a:t>
            </a:r>
            <a:r>
              <a:rPr lang="en-GB" altLang="en-US" sz="1800" dirty="0">
                <a:solidFill>
                  <a:srgbClr val="000000"/>
                </a:solidFill>
              </a:rPr>
              <a:t> (John</a:t>
            </a:r>
            <a:r>
              <a:rPr lang="en-GB" altLang="en-US" sz="1800" dirty="0" smtClean="0">
                <a:solidFill>
                  <a:srgbClr val="000000"/>
                </a:solidFill>
              </a:rPr>
              <a:t>), </a:t>
            </a:r>
            <a:r>
              <a:rPr lang="en-GB" altLang="en-US" sz="1800" dirty="0">
                <a:solidFill>
                  <a:srgbClr val="000000"/>
                </a:solidFill>
              </a:rPr>
              <a:t>Y</a:t>
            </a:r>
            <a:r>
              <a:rPr lang="en-GB" altLang="en-US" sz="1800" dirty="0">
                <a:solidFill>
                  <a:srgbClr val="000000"/>
                </a:solidFill>
              </a:rPr>
              <a:t>: </a:t>
            </a:r>
            <a:r>
              <a:rPr lang="en-GB" altLang="en-US" sz="1800" dirty="0">
                <a:solidFill>
                  <a:srgbClr val="000000"/>
                </a:solidFill>
              </a:rPr>
              <a:t>7 N</a:t>
            </a:r>
            <a:r>
              <a:rPr lang="en-GB" altLang="en-US" sz="1800" dirty="0">
                <a:solidFill>
                  <a:srgbClr val="000000"/>
                </a:solidFill>
              </a:rPr>
              <a:t>: </a:t>
            </a:r>
            <a:r>
              <a:rPr lang="en-GB" altLang="en-US" sz="1800" dirty="0">
                <a:solidFill>
                  <a:srgbClr val="000000"/>
                </a:solidFill>
              </a:rPr>
              <a:t>0, Abstain</a:t>
            </a:r>
            <a:r>
              <a:rPr lang="en-GB" altLang="en-US" sz="1800" dirty="0">
                <a:solidFill>
                  <a:srgbClr val="000000"/>
                </a:solidFill>
              </a:rPr>
              <a:t>: 4</a:t>
            </a:r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712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SG LOA Question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000" dirty="0">
                <a:solidFill>
                  <a:srgbClr val="000000"/>
                </a:solidFill>
              </a:rPr>
              <a:t>Move to ask the IEEE 802.11 Working Group Chair to request a statement from the IEEE SA Standards Board to provide clarification on the applicability of the existing Letters of Assurance as worded, granting the WG Chair editorial license:</a:t>
            </a:r>
          </a:p>
          <a:p>
            <a:pPr marL="1085850" lvl="1" indent="-342900" eaLnBrk="1" hangingPunct="1">
              <a:defRPr/>
            </a:pPr>
            <a:r>
              <a:rPr lang="en-GB" altLang="en-US" dirty="0" smtClean="0">
                <a:solidFill>
                  <a:srgbClr val="000000"/>
                </a:solidFill>
              </a:rPr>
              <a:t>Do </a:t>
            </a:r>
            <a:r>
              <a:rPr lang="en-GB" altLang="en-US" dirty="0">
                <a:solidFill>
                  <a:srgbClr val="000000"/>
                </a:solidFill>
              </a:rPr>
              <a:t>the Letters of Assurance provided to the IEEE </a:t>
            </a:r>
            <a:r>
              <a:rPr lang="en-GB" altLang="en-US" dirty="0" smtClean="0">
                <a:solidFill>
                  <a:srgbClr val="000000"/>
                </a:solidFill>
              </a:rPr>
              <a:t>Standards Association by </a:t>
            </a:r>
            <a:r>
              <a:rPr lang="en-GB" altLang="en-US" dirty="0">
                <a:solidFill>
                  <a:srgbClr val="000000"/>
                </a:solidFill>
              </a:rPr>
              <a:t>all organizations current and past apply to a potentially new </a:t>
            </a:r>
            <a:r>
              <a:rPr lang="en-GB" altLang="en-US" dirty="0" smtClean="0">
                <a:solidFill>
                  <a:srgbClr val="000000"/>
                </a:solidFill>
              </a:rPr>
              <a:t>clause within </a:t>
            </a:r>
            <a:r>
              <a:rPr lang="en-GB" altLang="en-US" dirty="0">
                <a:solidFill>
                  <a:srgbClr val="000000"/>
                </a:solidFill>
              </a:rPr>
              <a:t>the IEEE </a:t>
            </a:r>
            <a:r>
              <a:rPr lang="en-GB" altLang="en-US" dirty="0" smtClean="0">
                <a:solidFill>
                  <a:srgbClr val="000000"/>
                </a:solidFill>
              </a:rPr>
              <a:t>802.11-2016 standard? </a:t>
            </a:r>
            <a:r>
              <a:rPr lang="en-GB" altLang="en-US" dirty="0">
                <a:solidFill>
                  <a:srgbClr val="000000"/>
                </a:solidFill>
              </a:rPr>
              <a:t>If the </a:t>
            </a:r>
            <a:r>
              <a:rPr lang="en-GB" altLang="en-US" dirty="0" err="1">
                <a:solidFill>
                  <a:srgbClr val="000000"/>
                </a:solidFill>
              </a:rPr>
              <a:t>LoAs</a:t>
            </a:r>
            <a:r>
              <a:rPr lang="en-GB" altLang="en-US" dirty="0">
                <a:solidFill>
                  <a:srgbClr val="000000"/>
                </a:solidFill>
              </a:rPr>
              <a:t> do not apply, then under what conditions do those </a:t>
            </a:r>
            <a:r>
              <a:rPr lang="en-GB" altLang="en-US" dirty="0" err="1">
                <a:solidFill>
                  <a:srgbClr val="000000"/>
                </a:solidFill>
              </a:rPr>
              <a:t>LoAs</a:t>
            </a:r>
            <a:r>
              <a:rPr lang="en-GB" altLang="en-US" dirty="0">
                <a:solidFill>
                  <a:srgbClr val="000000"/>
                </a:solidFill>
              </a:rPr>
              <a:t> not apply? </a:t>
            </a:r>
          </a:p>
          <a:p>
            <a:pPr eaLnBrk="1" hangingPunct="1">
              <a:defRPr/>
            </a:pPr>
            <a:r>
              <a:rPr lang="en-GB" altLang="en-US" sz="1800" dirty="0" smtClean="0">
                <a:solidFill>
                  <a:srgbClr val="000000"/>
                </a:solidFill>
              </a:rPr>
              <a:t>Moved: </a:t>
            </a:r>
            <a:r>
              <a:rPr lang="en-GB" altLang="en-US" sz="1800" dirty="0">
                <a:solidFill>
                  <a:srgbClr val="000000"/>
                </a:solidFill>
              </a:rPr>
              <a:t>Nikola </a:t>
            </a:r>
            <a:r>
              <a:rPr lang="en-GB" altLang="en-US" sz="1800" dirty="0" err="1" smtClean="0">
                <a:solidFill>
                  <a:srgbClr val="000000"/>
                </a:solidFill>
              </a:rPr>
              <a:t>Serafimovski</a:t>
            </a:r>
            <a:endParaRPr lang="en-GB" altLang="en-US" sz="18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GB" altLang="en-US" sz="1800" dirty="0">
                <a:solidFill>
                  <a:srgbClr val="000000"/>
                </a:solidFill>
              </a:rPr>
              <a:t>Seconded</a:t>
            </a:r>
          </a:p>
          <a:p>
            <a:pPr eaLnBrk="1" hangingPunct="1">
              <a:defRPr/>
            </a:pPr>
            <a:r>
              <a:rPr lang="en-GB" altLang="en-US" sz="1800" dirty="0" smtClean="0">
                <a:solidFill>
                  <a:srgbClr val="000000"/>
                </a:solidFill>
              </a:rPr>
              <a:t>Result</a:t>
            </a:r>
          </a:p>
          <a:p>
            <a:pPr eaLnBrk="1" hangingPunct="1">
              <a:defRPr/>
            </a:pPr>
            <a:endParaRPr lang="en-GB" altLang="en-US" sz="18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GB" altLang="en-US" sz="1800" dirty="0" smtClean="0">
                <a:solidFill>
                  <a:srgbClr val="000000"/>
                </a:solidFill>
              </a:rPr>
              <a:t>LC SG Result: Moved</a:t>
            </a:r>
            <a:r>
              <a:rPr lang="en-GB" altLang="en-US" sz="1800" dirty="0">
                <a:solidFill>
                  <a:srgbClr val="000000"/>
                </a:solidFill>
              </a:rPr>
              <a:t>: Andrew </a:t>
            </a:r>
            <a:r>
              <a:rPr lang="en-GB" altLang="en-US" sz="1800" dirty="0">
                <a:solidFill>
                  <a:srgbClr val="000000"/>
                </a:solidFill>
              </a:rPr>
              <a:t>Myles, Seconded</a:t>
            </a:r>
            <a:r>
              <a:rPr lang="en-GB" altLang="en-US" sz="1800" dirty="0">
                <a:solidFill>
                  <a:srgbClr val="000000"/>
                </a:solidFill>
              </a:rPr>
              <a:t>: Li </a:t>
            </a:r>
            <a:r>
              <a:rPr lang="en-GB" altLang="en-US" sz="1800" dirty="0" err="1">
                <a:solidFill>
                  <a:srgbClr val="000000"/>
                </a:solidFill>
              </a:rPr>
              <a:t>Qiang</a:t>
            </a:r>
            <a:r>
              <a:rPr lang="en-GB" altLang="en-US" sz="1800" dirty="0">
                <a:solidFill>
                  <a:srgbClr val="000000"/>
                </a:solidFill>
              </a:rPr>
              <a:t> (John</a:t>
            </a:r>
            <a:r>
              <a:rPr lang="en-GB" altLang="en-US" sz="1800" dirty="0">
                <a:solidFill>
                  <a:srgbClr val="000000"/>
                </a:solidFill>
              </a:rPr>
              <a:t>), Y</a:t>
            </a:r>
            <a:r>
              <a:rPr lang="en-GB" altLang="en-US" sz="1800" dirty="0">
                <a:solidFill>
                  <a:srgbClr val="000000"/>
                </a:solidFill>
              </a:rPr>
              <a:t>:	</a:t>
            </a:r>
            <a:r>
              <a:rPr lang="en-GB" altLang="en-US" sz="1800" dirty="0">
                <a:solidFill>
                  <a:srgbClr val="000000"/>
                </a:solidFill>
              </a:rPr>
              <a:t>10, </a:t>
            </a:r>
            <a:r>
              <a:rPr lang="en-GB" altLang="en-US" sz="1800" dirty="0" smtClean="0">
                <a:solidFill>
                  <a:srgbClr val="000000"/>
                </a:solidFill>
              </a:rPr>
              <a:t>N:1, Abstain</a:t>
            </a:r>
            <a:r>
              <a:rPr lang="en-GB" altLang="en-US" sz="1800" dirty="0">
                <a:solidFill>
                  <a:srgbClr val="000000"/>
                </a:solidFill>
              </a:rPr>
              <a:t>: 0</a:t>
            </a:r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95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establishment for draft distribution: University of Washington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752600"/>
            <a:ext cx="8305800" cy="4800600"/>
          </a:xfrm>
        </p:spPr>
        <p:txBody>
          <a:bodyPr/>
          <a:lstStyle/>
          <a:p>
            <a:pPr lvl="0"/>
            <a:r>
              <a:rPr lang="en-GB" dirty="0" smtClean="0"/>
              <a:t>Approve establishment of a liaison for draft distribution coordination between the IEEE 802.11 Working Group and the University of Washington per 6.1.3.4 of the </a:t>
            </a:r>
            <a:r>
              <a:rPr lang="en-GB" dirty="0" smtClean="0">
                <a:hlinkClick r:id="rId3"/>
              </a:rPr>
              <a:t>Standards Board Operations Manual</a:t>
            </a:r>
            <a:endParaRPr lang="en-GB" dirty="0" smtClean="0"/>
          </a:p>
          <a:p>
            <a:pPr lvl="0"/>
            <a:r>
              <a:rPr lang="en-US" dirty="0" smtClean="0"/>
              <a:t>Moved: </a:t>
            </a:r>
            <a:endParaRPr lang="en-GB" dirty="0"/>
          </a:p>
          <a:p>
            <a:pPr lvl="0"/>
            <a:r>
              <a:rPr lang="en-US" dirty="0" smtClean="0"/>
              <a:t>Seconded: </a:t>
            </a:r>
          </a:p>
          <a:p>
            <a:pPr lvl="0"/>
            <a:r>
              <a:rPr lang="en-US" dirty="0" smtClean="0"/>
              <a:t>Result:</a:t>
            </a:r>
          </a:p>
          <a:p>
            <a:r>
              <a:rPr lang="en-GB" sz="1000" dirty="0"/>
              <a:t>6.1.3.4 Draft distribution for </a:t>
            </a:r>
            <a:r>
              <a:rPr lang="en-GB" sz="1000" dirty="0" smtClean="0"/>
              <a:t>coordination If </a:t>
            </a:r>
            <a:r>
              <a:rPr lang="en-GB" sz="1000" dirty="0"/>
              <a:t>a Working Group intends to coordinate drafts of a project with a standards-developing organization </a:t>
            </a:r>
            <a:r>
              <a:rPr lang="en-GB" sz="1000" dirty="0" smtClean="0"/>
              <a:t>or technical </a:t>
            </a:r>
            <a:r>
              <a:rPr lang="en-GB" sz="1000" dirty="0"/>
              <a:t>organization involved in the technology covered by that project, the Sponsor and Working </a:t>
            </a:r>
            <a:r>
              <a:rPr lang="en-GB" sz="1000" dirty="0" smtClean="0"/>
              <a:t>Group Chair </a:t>
            </a:r>
            <a:r>
              <a:rPr lang="en-GB" sz="1000" dirty="0"/>
              <a:t>shall work with the IEEE Standards Department to establish the liaison relationship, subject to </a:t>
            </a:r>
            <a:r>
              <a:rPr lang="en-GB" sz="1000" dirty="0" smtClean="0"/>
              <a:t>the IEEE-SA </a:t>
            </a:r>
            <a:r>
              <a:rPr lang="en-GB" sz="1000" dirty="0"/>
              <a:t>Liaison Organization Guidelines for the Provision of Draft IEEE Standards. Once </a:t>
            </a:r>
            <a:r>
              <a:rPr lang="en-GB" sz="1000" dirty="0" smtClean="0"/>
              <a:t>the relationship </a:t>
            </a:r>
            <a:r>
              <a:rPr lang="en-GB" sz="1000" dirty="0"/>
              <a:t>has been established, the Working Group Chair may submit drafts to the liaison </a:t>
            </a:r>
            <a:r>
              <a:rPr lang="en-GB" sz="1000" dirty="0" smtClean="0"/>
              <a:t>organization for </a:t>
            </a:r>
            <a:r>
              <a:rPr lang="en-GB" sz="1000" dirty="0"/>
              <a:t>coordination. Prior to, or simultaneously with, the submission of a draft to the liaison organization, </a:t>
            </a:r>
            <a:r>
              <a:rPr lang="en-GB" sz="1000" dirty="0" smtClean="0"/>
              <a:t>the Working </a:t>
            </a:r>
            <a:r>
              <a:rPr lang="en-GB" sz="1000" dirty="0"/>
              <a:t>Group Chair shall inform the IEEE Standards Department of the submission and shall also </a:t>
            </a:r>
            <a:r>
              <a:rPr lang="en-GB" sz="1000" dirty="0" smtClean="0"/>
              <a:t>supply the </a:t>
            </a:r>
            <a:r>
              <a:rPr lang="en-GB" sz="1000" dirty="0"/>
              <a:t>relevant draft. The Working Group Chair shall immediately inform the IEEE Standards </a:t>
            </a:r>
            <a:r>
              <a:rPr lang="en-GB" sz="1000" dirty="0" smtClean="0"/>
              <a:t>Department when </a:t>
            </a:r>
            <a:r>
              <a:rPr lang="en-GB" sz="1000" dirty="0"/>
              <a:t>the liaison relationship is no longer needed</a:t>
            </a:r>
            <a:r>
              <a:rPr lang="en-GB" sz="1000" dirty="0" smtClean="0"/>
              <a:t>. All </a:t>
            </a:r>
            <a:r>
              <a:rPr lang="en-GB" sz="1000" dirty="0"/>
              <a:t>drafts submitted to liaison organizations shall have as its cover page a liaison organization cover </a:t>
            </a:r>
            <a:r>
              <a:rPr lang="en-GB" sz="1000" dirty="0" smtClean="0"/>
              <a:t>letter that </a:t>
            </a:r>
            <a:r>
              <a:rPr lang="en-GB" sz="1000" dirty="0"/>
              <a:t>outlines the IEEE copyright, permitted uses, distribution mechanisms, and additional recipients of </a:t>
            </a:r>
            <a:r>
              <a:rPr lang="en-GB" sz="1000" dirty="0" smtClean="0"/>
              <a:t>the draft</a:t>
            </a:r>
            <a:r>
              <a:rPr lang="en-GB" sz="1000" dirty="0"/>
              <a:t>. Template liaison organization cover letters are available from the IEEE Standards </a:t>
            </a:r>
            <a:r>
              <a:rPr lang="en-GB" sz="1000" dirty="0" smtClean="0"/>
              <a:t> </a:t>
            </a:r>
            <a:r>
              <a:rPr lang="en-GB" sz="1000" dirty="0" smtClean="0"/>
              <a:t>Department</a:t>
            </a:r>
            <a:r>
              <a:rPr lang="en-GB" sz="1000" dirty="0"/>
              <a:t>. </a:t>
            </a:r>
          </a:p>
          <a:p>
            <a:pPr lvl="0"/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425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P802.11ax D2.0 available for sale (conditional)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752600"/>
            <a:ext cx="8305800" cy="4800600"/>
          </a:xfrm>
        </p:spPr>
        <p:txBody>
          <a:bodyPr/>
          <a:lstStyle/>
          <a:p>
            <a:pPr lvl="0"/>
            <a:r>
              <a:rPr lang="en-GB" dirty="0" smtClean="0"/>
              <a:t>Approve </a:t>
            </a:r>
            <a:r>
              <a:rPr lang="en-GB" dirty="0" smtClean="0"/>
              <a:t>making P802.11ax D2.0 available for sale pending  WG Letter Ballot approval</a:t>
            </a:r>
          </a:p>
          <a:p>
            <a:pPr lvl="0"/>
            <a:endParaRPr lang="en-GB" dirty="0" smtClean="0"/>
          </a:p>
          <a:p>
            <a:pPr lvl="0"/>
            <a:r>
              <a:rPr lang="en-US" dirty="0" smtClean="0"/>
              <a:t>Moved: </a:t>
            </a:r>
            <a:r>
              <a:rPr lang="en-US" dirty="0" smtClean="0"/>
              <a:t>Osama </a:t>
            </a:r>
            <a:r>
              <a:rPr lang="en-US" dirty="0" err="1" smtClean="0"/>
              <a:t>Aboul-Magd</a:t>
            </a:r>
            <a:endParaRPr lang="en-GB" dirty="0"/>
          </a:p>
          <a:p>
            <a:pPr lvl="0"/>
            <a:r>
              <a:rPr lang="en-US" dirty="0" smtClean="0"/>
              <a:t>Seconded: </a:t>
            </a:r>
          </a:p>
          <a:p>
            <a:pPr lvl="0"/>
            <a:r>
              <a:rPr lang="en-US" dirty="0" smtClean="0"/>
              <a:t>Result:</a:t>
            </a:r>
          </a:p>
          <a:p>
            <a:pPr lvl="0"/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10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September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</a:t>
            </a:r>
            <a:r>
              <a:rPr lang="en-US" dirty="0" smtClean="0"/>
              <a:t>containing </a:t>
            </a:r>
            <a:r>
              <a:rPr lang="en-US" dirty="0"/>
              <a:t>motions for </a:t>
            </a:r>
            <a:r>
              <a:rPr lang="en-US" dirty="0" smtClean="0"/>
              <a:t>Friday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R1: </a:t>
            </a:r>
            <a:r>
              <a:rPr lang="en-US" dirty="0"/>
              <a:t>at conclusion of  Friday 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R2: </a:t>
            </a:r>
            <a:r>
              <a:rPr lang="en-US" dirty="0" smtClean="0"/>
              <a:t>Includes EC motions </a:t>
            </a:r>
          </a:p>
          <a:p>
            <a:pPr lvl="1"/>
            <a:r>
              <a:rPr lang="en-US" dirty="0" smtClean="0"/>
              <a:t>R3: </a:t>
            </a:r>
            <a:r>
              <a:rPr lang="en-US" dirty="0" smtClean="0"/>
              <a:t>at conclusion of the Friday EC </a:t>
            </a:r>
            <a:r>
              <a:rPr lang="en-US" dirty="0" smtClean="0"/>
              <a:t>meeting (Plenary only)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89939"/>
              </p:ext>
            </p:extLst>
          </p:nvPr>
        </p:nvGraphicFramePr>
        <p:xfrm>
          <a:off x="112776" y="1600200"/>
          <a:ext cx="8839200" cy="3771314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304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Sept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25, Oct 2, 16, 30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Sept 29, Oct  6, 13, 20, Nov 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1503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Sept 21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Sept 28, Nov 2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3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Sept 27, Oct 11,18, Nov 1</a:t>
                      </a:r>
                    </a:p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Weds Oct 25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Oct 25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79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Oct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9</a:t>
                      </a: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Oct 23</a:t>
                      </a:r>
                    </a:p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Oct 30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458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Sept 29, Oct 6, 13, Nov 3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24522" y="5766229"/>
            <a:ext cx="8651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Move to approve:    Seconded:   Result:  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874068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SG 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US" dirty="0" smtClean="0"/>
              <a:t>Confirm Nikola </a:t>
            </a:r>
            <a:r>
              <a:rPr lang="en-US" dirty="0" err="1" smtClean="0"/>
              <a:t>Serafimovski</a:t>
            </a:r>
            <a:r>
              <a:rPr lang="en-US" dirty="0" smtClean="0"/>
              <a:t> as LC Study Group Chair.</a:t>
            </a:r>
            <a:endParaRPr lang="en-GB" dirty="0" smtClean="0"/>
          </a:p>
          <a:p>
            <a:pPr lvl="0"/>
            <a:endParaRPr lang="en-US" dirty="0"/>
          </a:p>
          <a:p>
            <a:pPr lvl="0"/>
            <a:r>
              <a:rPr lang="en-GB" dirty="0" smtClean="0"/>
              <a:t>M</a:t>
            </a:r>
            <a:r>
              <a:rPr lang="en-US" dirty="0" smtClean="0"/>
              <a:t>oved</a:t>
            </a:r>
            <a:r>
              <a:rPr lang="en-US" dirty="0"/>
              <a:t>: </a:t>
            </a:r>
            <a:endParaRPr lang="en-GB" dirty="0"/>
          </a:p>
          <a:p>
            <a:pPr lvl="0"/>
            <a:r>
              <a:rPr lang="en-US" dirty="0"/>
              <a:t>Seconded: </a:t>
            </a:r>
            <a:endParaRPr lang="en-US" dirty="0" smtClean="0"/>
          </a:p>
          <a:p>
            <a:pPr lvl="0"/>
            <a:r>
              <a:rPr lang="en-US" dirty="0" smtClean="0"/>
              <a:t>Result: </a:t>
            </a:r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96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SG Vice-Chair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US" dirty="0" smtClean="0"/>
              <a:t>Confirm </a:t>
            </a:r>
            <a:r>
              <a:rPr lang="en-US" dirty="0" smtClean="0"/>
              <a:t>LI </a:t>
            </a:r>
            <a:r>
              <a:rPr lang="en-US" dirty="0" err="1" smtClean="0"/>
              <a:t>Qiang</a:t>
            </a:r>
            <a:r>
              <a:rPr lang="en-US" dirty="0" smtClean="0"/>
              <a:t> </a:t>
            </a:r>
            <a:r>
              <a:rPr lang="en-US" dirty="0" smtClean="0"/>
              <a:t>as LC Study Group Vice-Chair.</a:t>
            </a:r>
            <a:endParaRPr lang="en-GB" dirty="0" smtClean="0"/>
          </a:p>
          <a:p>
            <a:pPr lvl="0"/>
            <a:endParaRPr lang="en-US" dirty="0"/>
          </a:p>
          <a:p>
            <a:pPr lvl="0"/>
            <a:r>
              <a:rPr lang="en-GB" dirty="0" smtClean="0"/>
              <a:t>M</a:t>
            </a:r>
            <a:r>
              <a:rPr lang="en-US" dirty="0" smtClean="0"/>
              <a:t>oved</a:t>
            </a:r>
            <a:r>
              <a:rPr lang="en-US" dirty="0"/>
              <a:t>: </a:t>
            </a:r>
            <a:endParaRPr lang="en-GB" dirty="0"/>
          </a:p>
          <a:p>
            <a:pPr lvl="0"/>
            <a:r>
              <a:rPr lang="en-US" dirty="0"/>
              <a:t>Seconded: </a:t>
            </a:r>
            <a:endParaRPr lang="en-US" dirty="0" smtClean="0"/>
          </a:p>
          <a:p>
            <a:pPr lvl="0"/>
            <a:r>
              <a:rPr lang="en-US" dirty="0" smtClean="0"/>
              <a:t>Result: </a:t>
            </a:r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98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ISO/IEC/JTC1/SC6 Reply re: 802.11ai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dirty="0"/>
              <a:t>A</a:t>
            </a:r>
            <a:r>
              <a:rPr lang="en-AU" dirty="0" smtClean="0"/>
              <a:t>pprove </a:t>
            </a:r>
            <a:r>
              <a:rPr lang="en-AU" dirty="0"/>
              <a:t>the </a:t>
            </a:r>
            <a:r>
              <a:rPr lang="en-AU" dirty="0" smtClean="0"/>
              <a:t>response </a:t>
            </a:r>
            <a:r>
              <a:rPr lang="en-AU" dirty="0"/>
              <a:t>in </a:t>
            </a:r>
            <a:r>
              <a:rPr lang="en-US" u="sng" dirty="0">
                <a:hlinkClick r:id="rId3"/>
              </a:rPr>
              <a:t>11-17/1398r0</a:t>
            </a:r>
            <a:r>
              <a:rPr lang="en-US" dirty="0"/>
              <a:t> as </a:t>
            </a:r>
            <a:r>
              <a:rPr lang="en-US" dirty="0" smtClean="0"/>
              <a:t>the </a:t>
            </a:r>
            <a:r>
              <a:rPr lang="en-US" dirty="0"/>
              <a:t>resolution of the comment by the China NB on </a:t>
            </a:r>
            <a:r>
              <a:rPr lang="en-US" dirty="0" smtClean="0"/>
              <a:t>802.11ai (second printing) </a:t>
            </a:r>
            <a:r>
              <a:rPr lang="en-US" dirty="0"/>
              <a:t>during the recent 60-day ballot under the PSDO process, and </a:t>
            </a:r>
            <a:r>
              <a:rPr lang="en-US" dirty="0" smtClean="0"/>
              <a:t>request the </a:t>
            </a:r>
            <a:r>
              <a:rPr lang="en-US" dirty="0"/>
              <a:t>IEEE </a:t>
            </a:r>
            <a:r>
              <a:rPr lang="en-US" dirty="0" smtClean="0"/>
              <a:t>802 EC </a:t>
            </a:r>
            <a:r>
              <a:rPr lang="en-US" dirty="0"/>
              <a:t>that </a:t>
            </a:r>
            <a:r>
              <a:rPr lang="en-US" dirty="0" smtClean="0"/>
              <a:t>this response document </a:t>
            </a:r>
            <a:r>
              <a:rPr lang="en-US" dirty="0"/>
              <a:t>be liaised to ISO/IEC JTC1/SC6.</a:t>
            </a:r>
            <a:endParaRPr lang="en-GB" dirty="0"/>
          </a:p>
          <a:p>
            <a:pPr lvl="0"/>
            <a:endParaRPr lang="en-US" dirty="0"/>
          </a:p>
          <a:p>
            <a:pPr lvl="0"/>
            <a:r>
              <a:rPr lang="en-GB" dirty="0" smtClean="0"/>
              <a:t>M</a:t>
            </a:r>
            <a:r>
              <a:rPr lang="en-US" dirty="0" smtClean="0"/>
              <a:t>oved</a:t>
            </a:r>
            <a:r>
              <a:rPr lang="en-US" dirty="0"/>
              <a:t>: </a:t>
            </a:r>
            <a:r>
              <a:rPr lang="en-US" dirty="0" smtClean="0"/>
              <a:t>Andrew Myles</a:t>
            </a:r>
            <a:endParaRPr lang="en-GB" dirty="0"/>
          </a:p>
          <a:p>
            <a:pPr lvl="0"/>
            <a:r>
              <a:rPr lang="en-US" dirty="0"/>
              <a:t>Seconded: </a:t>
            </a:r>
            <a:endParaRPr lang="en-US" dirty="0" smtClean="0"/>
          </a:p>
          <a:p>
            <a:pPr lvl="0"/>
            <a:r>
              <a:rPr lang="en-US" dirty="0" smtClean="0"/>
              <a:t>Result: </a:t>
            </a:r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919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124757</TotalTime>
  <Words>1634</Words>
  <Application>Microsoft Office PowerPoint</Application>
  <PresentationFormat>On-screen Show (4:3)</PresentationFormat>
  <Paragraphs>324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Calibri</vt:lpstr>
      <vt:lpstr>Times New Roman</vt:lpstr>
      <vt:lpstr>Default Design</vt:lpstr>
      <vt:lpstr>Document</vt:lpstr>
      <vt:lpstr>802.11 September 2017 WG Motions</vt:lpstr>
      <vt:lpstr>Abstract</vt:lpstr>
      <vt:lpstr>Monday</vt:lpstr>
      <vt:lpstr>Wednesday</vt:lpstr>
      <vt:lpstr>Friday</vt:lpstr>
      <vt:lpstr>PowerPoint Presentation</vt:lpstr>
      <vt:lpstr>LC SG Chair confirmation</vt:lpstr>
      <vt:lpstr>LC SG Vice-Chair confirmation</vt:lpstr>
      <vt:lpstr>ISO/IEC/JTC1/SC6 Reply re: 802.11ai</vt:lpstr>
      <vt:lpstr>TGmd ad-hoc Motion</vt:lpstr>
      <vt:lpstr>TGax WG Letter Ballot</vt:lpstr>
      <vt:lpstr>TGax CSD approval</vt:lpstr>
      <vt:lpstr>TGaz PAR modification approval</vt:lpstr>
      <vt:lpstr>TGaz CSD approval</vt:lpstr>
      <vt:lpstr>LC SG LOA Question - 1</vt:lpstr>
      <vt:lpstr>LC SG LOA Question - 2</vt:lpstr>
      <vt:lpstr>Liaison establishment for draft distribution: University of Washington</vt:lpstr>
      <vt:lpstr>P802.11ax D2.0 available for sale (conditional)</vt:lpstr>
      <vt:lpstr>Friday– EC Motions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July 2017 IEEE 802.11 WG motions</cp:keywords>
  <cp:lastModifiedBy>Stanley, Dorothy</cp:lastModifiedBy>
  <cp:revision>2451</cp:revision>
  <cp:lastPrinted>1998-02-10T13:28:06Z</cp:lastPrinted>
  <dcterms:created xsi:type="dcterms:W3CDTF">1998-02-10T13:07:52Z</dcterms:created>
  <dcterms:modified xsi:type="dcterms:W3CDTF">2017-09-15T06:37:34Z</dcterms:modified>
</cp:coreProperties>
</file>