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71" r:id="rId2"/>
    <p:sldId id="272" r:id="rId3"/>
    <p:sldId id="304" r:id="rId4"/>
    <p:sldId id="273" r:id="rId5"/>
    <p:sldId id="274" r:id="rId6"/>
    <p:sldId id="275" r:id="rId7"/>
    <p:sldId id="276" r:id="rId8"/>
    <p:sldId id="363" r:id="rId9"/>
    <p:sldId id="307" r:id="rId10"/>
    <p:sldId id="291" r:id="rId11"/>
    <p:sldId id="327" r:id="rId12"/>
    <p:sldId id="278" r:id="rId13"/>
    <p:sldId id="357" r:id="rId14"/>
    <p:sldId id="365" r:id="rId15"/>
    <p:sldId id="326" r:id="rId16"/>
    <p:sldId id="361" r:id="rId17"/>
    <p:sldId id="325" r:id="rId18"/>
    <p:sldId id="305" r:id="rId19"/>
    <p:sldId id="289" r:id="rId20"/>
    <p:sldId id="297" r:id="rId21"/>
    <p:sldId id="303" r:id="rId22"/>
    <p:sldId id="364" r:id="rId23"/>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22" autoAdjust="0"/>
    <p:restoredTop sz="95608" autoAdjust="0"/>
  </p:normalViewPr>
  <p:slideViewPr>
    <p:cSldViewPr>
      <p:cViewPr varScale="1">
        <p:scale>
          <a:sx n="65" d="100"/>
          <a:sy n="65" d="100"/>
        </p:scale>
        <p:origin x="50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802.11-17/1201r0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2017</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802.11-17/1201r0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September 2017</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802.11-17/1201r0</a:t>
            </a:r>
            <a:endParaRPr lang="en-US"/>
          </a:p>
        </p:txBody>
      </p:sp>
      <p:sp>
        <p:nvSpPr>
          <p:cNvPr id="11267" name="Rectangle 3"/>
          <p:cNvSpPr>
            <a:spLocks noGrp="1" noChangeArrowheads="1"/>
          </p:cNvSpPr>
          <p:nvPr>
            <p:ph type="dt" sz="quarter" idx="1"/>
          </p:nvPr>
        </p:nvSpPr>
        <p:spPr>
          <a:noFill/>
        </p:spPr>
        <p:txBody>
          <a:bodyPr/>
          <a:lstStyle/>
          <a:p>
            <a:r>
              <a:rPr lang="en-US" smtClean="0"/>
              <a:t>September 2017</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16897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5415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802.11-17/1201r0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September 2017</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1219381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802.11-17/1201r0</a:t>
            </a:r>
            <a:endParaRPr lang="en-US"/>
          </a:p>
        </p:txBody>
      </p:sp>
      <p:sp>
        <p:nvSpPr>
          <p:cNvPr id="12291" name="Rectangle 3"/>
          <p:cNvSpPr>
            <a:spLocks noGrp="1" noChangeArrowheads="1"/>
          </p:cNvSpPr>
          <p:nvPr>
            <p:ph type="dt" sz="quarter" idx="1"/>
          </p:nvPr>
        </p:nvSpPr>
        <p:spPr>
          <a:noFill/>
        </p:spPr>
        <p:txBody>
          <a:bodyPr/>
          <a:lstStyle/>
          <a:p>
            <a:r>
              <a:rPr lang="en-US" smtClean="0"/>
              <a:t>September 2017</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975094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802.11-17/1201r0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September 2017</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997792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4029110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802.11-17/1201r0</a:t>
            </a:r>
            <a:endParaRPr lang="en-US"/>
          </a:p>
        </p:txBody>
      </p:sp>
      <p:sp>
        <p:nvSpPr>
          <p:cNvPr id="5" name="Date Placeholder 4"/>
          <p:cNvSpPr>
            <a:spLocks noGrp="1"/>
          </p:cNvSpPr>
          <p:nvPr>
            <p:ph type="dt" idx="11"/>
          </p:nvPr>
        </p:nvSpPr>
        <p:spPr/>
        <p:txBody>
          <a:bodyPr/>
          <a:lstStyle/>
          <a:p>
            <a:pPr>
              <a:defRPr/>
            </a:pPr>
            <a:r>
              <a:rPr lang="en-US" smtClean="0"/>
              <a:t>September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802.11-17/1201r0</a:t>
            </a:r>
            <a:endParaRPr lang="en-US"/>
          </a:p>
        </p:txBody>
      </p:sp>
      <p:sp>
        <p:nvSpPr>
          <p:cNvPr id="13315" name="Rectangle 3"/>
          <p:cNvSpPr>
            <a:spLocks noGrp="1" noChangeArrowheads="1"/>
          </p:cNvSpPr>
          <p:nvPr>
            <p:ph type="dt" sz="quarter" idx="1"/>
          </p:nvPr>
        </p:nvSpPr>
        <p:spPr>
          <a:noFill/>
        </p:spPr>
        <p:txBody>
          <a:bodyPr/>
          <a:lstStyle/>
          <a:p>
            <a:r>
              <a:rPr lang="en-US" smtClean="0"/>
              <a:t>September 2017</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extLst>
      <p:ext uri="{BB962C8B-B14F-4D97-AF65-F5344CB8AC3E}">
        <p14:creationId xmlns:p14="http://schemas.microsoft.com/office/powerpoint/2010/main" val="1497753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393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243732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802.11-17/1201r0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419987" cy="184666"/>
          </a:xfrm>
          <a:prstGeom prst="rect">
            <a:avLst/>
          </a:prstGeom>
          <a:noFill/>
          <a:ln w="9525">
            <a:noFill/>
            <a:miter lim="800000"/>
            <a:headEnd/>
            <a:tailEnd/>
          </a:ln>
          <a:effectLst/>
        </p:spPr>
        <p:txBody>
          <a:bodyPr wrap="none" lIns="0" tIns="0" rIns="0" bIns="0">
            <a:spAutoFit/>
          </a:bodyPr>
          <a:lstStyle/>
          <a:p>
            <a:pPr>
              <a:defRPr/>
            </a:pPr>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17-0PNP-ieee-802-lmsc-operations-manual.pdf" TargetMode="External"/><Relationship Id="rId9" Type="http://schemas.openxmlformats.org/officeDocument/2006/relationships/hyperlink" Target="http://www.ieee802.org/11/Rules/rules.shtm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September 2017</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September 2017</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2017-09-10</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334"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rules 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(Approved 17 Mar 2017)</a:t>
            </a:r>
            <a:endParaRPr lang="en-US" sz="2000" dirty="0"/>
          </a:p>
          <a:p>
            <a:pPr lvl="1">
              <a:lnSpc>
                <a:spcPct val="80000"/>
              </a:lnSpc>
              <a:defRPr/>
            </a:pPr>
            <a:r>
              <a:rPr lang="en-US" altLang="en-US" sz="1600" dirty="0">
                <a:hlinkClick r:id="rId4"/>
              </a:rPr>
              <a:t>https://</a:t>
            </a:r>
            <a:r>
              <a:rPr lang="en-US" altLang="en-US" sz="1600" dirty="0" smtClean="0">
                <a:hlinkClick r:id="rId4"/>
              </a:rPr>
              <a:t>mentor.ieee.org/802-ec/dcn/17/ec-17-0090-17-0PNP-ieee-802-lmsc-operations-manual.pdf</a:t>
            </a:r>
            <a:r>
              <a:rPr lang="en-US" altLang="en-US" sz="1600" dirty="0" smtClean="0"/>
              <a:t> </a:t>
            </a:r>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(Approved 17 Mar 2017)</a:t>
            </a:r>
            <a:endParaRPr lang="en-US" sz="2000" dirty="0">
              <a:hlinkClick r:id="rId6"/>
            </a:endParaRPr>
          </a:p>
          <a:p>
            <a:pPr lvl="1"/>
            <a:r>
              <a:rPr lang="en-US" sz="1600" dirty="0">
                <a:hlinkClick r:id="rId7"/>
              </a:rPr>
              <a:t>https://</a:t>
            </a:r>
            <a:r>
              <a:rPr lang="en-US" sz="1600" dirty="0" smtClean="0">
                <a:hlinkClick r:id="rId7"/>
              </a:rPr>
              <a:t>mentor.ieee.org/802-ec/dcn/17/ec-17-0120-25-0PNP-ieee-802-lmsc-chairs-guidelines.pdf</a:t>
            </a:r>
            <a:r>
              <a:rPr lang="en-US" sz="1600" dirty="0" smtClean="0"/>
              <a:t> </a:t>
            </a:r>
            <a:endParaRPr lang="en-US" sz="1600" dirty="0"/>
          </a:p>
          <a:p>
            <a:r>
              <a:rPr lang="en-US" sz="2000" dirty="0" smtClean="0"/>
              <a:t>Participation in IEEE 802 Meetings</a:t>
            </a:r>
          </a:p>
          <a:p>
            <a:pPr lvl="1"/>
            <a:r>
              <a:rPr lang="en-US" sz="1600" u="sng" dirty="0" smtClean="0">
                <a:hlinkClick r:id="rId8"/>
              </a:rPr>
              <a:t>https://mentor.ieee.org/802-ec/dcn/16/ec-16-0180-05-00EC-ieee-802-participation-slide.pptx</a:t>
            </a:r>
            <a:endParaRPr lang="en-US" sz="1600" u="sng" dirty="0" smtClean="0"/>
          </a:p>
          <a:p>
            <a:pPr lvl="1"/>
            <a:endParaRPr lang="en-US" sz="1600" dirty="0" smtClean="0"/>
          </a:p>
          <a:p>
            <a:r>
              <a:rPr lang="en-US" sz="1600" dirty="0" smtClean="0"/>
              <a:t>Policies and Procedures hierarchy: </a:t>
            </a:r>
            <a:r>
              <a:rPr lang="en-US" sz="1600" b="0" dirty="0" smtClean="0">
                <a:hlinkClick r:id="rId9"/>
              </a:rPr>
              <a:t>http://www.ieee802.org/11/Rules/rules.shtml</a:t>
            </a:r>
            <a:endParaRPr lang="en-US" sz="1600" b="0" dirty="0" smtClean="0"/>
          </a:p>
          <a:p>
            <a:pPr marL="342900" lvl="1" indent="-342900">
              <a:buFontTx/>
              <a:buChar char="•"/>
            </a:pPr>
            <a:r>
              <a:rPr lang="en-US" altLang="en-US" sz="1600" b="1" dirty="0" smtClean="0"/>
              <a:t>IEEE </a:t>
            </a:r>
            <a:r>
              <a:rPr lang="en-US" altLang="en-US" sz="1600" b="1" dirty="0"/>
              <a:t>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July 2017 802 Rules Changes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proposed in July for LMSC P&amp;P, WG P&amp;P, OM, Chair’s Guidelines </a:t>
            </a:r>
          </a:p>
          <a:p>
            <a:r>
              <a:rPr lang="en-US" dirty="0" smtClean="0"/>
              <a:t>802 Rules meeting discussion topics</a:t>
            </a:r>
          </a:p>
          <a:p>
            <a:pPr lvl="1"/>
            <a:r>
              <a:rPr lang="en-GB" dirty="0"/>
              <a:t>C</a:t>
            </a:r>
            <a:r>
              <a:rPr lang="en-GB" dirty="0" smtClean="0"/>
              <a:t>reate </a:t>
            </a:r>
            <a:r>
              <a:rPr lang="en-GB" dirty="0"/>
              <a:t>a change to the OM to </a:t>
            </a:r>
            <a:r>
              <a:rPr lang="en-GB" dirty="0" smtClean="0"/>
              <a:t>describe ICAID </a:t>
            </a:r>
            <a:r>
              <a:rPr lang="en-GB" dirty="0"/>
              <a:t>approval process</a:t>
            </a:r>
            <a:r>
              <a:rPr lang="en-GB" dirty="0" smtClean="0"/>
              <a:t>.</a:t>
            </a:r>
          </a:p>
          <a:p>
            <a:pPr lvl="1"/>
            <a:r>
              <a:rPr lang="en-GB" dirty="0" smtClean="0"/>
              <a:t>Plan </a:t>
            </a:r>
            <a:r>
              <a:rPr lang="en-GB" dirty="0"/>
              <a:t>LMSC P&amp;P </a:t>
            </a:r>
            <a:r>
              <a:rPr lang="en-GB" dirty="0" smtClean="0"/>
              <a:t>update </a:t>
            </a:r>
            <a:r>
              <a:rPr lang="en-GB" dirty="0"/>
              <a:t>on new </a:t>
            </a:r>
            <a:r>
              <a:rPr lang="en-GB" dirty="0" err="1" smtClean="0"/>
              <a:t>AudCom</a:t>
            </a:r>
            <a:r>
              <a:rPr lang="en-GB" dirty="0" smtClean="0"/>
              <a:t> baseline</a:t>
            </a:r>
            <a:r>
              <a:rPr lang="en-GB" dirty="0"/>
              <a:t>, </a:t>
            </a:r>
            <a:r>
              <a:rPr lang="en-GB" dirty="0" smtClean="0"/>
              <a:t>include </a:t>
            </a:r>
            <a:r>
              <a:rPr lang="en-GB" dirty="0"/>
              <a:t>dominance material from WG </a:t>
            </a:r>
            <a:r>
              <a:rPr lang="en-GB" dirty="0" smtClean="0"/>
              <a:t>P&amp;P</a:t>
            </a:r>
          </a:p>
          <a:p>
            <a:pPr lvl="1"/>
            <a:r>
              <a:rPr lang="en-US" dirty="0" smtClean="0"/>
              <a:t>Discussion of visa request process</a:t>
            </a:r>
          </a:p>
          <a:p>
            <a:pPr lvl="1"/>
            <a:r>
              <a:rPr lang="en-US" dirty="0" smtClean="0"/>
              <a:t>Potential Chair’s Guideline update: tutorials are non-badged events</a:t>
            </a:r>
            <a:endParaRPr lang="en-GB" dirty="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802.11 rules documents </a:t>
            </a:r>
          </a:p>
        </p:txBody>
      </p:sp>
      <p:sp>
        <p:nvSpPr>
          <p:cNvPr id="8198" name="Rectangle 3"/>
          <p:cNvSpPr>
            <a:spLocks noGrp="1" noChangeArrowheads="1"/>
          </p:cNvSpPr>
          <p:nvPr>
            <p:ph type="body" idx="1"/>
          </p:nvPr>
        </p:nvSpPr>
        <p:spPr>
          <a:xfrm>
            <a:off x="685800" y="1676400"/>
            <a:ext cx="8382000" cy="3352800"/>
          </a:xfrm>
          <a:noFill/>
        </p:spPr>
        <p:txBody>
          <a:bodyPr/>
          <a:lstStyle/>
          <a:p>
            <a:r>
              <a:rPr lang="en-US" dirty="0" smtClean="0"/>
              <a:t>IEEE 802.11 WG OM: (Approved 17 Mar 2017)</a:t>
            </a:r>
          </a:p>
          <a:p>
            <a:pPr lvl="1"/>
            <a:r>
              <a:rPr lang="en-US" altLang="en-US" sz="1800" dirty="0" smtClean="0">
                <a:hlinkClick r:id="rId3"/>
              </a:rPr>
              <a:t>https://mentor.ieee.org/802.11/dcn/14/11-14-0629-19-0000-802-11-operations-manual.docx</a:t>
            </a:r>
            <a:r>
              <a:rPr lang="en-US" altLang="en-US" sz="1800" dirty="0" smtClean="0"/>
              <a:t> </a:t>
            </a:r>
          </a:p>
          <a:p>
            <a:r>
              <a:rPr lang="en-US" dirty="0" smtClean="0"/>
              <a:t>Use of Participation slide in IEEE 802 Meetings</a:t>
            </a:r>
          </a:p>
          <a:p>
            <a:pPr lvl="1"/>
            <a:r>
              <a:rPr lang="en-US" sz="1800" u="sng" dirty="0" smtClean="0">
                <a:hlinkClick r:id="rId4"/>
              </a:rPr>
              <a:t>https://mentor.ieee.org/802-ec/dcn/16/ec-16-0180-05-00EC-ieee-802-participation-slide.pptx</a:t>
            </a:r>
            <a:endParaRPr lang="en-US" sz="1800" dirty="0" smtClean="0"/>
          </a:p>
          <a:p>
            <a:pPr marL="0" indent="0">
              <a:buNone/>
            </a:pPr>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001108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2017 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11-14-0629-19</a:t>
            </a:r>
            <a:r>
              <a:rPr lang="en-US" dirty="0" smtClean="0"/>
              <a:t> contains </a:t>
            </a:r>
            <a:r>
              <a:rPr lang="en-US" dirty="0"/>
              <a:t>the current IEEE </a:t>
            </a:r>
            <a:r>
              <a:rPr lang="en-US" dirty="0" smtClean="0"/>
              <a:t>802.11 </a:t>
            </a:r>
            <a:r>
              <a:rPr lang="en-US" dirty="0"/>
              <a:t>Operations Manual (approved </a:t>
            </a:r>
            <a:r>
              <a:rPr lang="en-US" dirty="0" smtClean="0"/>
              <a:t>March 2017). </a:t>
            </a:r>
          </a:p>
          <a:p>
            <a:r>
              <a:rPr lang="en-US" dirty="0" smtClean="0"/>
              <a:t>Further changes proposed: </a:t>
            </a:r>
            <a:endParaRPr lang="en-US" dirty="0"/>
          </a:p>
          <a:p>
            <a:pPr lvl="1"/>
            <a:r>
              <a:rPr lang="en-US" dirty="0" smtClean="0"/>
              <a:t>Addition of WG final minutes approval </a:t>
            </a:r>
            <a:endParaRPr lang="en-US"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a:xfrm>
            <a:off x="304800" y="1905000"/>
            <a:ext cx="8382000" cy="4724400"/>
          </a:xfrm>
        </p:spPr>
        <p:txBody>
          <a:bodyPr/>
          <a:lstStyle/>
          <a:p>
            <a:r>
              <a:rPr lang="en-US" dirty="0"/>
              <a:t>Document </a:t>
            </a:r>
            <a:r>
              <a:rPr lang="en-US" dirty="0">
                <a:hlinkClick r:id="rId3"/>
              </a:rPr>
              <a:t>11-14-0629-19</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4274631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2017</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September 2017</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4" name="Date Placeholder 3"/>
          <p:cNvSpPr>
            <a:spLocks noGrp="1"/>
          </p:cNvSpPr>
          <p:nvPr>
            <p:ph type="dt" sz="half" idx="10"/>
          </p:nvPr>
        </p:nvSpPr>
        <p:spPr/>
        <p:txBody>
          <a:bodyPr/>
          <a:lstStyle/>
          <a:p>
            <a:pPr>
              <a:defRPr/>
            </a:pPr>
            <a:r>
              <a:rPr lang="en-US" smtClean="0"/>
              <a:t>September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211414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September 2017</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September 2017</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September 2017</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2017</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8</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a:solidFill>
                  <a:srgbClr val="000000"/>
                </a:solidFill>
              </a:rPr>
              <a:t>Participation in IEEE 802 Meetings</a:t>
            </a:r>
          </a:p>
        </p:txBody>
      </p:sp>
      <p:sp>
        <p:nvSpPr>
          <p:cNvPr id="4101" name="Text Box 5"/>
          <p:cNvSpPr txBox="1">
            <a:spLocks noChangeArrowheads="1"/>
          </p:cNvSpPr>
          <p:nvPr/>
        </p:nvSpPr>
        <p:spPr bwMode="auto">
          <a:xfrm>
            <a:off x="685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r>
              <a:rPr lang="en-GB" altLang="en-US" sz="1600" b="1" dirty="0" smtClean="0">
                <a:ea typeface="MS Gothic" panose="020B0609070205080204" pitchFamily="49" charset="-128"/>
              </a:rPr>
              <a:t>.</a:t>
            </a:r>
            <a:br>
              <a:rPr lang="en-GB" altLang="en-US" sz="1600" b="1" dirty="0" smtClean="0">
                <a:ea typeface="MS Gothic" panose="020B0609070205080204" pitchFamily="49" charset="-128"/>
              </a:rPr>
            </a:br>
            <a:r>
              <a:rPr lang="en-GB" altLang="en-US" sz="1600" b="1" dirty="0" smtClean="0">
                <a:ea typeface="MS Gothic" panose="020B0609070205080204" pitchFamily="49" charset="-128"/>
              </a:rPr>
              <a:t/>
            </a:r>
            <a:br>
              <a:rPr lang="en-GB" altLang="en-US" sz="1600" b="1" dirty="0" smtClean="0">
                <a:ea typeface="MS Gothic" panose="020B0609070205080204" pitchFamily="49" charset="-128"/>
              </a:rPr>
            </a:br>
            <a:r>
              <a:rPr lang="en-GB" altLang="en-US" dirty="0" smtClean="0">
                <a:ea typeface="MS Gothic" panose="020B0609070205080204" pitchFamily="49" charset="-128"/>
              </a:rPr>
              <a:t>(</a:t>
            </a:r>
            <a:r>
              <a:rPr lang="en-GB" altLang="en-US" dirty="0">
                <a:ea typeface="MS Gothic" panose="020B0609070205080204" pitchFamily="49" charset="-128"/>
              </a:rPr>
              <a:t>Latest revision of IEEE 802 LMSC Working Group Policies and Procedures: http://www.ieee802.org/devdocs.shtml</a:t>
            </a:r>
            <a:r>
              <a:rPr lang="en-GB" altLang="en-US" dirty="0" smtClean="0">
                <a:ea typeface="MS Gothic" panose="020B0609070205080204" pitchFamily="49" charset="-128"/>
              </a:rPr>
              <a:t>)</a:t>
            </a:r>
            <a:br>
              <a:rPr lang="en-GB" altLang="en-US" dirty="0" smtClean="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0473558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September 2017</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43048</TotalTime>
  <Words>1880</Words>
  <Application>Microsoft Office PowerPoint</Application>
  <PresentationFormat>On-screen Show (4:3)</PresentationFormat>
  <Paragraphs>310</Paragraphs>
  <Slides>22</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MS Gothic</vt:lpstr>
      <vt:lpstr>Arial</vt:lpstr>
      <vt:lpstr>DejaVu Sans</vt:lpstr>
      <vt:lpstr>Helvetica</vt:lpstr>
      <vt:lpstr>Monotype Sorts</vt:lpstr>
      <vt:lpstr>Times New Roman</vt:lpstr>
      <vt:lpstr>802-11-Submission</vt:lpstr>
      <vt:lpstr>Document</vt:lpstr>
      <vt:lpstr>2nd  Vice Chair Report September 2017</vt:lpstr>
      <vt:lpstr>Abstract</vt:lpstr>
      <vt:lpstr>Monday–  802.11 Opening Plenary</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IEEE-SA policy documents</vt:lpstr>
      <vt:lpstr>Current IEEE-SA Rule documents</vt:lpstr>
      <vt:lpstr>Current IEEE 802 rules documents </vt:lpstr>
      <vt:lpstr>July 2017 802 Rules Changes </vt:lpstr>
      <vt:lpstr>Current IEEE 802.11 rules documents </vt:lpstr>
      <vt:lpstr>July 2017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vt:lpstr>
    </vt:vector>
  </TitlesOfParts>
  <Company>Aruba Networks, an HP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September 2017</cp:keywords>
  <dc:description>Dorothy Stanley (Hewlett Packard Enterprise))</dc:description>
  <cp:lastModifiedBy>Stanley, Dorothy</cp:lastModifiedBy>
  <cp:revision>324</cp:revision>
  <cp:lastPrinted>2014-04-08T14:44:21Z</cp:lastPrinted>
  <dcterms:created xsi:type="dcterms:W3CDTF">2012-03-12T21:29:33Z</dcterms:created>
  <dcterms:modified xsi:type="dcterms:W3CDTF">2017-09-11T07:00:27Z</dcterms:modified>
</cp:coreProperties>
</file>