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5" d="100"/>
          <a:sy n="65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802.11-17/1200r1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802.11-17/1200r1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802.11-17/1200r1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802.11-17/1200r1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802.11-17/1200r1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802.11-17/1200r1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802.11-17/1200r1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802.11-17/1200r1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802.11-17/1200r1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802.11-17/1200r1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802.11-17/1200r1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271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378-02-AANI-reply-ls-to-reply-ls-from-3gpp-ran2-on-estimated-throughput-11-17-315r0.docx" TargetMode="External"/><Relationship Id="rId3" Type="http://schemas.openxmlformats.org/officeDocument/2006/relationships/hyperlink" Target="https://mentor.ieee.org/802.11/dcn/16/11-16-1101-10-0000-draft-ls-from-802-11-to-3gpp-ran-and-sa-on-imt-2020.docx" TargetMode="External"/><Relationship Id="rId7" Type="http://schemas.openxmlformats.org/officeDocument/2006/relationships/hyperlink" Target="https://mentor.ieee.org/802.11/dcn/17/11-17-0444-00-0000-liaison-from-3gpp-ran-on-radio-level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10" Type="http://schemas.openxmlformats.org/officeDocument/2006/relationships/hyperlink" Target="https://mentor.ieee.org/802.11/dcn/17/11-17-0903-00-0000-liaison-statement-from-3gpp-tsg-sa-on-wlan-integration.doc" TargetMode="External"/><Relationship Id="rId4" Type="http://schemas.openxmlformats.org/officeDocument/2006/relationships/hyperlink" Target="https://mentor.ieee.org/802.11/dcn/16/11-16-1510-02-AANI-reply-to-liaison-from-3gpp-ran2-on-estimated-throughput-11-16-1384.docx" TargetMode="External"/><Relationship Id="rId9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1220-00-00ax-clause-10-2-comment-resolution.docx" TargetMode="External"/><Relationship Id="rId13" Type="http://schemas.openxmlformats.org/officeDocument/2006/relationships/hyperlink" Target="https://mentor.ieee.org/802.11/dcn/15/11-15-0454-00-0arc-some-more-ds-architecture-concepts.pptx" TargetMode="External"/><Relationship Id="rId3" Type="http://schemas.openxmlformats.org/officeDocument/2006/relationships/hyperlink" Target="https://mentor.ieee.org/802.11/dcn/17/11-17-1025-00-0arc-11ba-arch-discussion.pptx" TargetMode="External"/><Relationship Id="rId7" Type="http://schemas.openxmlformats.org/officeDocument/2006/relationships/hyperlink" Target="https://mentor.ieee.org/802.11/dcn/09/11-09-0533-01-0arc-recomendation-re-mib-types-and-usage.ppt" TargetMode="External"/><Relationship Id="rId12" Type="http://schemas.openxmlformats.org/officeDocument/2006/relationships/hyperlink" Target="https://mentor.ieee.org/802.11/dcn/16/11-16-0720-00-0arc-stacked-architecture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1281-04-0arc-mib-attributes-analysis.docx" TargetMode="External"/><Relationship Id="rId11" Type="http://schemas.openxmlformats.org/officeDocument/2006/relationships/hyperlink" Target="https://mentor.ieee.org/802.11/dcn/16/11-16-1512-00-0arc-glk-802-1q-bridge.pptx" TargetMode="External"/><Relationship Id="rId5" Type="http://schemas.openxmlformats.org/officeDocument/2006/relationships/hyperlink" Target="https://mentor.ieee.org/802.11/dcn/17/11-17-0475-08-0arc-mib-pattern-analysis.xlsx" TargetMode="External"/><Relationship Id="rId10" Type="http://schemas.openxmlformats.org/officeDocument/2006/relationships/hyperlink" Target="https://mentor.ieee.org/802.11/dcn/17/11-17-0136-02-0arc-bridging-architecture-considerations.docx" TargetMode="External"/><Relationship Id="rId4" Type="http://schemas.openxmlformats.org/officeDocument/2006/relationships/hyperlink" Target="https://mentor.ieee.org/802.11/dcn/15/11-15-0355-07-0arc-mib-truthvalue-usage-patterns.docx" TargetMode="External"/><Relationship Id="rId9" Type="http://schemas.openxmlformats.org/officeDocument/2006/relationships/hyperlink" Target="https://mentor.ieee.org/802.11/dcn/16/11-16-1436-01-0arc-yang-modelling-and-netconf-protocol-discussion.pptx" TargetMode="External"/><Relationship Id="rId1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2017-09-10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40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12 September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“Broadcasting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</a:t>
            </a:r>
            <a:r>
              <a:rPr lang="en-GB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“Orchestrator pilot signal” – Hiroshi Mano (</a:t>
            </a:r>
            <a:r>
              <a:rPr lang="en-US" altLang="en-US" sz="2000" dirty="0" err="1"/>
              <a:t>Koden</a:t>
            </a:r>
            <a:r>
              <a:rPr lang="en-US" altLang="en-US" sz="2000" dirty="0"/>
              <a:t> Techno Info, K.K</a:t>
            </a:r>
            <a:r>
              <a:rPr lang="en-US" altLang="en-US" sz="2000" dirty="0" smtClean="0"/>
              <a:t>.)</a:t>
            </a:r>
            <a:endParaRPr lang="en-US" sz="2000" dirty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11-17/1211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11-17-1178)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Review agenda for next SC6 meeting in Oct 2017 in Seoul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status of response to complaint by China NB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72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3810000"/>
          </a:xfrm>
        </p:spPr>
        <p:txBody>
          <a:bodyPr/>
          <a:lstStyle/>
          <a:p>
            <a:r>
              <a:rPr lang="en-AU" altLang="en-US" sz="2200" dirty="0" smtClean="0"/>
              <a:t>IEEE 802 has pushed 26 standards completely through the PSDO ratification process</a:t>
            </a:r>
          </a:p>
          <a:p>
            <a:r>
              <a:rPr lang="en-AU" altLang="en-US" sz="2200" dirty="0" smtClean="0"/>
              <a:t>IEEE 802 has 46 standards in the pipeline for ratification under the PSDO</a:t>
            </a:r>
          </a:p>
          <a:p>
            <a:pPr lvl="1">
              <a:defRPr/>
            </a:pPr>
            <a:r>
              <a:rPr lang="en-AU" altLang="en-US" sz="1800" dirty="0"/>
              <a:t>802.1: 16 in pipeline</a:t>
            </a:r>
          </a:p>
          <a:p>
            <a:pPr lvl="1">
              <a:defRPr/>
            </a:pPr>
            <a:r>
              <a:rPr lang="en-AU" altLang="en-US" sz="1800" dirty="0"/>
              <a:t>802.3: 13 in pipeline</a:t>
            </a:r>
          </a:p>
          <a:p>
            <a:pPr lvl="1">
              <a:defRPr/>
            </a:pPr>
            <a:r>
              <a:rPr lang="en-AU" altLang="en-US" sz="1800" dirty="0"/>
              <a:t>802.11: 10 in pipeline</a:t>
            </a:r>
          </a:p>
          <a:p>
            <a:pPr lvl="1">
              <a:defRPr/>
            </a:pPr>
            <a:r>
              <a:rPr lang="en-AU" altLang="en-US" sz="1800" dirty="0"/>
              <a:t>802.15: 3 in pipeline</a:t>
            </a:r>
          </a:p>
          <a:p>
            <a:pPr lvl="1">
              <a:defRPr/>
            </a:pPr>
            <a:r>
              <a:rPr lang="en-AU" altLang="en-US" sz="1800" dirty="0"/>
              <a:t>802.21: 2 in pipeline</a:t>
            </a:r>
          </a:p>
          <a:p>
            <a:pPr lvl="1">
              <a:defRPr/>
            </a:pPr>
            <a:r>
              <a:rPr lang="en-AU" altLang="en-US" sz="1800" dirty="0"/>
              <a:t>802.22: 2 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September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Comment Collection on P802.11REVmd D0.1 closed 14Jun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368 comments received (125 editorial, 243 technical)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July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5 teleconferences held since July 2017 meeting, Resolutions to approximately 30 comments agreed, another 25 CIDs discussed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incorporating 11ah and approved comments to date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2017 meeting </a:t>
            </a:r>
            <a:r>
              <a:rPr lang="en-US" altLang="zh-CN" dirty="0"/>
              <a:t>goals </a:t>
            </a:r>
            <a:r>
              <a:rPr lang="en-US" altLang="zh-CN" dirty="0" smtClean="0"/>
              <a:t>(6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Nov 2017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September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</a:t>
            </a:r>
            <a:r>
              <a:rPr lang="en-US" altLang="zh-CN" dirty="0" smtClean="0"/>
              <a:t>3rd </a:t>
            </a:r>
            <a:r>
              <a:rPr lang="en-US" altLang="zh-CN" dirty="0"/>
              <a:t>Recirculation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</a:t>
            </a:r>
            <a:r>
              <a:rPr lang="en-US" altLang="zh-CN" dirty="0" smtClean="0"/>
              <a:t>D8.0 </a:t>
            </a:r>
            <a:r>
              <a:rPr lang="en-US" altLang="zh-CN" dirty="0"/>
              <a:t>passed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100% </a:t>
            </a:r>
            <a:r>
              <a:rPr lang="en-US" altLang="zh-CN" dirty="0"/>
              <a:t>approval and 0</a:t>
            </a:r>
            <a:r>
              <a:rPr lang="en-US" altLang="zh-CN" dirty="0" smtClean="0"/>
              <a:t> </a:t>
            </a:r>
            <a:r>
              <a:rPr lang="en-US" altLang="zh-CN" dirty="0"/>
              <a:t>comments </a:t>
            </a:r>
            <a:r>
              <a:rPr lang="en-US" altLang="zh-CN" dirty="0" smtClean="0"/>
              <a:t>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</a:t>
            </a:r>
            <a:r>
              <a:rPr lang="en-US" altLang="zh-CN" dirty="0"/>
              <a:t>meeting goals </a:t>
            </a:r>
            <a:r>
              <a:rPr lang="en-US" altLang="zh-CN" dirty="0" smtClean="0"/>
              <a:t>(1 timeslot):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/>
              <a:t>Approve meeting minutes of </a:t>
            </a:r>
            <a:r>
              <a:rPr lang="en-US" dirty="0" smtClean="0"/>
              <a:t>July meeting and August teleconference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Discuss and approve the report to EC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Timeline </a:t>
            </a:r>
            <a:r>
              <a:rPr lang="en-US" altLang="zh-CN" dirty="0"/>
              <a:t>update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Obtain 802.11 WG approval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Plan for November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J</a:t>
            </a:r>
            <a:r>
              <a:rPr lang="en-US" dirty="0" smtClean="0"/>
              <a:t>uly </a:t>
            </a:r>
            <a:r>
              <a:rPr lang="en-US" dirty="0"/>
              <a:t>2017 meeting</a:t>
            </a:r>
          </a:p>
          <a:p>
            <a:pPr lvl="1"/>
            <a:r>
              <a:rPr lang="en-US" dirty="0"/>
              <a:t>Three teleconferences were held to work on comment resolution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P802.11ak Draft 4.3 </a:t>
            </a:r>
            <a:r>
              <a:rPr lang="en-US" dirty="0" smtClean="0"/>
              <a:t>posted</a:t>
            </a:r>
          </a:p>
          <a:p>
            <a:pPr lvl="1"/>
            <a:endParaRPr lang="en-US" dirty="0"/>
          </a:p>
          <a:p>
            <a:r>
              <a:rPr lang="en-US" dirty="0" smtClean="0"/>
              <a:t>September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remainder of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Sponsor Ballot recirculation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Agenda: See </a:t>
            </a:r>
            <a:r>
              <a:rPr lang="en-US" dirty="0" smtClean="0"/>
              <a:t>11-17/1210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3rd Recirculation Sponsor Ballot (</a:t>
            </a:r>
            <a:r>
              <a:rPr lang="en-US" altLang="en-US" dirty="0" smtClean="0">
                <a:ea typeface="ＭＳ Ｐゴシック" pitchFamily="34" charset="-128"/>
              </a:rPr>
              <a:t>D10.0</a:t>
            </a:r>
            <a:r>
              <a:rPr lang="en-US" altLang="en-US" dirty="0">
                <a:ea typeface="ＭＳ Ｐゴシック" pitchFamily="34" charset="-128"/>
              </a:rPr>
              <a:t>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97% approval, 47 comments (24 Editorial, 23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July 29th </a:t>
            </a:r>
            <a:r>
              <a:rPr lang="en-GB" altLang="en-US" dirty="0" smtClean="0">
                <a:ea typeface="ＭＳ Ｐゴシック" pitchFamily="34" charset="-128"/>
              </a:rPr>
              <a:t>2017</a:t>
            </a:r>
          </a:p>
          <a:p>
            <a:pPr lvl="1">
              <a:defRPr/>
            </a:pPr>
            <a:r>
              <a:rPr lang="en-US" altLang="en-US" dirty="0" smtClean="0">
                <a:ea typeface="ＭＳ Ｐゴシック" pitchFamily="34" charset="-128"/>
              </a:rPr>
              <a:t>4</a:t>
            </a:r>
            <a:r>
              <a:rPr lang="en-US" altLang="en-US" baseline="30000" dirty="0" smtClean="0">
                <a:ea typeface="ＭＳ Ｐゴシック" pitchFamily="34" charset="-128"/>
              </a:rPr>
              <a:t>th</a:t>
            </a:r>
            <a:r>
              <a:rPr lang="en-US" altLang="en-US" dirty="0" smtClean="0">
                <a:ea typeface="ＭＳ Ｐゴシック" pitchFamily="34" charset="-128"/>
              </a:rPr>
              <a:t> recirculation sponsor ballot (D11.0) ends September 9</a:t>
            </a:r>
            <a:r>
              <a:rPr lang="en-US" altLang="en-US" baseline="30000" dirty="0" smtClean="0">
                <a:ea typeface="ＭＳ Ｐゴシック" pitchFamily="34" charset="-128"/>
              </a:rPr>
              <a:t>th</a:t>
            </a:r>
            <a:r>
              <a:rPr lang="en-US" altLang="en-US" dirty="0" smtClean="0">
                <a:ea typeface="ＭＳ Ｐゴシック" pitchFamily="34" charset="-128"/>
              </a:rPr>
              <a:t> , 2017</a:t>
            </a:r>
            <a:endParaRPr lang="en-GB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Ongoing; 4 </a:t>
            </a:r>
            <a:r>
              <a:rPr lang="en-GB" altLang="en-US" dirty="0">
                <a:ea typeface="ＭＳ Ｐゴシック" pitchFamily="34" charset="-128"/>
              </a:rPr>
              <a:t>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conditional/unconditional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on October 3</a:t>
            </a:r>
            <a:r>
              <a:rPr lang="en-GB" altLang="en-US" baseline="30000" dirty="0">
                <a:ea typeface="ＭＳ Ｐゴシック" pitchFamily="34" charset="-128"/>
              </a:rPr>
              <a:t>rd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11-17/1208r1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The TG held a 3-day ad hoc meeting in Santa Clara to work on the MAC and MU remaining comments</a:t>
            </a:r>
          </a:p>
          <a:p>
            <a:pPr lvl="1"/>
            <a:r>
              <a:rPr lang="en-CA" sz="1800" b="1" dirty="0"/>
              <a:t>35 Submissions were discussed covering over 650 CID. Most of the CIDs are now ready for motion.</a:t>
            </a:r>
          </a:p>
          <a:p>
            <a:pPr lvl="1"/>
            <a:r>
              <a:rPr lang="en-CA" sz="1800" b="1" dirty="0"/>
              <a:t>Agenda for the ad hoc meeting is available at 11-17/1251r4.</a:t>
            </a:r>
          </a:p>
          <a:p>
            <a:r>
              <a:rPr lang="en-CA" sz="2200" dirty="0"/>
              <a:t>Additionally about 60 CIDs are resolved during the </a:t>
            </a:r>
            <a:r>
              <a:rPr lang="en-CA" sz="2200" dirty="0" err="1"/>
              <a:t>telecons</a:t>
            </a:r>
            <a:r>
              <a:rPr lang="en-CA" sz="2200" dirty="0"/>
              <a:t>.</a:t>
            </a:r>
          </a:p>
          <a:p>
            <a:r>
              <a:rPr lang="en-CA" sz="2200" dirty="0"/>
              <a:t>The TG is positioned to complete comment resolution on draft D1.0 and pass a motion to approve draft D2.0 and authorize a 30-day WG LB.</a:t>
            </a:r>
          </a:p>
          <a:p>
            <a:r>
              <a:rPr lang="en-US" sz="2200" dirty="0"/>
              <a:t>Agenda for this meeting is available  in document 11-17/1219r0.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dirty="0" smtClean="0"/>
              <a:t>Since the July plenary </a:t>
            </a:r>
          </a:p>
          <a:p>
            <a:pPr lvl="1" algn="just"/>
            <a:r>
              <a:rPr lang="en-CA" dirty="0" smtClean="0"/>
              <a:t>55 CIDs from recent comment collection (CC24) are resolved</a:t>
            </a:r>
          </a:p>
          <a:p>
            <a:pPr lvl="2" algn="just"/>
            <a:r>
              <a:rPr lang="en-CA" dirty="0" smtClean="0"/>
              <a:t>Still have approximately 200 CIDs to resolve</a:t>
            </a:r>
          </a:p>
          <a:p>
            <a:pPr lvl="1" algn="just"/>
            <a:r>
              <a:rPr lang="en-CA" dirty="0"/>
              <a:t>Discussed the potential removal of DMG </a:t>
            </a:r>
            <a:r>
              <a:rPr lang="en-CA" dirty="0" smtClean="0"/>
              <a:t>OFDM PHY </a:t>
            </a:r>
            <a:r>
              <a:rPr lang="en-CA" dirty="0"/>
              <a:t>from IEEE </a:t>
            </a:r>
            <a:r>
              <a:rPr lang="en-CA" dirty="0" smtClean="0"/>
              <a:t>802.11-2016. General </a:t>
            </a:r>
            <a:r>
              <a:rPr lang="en-CA" dirty="0"/>
              <a:t>support, need a detailed contribution</a:t>
            </a:r>
          </a:p>
          <a:p>
            <a:pPr algn="just"/>
            <a:r>
              <a:rPr lang="en-US" dirty="0" smtClean="0"/>
              <a:t>Goals this week</a:t>
            </a:r>
            <a:endParaRPr lang="en-US" dirty="0"/>
          </a:p>
          <a:p>
            <a:pPr lvl="1"/>
            <a:r>
              <a:rPr lang="en-US" dirty="0" smtClean="0"/>
              <a:t>Draft Development</a:t>
            </a:r>
          </a:p>
          <a:p>
            <a:pPr lvl="2"/>
            <a:r>
              <a:rPr lang="en-US" dirty="0" smtClean="0"/>
              <a:t>Comment </a:t>
            </a:r>
            <a:r>
              <a:rPr lang="en-US" dirty="0"/>
              <a:t>resolution against </a:t>
            </a:r>
            <a:r>
              <a:rPr lang="en-US" dirty="0" smtClean="0"/>
              <a:t>D0.3 and </a:t>
            </a:r>
            <a:r>
              <a:rPr lang="en-CA" dirty="0" smtClean="0"/>
              <a:t>Technical </a:t>
            </a:r>
            <a:r>
              <a:rPr lang="en-CA" dirty="0"/>
              <a:t>presentations</a:t>
            </a:r>
          </a:p>
          <a:p>
            <a:pPr lvl="1"/>
            <a:r>
              <a:rPr lang="en-CA" dirty="0" smtClean="0"/>
              <a:t>Review of Coexistence </a:t>
            </a:r>
            <a:r>
              <a:rPr lang="en-CA" dirty="0"/>
              <a:t>Assurance Document (11-17/1288r0</a:t>
            </a:r>
            <a:r>
              <a:rPr lang="en-CA" dirty="0" smtClean="0"/>
              <a:t>)</a:t>
            </a:r>
            <a:endParaRPr lang="en-CA" dirty="0"/>
          </a:p>
          <a:p>
            <a:pPr lvl="1"/>
            <a:r>
              <a:rPr lang="en-US" dirty="0"/>
              <a:t>Review of </a:t>
            </a:r>
            <a:r>
              <a:rPr lang="en-US" dirty="0" err="1"/>
              <a:t>TGmd</a:t>
            </a:r>
            <a:r>
              <a:rPr lang="en-US" dirty="0"/>
              <a:t> contribution on resolution for obsolete </a:t>
            </a:r>
            <a:r>
              <a:rPr lang="en-US" dirty="0" smtClean="0"/>
              <a:t>DMG OFDM </a:t>
            </a:r>
            <a:r>
              <a:rPr lang="en-US" dirty="0"/>
              <a:t>(11-17/1238r2)</a:t>
            </a:r>
          </a:p>
          <a:p>
            <a:r>
              <a:rPr lang="en-US" dirty="0"/>
              <a:t>Agenda for this meeting </a:t>
            </a:r>
            <a:r>
              <a:rPr lang="en-US" dirty="0" smtClean="0"/>
              <a:t>is </a:t>
            </a:r>
            <a:r>
              <a:rPr lang="en-US" dirty="0"/>
              <a:t>in document 11-17/1188r1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18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dirty="0"/>
              <a:t>C</a:t>
            </a:r>
            <a:r>
              <a:rPr lang="en-US" sz="1600" dirty="0" smtClean="0"/>
              <a:t>ompleted </a:t>
            </a:r>
            <a:r>
              <a:rPr lang="en-US" sz="1600" dirty="0"/>
              <a:t>a 45 day Function Requirements Document (FRD) comment </a:t>
            </a:r>
            <a:r>
              <a:rPr lang="en-US" sz="1600" dirty="0" smtClean="0"/>
              <a:t>collection; comment resolution is nearly complete, planned FRD </a:t>
            </a:r>
            <a:r>
              <a:rPr lang="en-US" sz="1600" dirty="0"/>
              <a:t>freeze </a:t>
            </a:r>
            <a:r>
              <a:rPr lang="en-US" sz="1600" dirty="0" smtClean="0"/>
              <a:t>at end Sept meeting.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dirty="0"/>
              <a:t>Open call for submissions to the Spec Framework Document (SFD). </a:t>
            </a:r>
          </a:p>
          <a:p>
            <a:r>
              <a:rPr lang="en-US" sz="1800" dirty="0" smtClean="0"/>
              <a:t>September goals</a:t>
            </a:r>
            <a:r>
              <a:rPr lang="en-US" sz="18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Complete FRD comment resolution by end of the </a:t>
            </a:r>
            <a:r>
              <a:rPr lang="en-US" altLang="en-US" sz="1600" dirty="0" smtClean="0"/>
              <a:t>September meeting.</a:t>
            </a:r>
            <a:endParaRPr lang="en-US" alt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Continue SFD development, approve </a:t>
            </a:r>
            <a:r>
              <a:rPr lang="en-US" altLang="en-US" sz="1600" dirty="0" smtClean="0"/>
              <a:t>submissions</a:t>
            </a:r>
            <a:br>
              <a:rPr lang="en-US" altLang="en-US" sz="1600" dirty="0" smtClean="0"/>
            </a:br>
            <a:r>
              <a:rPr lang="en-US" altLang="en-US" sz="1600" dirty="0" smtClean="0"/>
              <a:t>of </a:t>
            </a:r>
            <a:r>
              <a:rPr lang="en-US" altLang="en-US" sz="1600" dirty="0"/>
              <a:t>technical material </a:t>
            </a:r>
            <a:r>
              <a:rPr lang="en-US" altLang="en-US" sz="1600" dirty="0" smtClean="0"/>
              <a:t>towards </a:t>
            </a:r>
            <a:r>
              <a:rPr lang="en-US" altLang="en-US" sz="1600" dirty="0"/>
              <a:t>SFD text</a:t>
            </a:r>
            <a:r>
              <a:rPr lang="en-US" altLang="en-US" sz="1600" dirty="0" smtClean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 smtClean="0"/>
              <a:t>Review PAR change proposals to cover secured </a:t>
            </a:r>
            <a:br>
              <a:rPr lang="en-US" altLang="en-US" sz="1600" dirty="0" smtClean="0"/>
            </a:br>
            <a:r>
              <a:rPr lang="en-US" altLang="en-US" sz="1600" dirty="0" smtClean="0"/>
              <a:t>location activity.</a:t>
            </a:r>
            <a:endParaRPr lang="en-US" alt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Review technical submissions on </a:t>
            </a:r>
            <a:r>
              <a:rPr lang="en-US" altLang="en-US" sz="1600" dirty="0" smtClean="0"/>
              <a:t>various </a:t>
            </a:r>
            <a:br>
              <a:rPr lang="en-US" altLang="en-US" sz="1600" dirty="0" smtClean="0"/>
            </a:br>
            <a:r>
              <a:rPr lang="en-US" altLang="en-US" sz="1600" dirty="0" smtClean="0"/>
              <a:t>aspects </a:t>
            </a:r>
            <a:r>
              <a:rPr lang="en-US" altLang="en-US" sz="1600" dirty="0"/>
              <a:t>of protocol. </a:t>
            </a:r>
            <a:endParaRPr lang="en-US" altLang="en-US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Consider readiness to have a call for </a:t>
            </a:r>
            <a:r>
              <a:rPr lang="en-US" altLang="en-US" sz="1600" dirty="0" smtClean="0"/>
              <a:t>contributions </a:t>
            </a:r>
            <a:br>
              <a:rPr lang="en-US" altLang="en-US" sz="1600" dirty="0" smtClean="0"/>
            </a:br>
            <a:r>
              <a:rPr lang="en-US" altLang="en-US" sz="1600" dirty="0" smtClean="0"/>
              <a:t>for amendment </a:t>
            </a:r>
            <a:r>
              <a:rPr lang="en-US" altLang="en-US" sz="1600" dirty="0"/>
              <a:t>text </a:t>
            </a:r>
            <a:r>
              <a:rPr lang="en-US" altLang="en-US" sz="1600" dirty="0" smtClean="0"/>
              <a:t>after </a:t>
            </a:r>
            <a:r>
              <a:rPr lang="en-US" altLang="en-US" sz="1600" dirty="0"/>
              <a:t>the </a:t>
            </a:r>
            <a:r>
              <a:rPr lang="en-US" altLang="en-US" sz="1600" dirty="0" smtClean="0"/>
              <a:t>September </a:t>
            </a:r>
            <a:r>
              <a:rPr lang="en-US" altLang="en-US" sz="1600" dirty="0"/>
              <a:t>meeting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r>
              <a:rPr lang="en-US" sz="1800" dirty="0" smtClean="0"/>
              <a:t>Agenda</a:t>
            </a:r>
            <a:r>
              <a:rPr lang="en-US" sz="1800" dirty="0"/>
              <a:t>: </a:t>
            </a:r>
            <a:r>
              <a:rPr lang="en-US" sz="1800" b="0" dirty="0"/>
              <a:t>refer to submission </a:t>
            </a:r>
            <a:r>
              <a:rPr lang="en-US" sz="1800" b="0" dirty="0" smtClean="0"/>
              <a:t>11-17/1209.</a:t>
            </a:r>
            <a:endParaRPr lang="en-US" sz="18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45863"/>
              </p:ext>
            </p:extLst>
          </p:nvPr>
        </p:nvGraphicFramePr>
        <p:xfrm>
          <a:off x="5693400" y="4099248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283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Discussed MAC architecture implications of </a:t>
            </a:r>
            <a:r>
              <a:rPr lang="en-US" altLang="en-US" sz="1600" dirty="0" err="1">
                <a:ea typeface="MS PGothic" charset="-128"/>
              </a:rPr>
              <a:t>TGba</a:t>
            </a:r>
            <a:endParaRPr lang="en-US" altLang="en-US" sz="1600" dirty="0">
              <a:ea typeface="MS PGothic" charset="-128"/>
            </a:endParaRPr>
          </a:p>
          <a:p>
            <a:pPr lvl="1"/>
            <a:r>
              <a:rPr lang="en-US" altLang="en-US" sz="1600" dirty="0">
                <a:ea typeface="MS PGothic" charset="-128"/>
              </a:rPr>
              <a:t>Reviewed technical presentations (14 PHY/11 MAC)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Approved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Spec Framework Document (SFD): IEEE 802.11-17/575r1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task group documents</a:t>
            </a:r>
          </a:p>
          <a:p>
            <a:pPr lvl="2"/>
            <a:r>
              <a:rPr lang="en-US" altLang="en-US" sz="1600" dirty="0">
                <a:ea typeface="MS PGothic" charset="-128"/>
              </a:rPr>
              <a:t>Usage model document</a:t>
            </a:r>
          </a:p>
          <a:p>
            <a:pPr lvl="2"/>
            <a:r>
              <a:rPr lang="en-US" altLang="en-US" sz="1600" dirty="0">
                <a:ea typeface="MS PGothic" charset="-128"/>
              </a:rPr>
              <a:t>Simulation Scenarios and Evaluation Methodology Document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presentations (limit the presentation to the basic operation of WUR)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progress and have discussion on initial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draft (D0.1) planned for Nov. 2017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802.11-17/1223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sz="2800" dirty="0" smtClean="0"/>
              <a:t>LC Study Group </a:t>
            </a:r>
            <a:r>
              <a:rPr lang="en-US" altLang="ja-JP" sz="2800" dirty="0" smtClean="0"/>
              <a:t>– September 2017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GB" sz="2400" b="0" dirty="0" smtClean="0"/>
              <a:t>Light Communications</a:t>
            </a:r>
            <a:br>
              <a:rPr lang="en-GB" sz="2400" b="0" dirty="0" smtClean="0"/>
            </a:br>
            <a:r>
              <a:rPr lang="en-GB" sz="2800" dirty="0" smtClean="0"/>
              <a:t>Chair (TBC): Nikola </a:t>
            </a:r>
            <a:r>
              <a:rPr lang="en-US" sz="2800" dirty="0" err="1" smtClean="0"/>
              <a:t>Serafimovski</a:t>
            </a:r>
            <a:r>
              <a:rPr lang="en-US" sz="2800" dirty="0" smtClean="0"/>
              <a:t>, </a:t>
            </a:r>
            <a:br>
              <a:rPr lang="en-US" sz="2800" dirty="0" smtClean="0"/>
            </a:br>
            <a:r>
              <a:rPr lang="en-US" sz="2800" dirty="0" smtClean="0"/>
              <a:t>VC(TBC) John </a:t>
            </a:r>
            <a:r>
              <a:rPr lang="en-US" sz="2800" dirty="0" err="1" smtClean="0"/>
              <a:t>Liqiang</a:t>
            </a: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LC </a:t>
            </a:r>
            <a:r>
              <a:rPr lang="en-GB" altLang="en-US" dirty="0" smtClean="0"/>
              <a:t>study Group approved July 2017, first meeting in this September Interim</a:t>
            </a:r>
          </a:p>
          <a:p>
            <a:pPr algn="just"/>
            <a:r>
              <a:rPr lang="en-US" altLang="en-US" dirty="0" smtClean="0"/>
              <a:t>Meeting goals:</a:t>
            </a:r>
          </a:p>
          <a:p>
            <a:pPr lvl="1" algn="just"/>
            <a:r>
              <a:rPr lang="en-US" altLang="en-US" dirty="0" smtClean="0"/>
              <a:t>Progress PAR and CSD documents, based on the work completed in the LC TIG</a:t>
            </a:r>
            <a:endParaRPr lang="en-GB" altLang="en-US" dirty="0"/>
          </a:p>
          <a:p>
            <a:pPr algn="just"/>
            <a:r>
              <a:rPr lang="en-GB" altLang="en-US" dirty="0" smtClean="0"/>
              <a:t>Four (4) </a:t>
            </a:r>
            <a:r>
              <a:rPr lang="en-GB" altLang="en-US" dirty="0"/>
              <a:t>meeting slots for the </a:t>
            </a:r>
            <a:r>
              <a:rPr lang="en-GB" altLang="en-US" dirty="0" smtClean="0"/>
              <a:t>July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 smtClean="0"/>
              <a:t>Tuesday AM1</a:t>
            </a:r>
            <a:endParaRPr lang="en-GB" altLang="en-US" dirty="0"/>
          </a:p>
          <a:p>
            <a:pPr lvl="1" algn="just"/>
            <a:r>
              <a:rPr lang="en-US" altLang="en-US" dirty="0" smtClean="0"/>
              <a:t>Wednesday PM2</a:t>
            </a:r>
            <a:endParaRPr lang="en-GB" altLang="en-US" dirty="0" smtClean="0"/>
          </a:p>
          <a:p>
            <a:pPr lvl="1" algn="just"/>
            <a:r>
              <a:rPr lang="en-GB" altLang="en-US" dirty="0" smtClean="0"/>
              <a:t>Thursday</a:t>
            </a:r>
            <a:r>
              <a:rPr lang="en-GB" altLang="en-US" dirty="0"/>
              <a:t>, </a:t>
            </a:r>
            <a:r>
              <a:rPr lang="en-GB" altLang="en-US" dirty="0" smtClean="0"/>
              <a:t>AM2, PM2</a:t>
            </a:r>
            <a:endParaRPr lang="en-GB" altLang="en-US" dirty="0"/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11-17/1231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Sept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Reallocate some Element Extensions as Extended Capabilities for </a:t>
            </a:r>
            <a:r>
              <a:rPr lang="en-US" altLang="en-US" dirty="0" err="1"/>
              <a:t>TGaq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Pending </a:t>
            </a:r>
            <a:r>
              <a:rPr lang="en-US" altLang="en-US" dirty="0"/>
              <a:t>changes:</a:t>
            </a:r>
          </a:p>
          <a:p>
            <a:pPr lvl="1" eaLnBrk="1" hangingPunct="1"/>
            <a:r>
              <a:rPr lang="en-US" altLang="en-US" dirty="0" err="1"/>
              <a:t>TGax</a:t>
            </a:r>
            <a:r>
              <a:rPr lang="en-US" altLang="en-US"/>
              <a:t> allocations in preparation for D2.0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September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8305800" cy="476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September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contributions on SA/802.11 interworking </a:t>
            </a:r>
            <a:r>
              <a:rPr lang="en-US" altLang="en-US" sz="1600" dirty="0" smtClean="0"/>
              <a:t>and </a:t>
            </a:r>
            <a:r>
              <a:rPr lang="en-US" altLang="en-US" sz="1600" dirty="0"/>
              <a:t>related </a:t>
            </a:r>
            <a:r>
              <a:rPr lang="en-US" altLang="en-US" sz="1600" dirty="0" smtClean="0"/>
              <a:t>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802.11 support of 802.1 NEND IC activity and </a:t>
            </a:r>
            <a:r>
              <a:rPr lang="en-US" altLang="en-US" sz="1600" dirty="0" smtClean="0"/>
              <a:t>actions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Increase member participation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3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4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5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7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9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0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incoming LS statement from 3GPP SA (</a:t>
            </a:r>
            <a:r>
              <a:rPr lang="en-US" altLang="en-US" sz="1600" dirty="0" smtClean="0">
                <a:hlinkClick r:id="rId10"/>
              </a:rPr>
              <a:t>11-17/0903r0</a:t>
            </a:r>
            <a:r>
              <a:rPr lang="en-US" altLang="en-US" sz="1600" dirty="0" smtClean="0"/>
              <a:t>)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11-17-0222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Monday Sept 11, PM1, Thursday September 14 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September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 smtClean="0"/>
              <a:t>Tuesday AM2 and PM2</a:t>
            </a:r>
            <a:r>
              <a:rPr lang="en-US" altLang="en-US" b="1" dirty="0"/>
              <a:t>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IEEE </a:t>
            </a:r>
            <a:r>
              <a:rPr lang="en-US" altLang="en-US" dirty="0"/>
              <a:t>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</a:t>
            </a:r>
            <a:r>
              <a:rPr lang="en-US" altLang="en-US" dirty="0" smtClean="0"/>
              <a:t>coordination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802.1AS (802.1ASrev) use of 802.11 Fine Timing Measurement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Discussion on implications of WUR (</a:t>
            </a:r>
            <a:r>
              <a:rPr lang="en-US" altLang="en-US" b="1" dirty="0" err="1"/>
              <a:t>TGba</a:t>
            </a:r>
            <a:r>
              <a:rPr lang="en-US" altLang="en-US" b="1" dirty="0"/>
              <a:t>) architecture, and other potential “split” PHYs: </a:t>
            </a:r>
            <a:r>
              <a:rPr lang="en-US" b="1" dirty="0">
                <a:hlinkClick r:id="rId3"/>
              </a:rPr>
              <a:t>11-17/1025r0</a:t>
            </a:r>
            <a:endParaRPr lang="en-US" altLang="en-US" b="1" dirty="0"/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MIB attributes Design Pattern – in preparation for </a:t>
            </a:r>
            <a:r>
              <a:rPr lang="en-US" altLang="en-US" b="1" dirty="0" err="1"/>
              <a:t>REVmd</a:t>
            </a:r>
            <a:endParaRPr lang="en-US" altLang="en-US" b="1" dirty="0"/>
          </a:p>
          <a:p>
            <a:pPr marL="685800" lvl="3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dirty="0">
                <a:hlinkClick r:id="rId4"/>
              </a:rPr>
              <a:t>11-15/0355r7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11-17/0475r8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11-14/1281r4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11-09/0533r1</a:t>
            </a:r>
            <a:r>
              <a:rPr lang="en-US" dirty="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Consideration of 11ax architecture topics: </a:t>
            </a:r>
            <a:r>
              <a:rPr lang="en-US" b="1" dirty="0">
                <a:hlinkClick r:id="rId8"/>
              </a:rPr>
              <a:t>11-17/1220r0</a:t>
            </a:r>
            <a:r>
              <a:rPr lang="en-US" b="1" dirty="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YANG/NETCONF modeling – in preparation for </a:t>
            </a:r>
            <a:r>
              <a:rPr lang="en-US" b="1" dirty="0" err="1"/>
              <a:t>REVmd</a:t>
            </a:r>
            <a:endParaRPr lang="en-US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hlinkClick r:id="rId9"/>
              </a:rPr>
              <a:t>11-16/1436r1</a:t>
            </a:r>
            <a:r>
              <a:rPr lang="en-US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AP/DS/Portal architecture and 802 concepts - </a:t>
            </a:r>
            <a:r>
              <a:rPr lang="en-US" altLang="en-US" dirty="0">
                <a:hlinkClick r:id="rId10"/>
              </a:rPr>
              <a:t>11-17/0136r2</a:t>
            </a:r>
            <a:r>
              <a:rPr lang="en-US" dirty="0"/>
              <a:t>, </a:t>
            </a:r>
            <a:r>
              <a:rPr lang="en-US" dirty="0">
                <a:hlinkClick r:id="rId11"/>
              </a:rPr>
              <a:t>11-16/1512r0</a:t>
            </a:r>
            <a:r>
              <a:rPr lang="en-US" dirty="0"/>
              <a:t>, </a:t>
            </a:r>
            <a:r>
              <a:rPr lang="en-US" dirty="0">
                <a:hlinkClick r:id="rId12"/>
              </a:rPr>
              <a:t>11-16/0720r0</a:t>
            </a:r>
            <a:r>
              <a:rPr lang="en-US" dirty="0"/>
              <a:t>, </a:t>
            </a:r>
            <a:r>
              <a:rPr lang="en-US" dirty="0">
                <a:hlinkClick r:id="rId13"/>
              </a:rPr>
              <a:t>11-15/0454r0</a:t>
            </a:r>
            <a:r>
              <a:rPr lang="en-US" dirty="0"/>
              <a:t>, </a:t>
            </a:r>
            <a:r>
              <a:rPr lang="en-US" dirty="0">
                <a:hlinkClick r:id="rId14"/>
              </a:rPr>
              <a:t>11-14/1213r1</a:t>
            </a:r>
            <a:r>
              <a:rPr lang="en-US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September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Sept 2017 -1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(11-17-1216) to be addressed will include:</a:t>
            </a:r>
          </a:p>
          <a:p>
            <a:pPr>
              <a:defRPr/>
            </a:pPr>
            <a:r>
              <a:rPr lang="en-AU" dirty="0"/>
              <a:t>Review scope of </a:t>
            </a:r>
            <a:r>
              <a:rPr lang="en-AU" i="1" dirty="0"/>
              <a:t>Coexistence SC</a:t>
            </a:r>
            <a:endParaRPr lang="en-AU" dirty="0"/>
          </a:p>
          <a:p>
            <a:pPr>
              <a:defRPr/>
            </a:pPr>
            <a:r>
              <a:rPr lang="en-AU" dirty="0" err="1"/>
              <a:t>TGax</a:t>
            </a:r>
            <a:r>
              <a:rPr lang="en-AU" dirty="0"/>
              <a:t> related</a:t>
            </a:r>
          </a:p>
          <a:p>
            <a:pPr lvl="1">
              <a:defRPr/>
            </a:pPr>
            <a:r>
              <a:rPr lang="en-AU" dirty="0"/>
              <a:t>Develop a presentation for </a:t>
            </a:r>
            <a:r>
              <a:rPr lang="en-AU" dirty="0" err="1"/>
              <a:t>TGax</a:t>
            </a:r>
            <a:r>
              <a:rPr lang="en-AU" dirty="0"/>
              <a:t> </a:t>
            </a:r>
          </a:p>
          <a:p>
            <a:pPr lvl="2">
              <a:defRPr/>
            </a:pPr>
            <a:r>
              <a:rPr lang="en-AU" dirty="0"/>
              <a:t>Tentatively scheduled for </a:t>
            </a:r>
            <a:r>
              <a:rPr lang="en-AU" dirty="0" err="1"/>
              <a:t>Thur</a:t>
            </a:r>
            <a:r>
              <a:rPr lang="en-AU" dirty="0"/>
              <a:t> AM1</a:t>
            </a:r>
          </a:p>
          <a:p>
            <a:pPr>
              <a:defRPr/>
            </a:pPr>
            <a:r>
              <a:rPr lang="en-AU" dirty="0"/>
              <a:t>ETSI BRAN related</a:t>
            </a:r>
          </a:p>
          <a:p>
            <a:pPr lvl="1">
              <a:defRPr/>
            </a:pPr>
            <a:r>
              <a:rPr lang="en-AU" dirty="0"/>
              <a:t>Review recent ETSI BRAN activities</a:t>
            </a:r>
          </a:p>
          <a:p>
            <a:pPr lvl="1">
              <a:defRPr/>
            </a:pPr>
            <a:r>
              <a:rPr lang="en-AU" dirty="0"/>
              <a:t>Consider a LS to ETSI BRAN related to blocking energy</a:t>
            </a:r>
          </a:p>
          <a:p>
            <a:pPr lvl="1">
              <a:defRPr/>
            </a:pPr>
            <a:r>
              <a:rPr lang="en-AU" dirty="0"/>
              <a:t>Discuss a neutral preamble definition for EN 301 893</a:t>
            </a:r>
          </a:p>
          <a:p>
            <a:pPr lvl="1">
              <a:defRPr/>
            </a:pPr>
            <a:r>
              <a:rPr lang="en-AU" dirty="0"/>
              <a:t>Discuss a greenfield preamble definition for EN 301 893</a:t>
            </a:r>
          </a:p>
          <a:p>
            <a:pPr lvl="1">
              <a:defRPr/>
            </a:pPr>
            <a:r>
              <a:rPr lang="en-AU" dirty="0"/>
              <a:t>Discuss enabling Spatial Reuse under EN 301 893 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September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Sept 2017-2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Agenda </a:t>
            </a:r>
            <a:r>
              <a:rPr lang="en-AU" altLang="en-US" dirty="0"/>
              <a:t>items (11-17-1216) to be addressed will include:</a:t>
            </a:r>
          </a:p>
          <a:p>
            <a:pPr>
              <a:defRPr/>
            </a:pPr>
            <a:r>
              <a:rPr lang="en-AU" dirty="0" smtClean="0"/>
              <a:t>Other </a:t>
            </a:r>
            <a:r>
              <a:rPr lang="en-AU" dirty="0"/>
              <a:t>organisation related</a:t>
            </a:r>
          </a:p>
          <a:p>
            <a:pPr lvl="1">
              <a:defRPr/>
            </a:pPr>
            <a:r>
              <a:rPr lang="en-AU" dirty="0"/>
              <a:t>Review 3GPP coexistence status</a:t>
            </a:r>
          </a:p>
          <a:p>
            <a:pPr lvl="2">
              <a:defRPr/>
            </a:pPr>
            <a:r>
              <a:rPr lang="en-AU" dirty="0"/>
              <a:t>Our interaction </a:t>
            </a:r>
          </a:p>
          <a:p>
            <a:pPr lvl="2">
              <a:defRPr/>
            </a:pPr>
            <a:r>
              <a:rPr lang="en-AU" dirty="0"/>
              <a:t>Ongoing work)</a:t>
            </a:r>
          </a:p>
          <a:p>
            <a:pPr lvl="1">
              <a:defRPr/>
            </a:pPr>
            <a:r>
              <a:rPr lang="en-AU" dirty="0"/>
              <a:t>Review </a:t>
            </a:r>
            <a:r>
              <a:rPr lang="en-AU" dirty="0" err="1"/>
              <a:t>MulteFire</a:t>
            </a:r>
            <a:r>
              <a:rPr lang="en-AU" dirty="0"/>
              <a:t> Alliance coexistence status</a:t>
            </a:r>
          </a:p>
          <a:p>
            <a:pPr lvl="2">
              <a:defRPr/>
            </a:pPr>
            <a:r>
              <a:rPr lang="en-AU" dirty="0"/>
              <a:t>Our interaction</a:t>
            </a:r>
          </a:p>
          <a:p>
            <a:pPr lvl="1">
              <a:defRPr/>
            </a:pPr>
            <a:r>
              <a:rPr lang="en-AU" dirty="0"/>
              <a:t>Review recent LS’s from WFA to ETSI BRAN and 3GPP RAN4</a:t>
            </a:r>
          </a:p>
          <a:p>
            <a:pPr>
              <a:defRPr/>
            </a:pPr>
            <a:r>
              <a:rPr lang="en-AU" dirty="0"/>
              <a:t>Other activities</a:t>
            </a:r>
          </a:p>
          <a:p>
            <a:pPr lvl="1">
              <a:defRPr/>
            </a:pPr>
            <a:r>
              <a:rPr lang="en-AU" dirty="0"/>
              <a:t>Review activities in IEEE 1932.1</a:t>
            </a:r>
          </a:p>
          <a:p>
            <a:pPr lvl="1">
              <a:defRPr/>
            </a:pPr>
            <a:r>
              <a:rPr lang="en-AU" dirty="0"/>
              <a:t>Note Standards magazine articles about coexistence</a:t>
            </a:r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PAR SC is not </a:t>
            </a:r>
            <a:r>
              <a:rPr lang="en-US" altLang="en-US" sz="2400" b="1" dirty="0"/>
              <a:t>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Will </a:t>
            </a:r>
            <a:r>
              <a:rPr lang="en-US" altLang="en-US" sz="2400" b="1" dirty="0"/>
              <a:t>meet in Nov 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Upcoming </a:t>
            </a:r>
            <a:r>
              <a:rPr lang="en-US" altLang="en-US" sz="2400" b="1" dirty="0"/>
              <a:t>Submission deadlines </a:t>
            </a:r>
            <a:r>
              <a:rPr lang="en-US" altLang="en-US" sz="2400" b="1" dirty="0" smtClean="0"/>
              <a:t>are shown in the table:</a:t>
            </a:r>
            <a:endParaRPr lang="en-US" altLang="en-US" sz="16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06410"/>
              </p:ext>
            </p:extLst>
          </p:nvPr>
        </p:nvGraphicFramePr>
        <p:xfrm>
          <a:off x="1676400" y="3429000"/>
          <a:ext cx="5977348" cy="277368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911225"/>
                <a:gridCol w="1637123"/>
                <a:gridCol w="1600200"/>
                <a:gridCol w="1828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Approval Body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Meeting Date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WG PAR Submission Deadline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Draft to </a:t>
                      </a:r>
                      <a:r>
                        <a:rPr lang="en-GB" sz="1400" dirty="0" err="1">
                          <a:effectLst/>
                        </a:rPr>
                        <a:t>RevCom</a:t>
                      </a:r>
                      <a:r>
                        <a:rPr lang="en-GB" sz="1400" dirty="0">
                          <a:effectLst/>
                        </a:rPr>
                        <a:t> Submission Deadline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03 Oct </a:t>
                      </a:r>
                      <a:r>
                        <a:rPr lang="en-GB" sz="1400" dirty="0" err="1">
                          <a:effectLst/>
                        </a:rPr>
                        <a:t>Telecon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19 Sept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 Nov 17 Plenary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06 Oct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RevCom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05 Dec 17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 Oct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NesCom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05 Dec 17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 Oct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06 Feb 18 Telecon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22 Jan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RevCom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30 Jan 18 Telecon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 Dec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NesCom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30 Jan 18 Telecon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20 Dec 17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09 Mar 18 Plenary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02 Feb 18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RevCom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07 Mar 18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26 Jan 18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NesCom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07 Mar 18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26 Jan 18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354056</TotalTime>
  <Words>1964</Words>
  <Application>Microsoft Office PowerPoint</Application>
  <PresentationFormat>On-screen Show (4:3)</PresentationFormat>
  <Paragraphs>411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MS PGothic</vt:lpstr>
      <vt:lpstr>MS PGothic</vt:lpstr>
      <vt:lpstr>Arial</vt:lpstr>
      <vt:lpstr>Calibri</vt:lpstr>
      <vt:lpstr>Times New Roman</vt:lpstr>
      <vt:lpstr>Wingdings</vt:lpstr>
      <vt:lpstr>Default Design</vt:lpstr>
      <vt:lpstr>Document</vt:lpstr>
      <vt:lpstr>WG11  Opening Report Snapshot slides 2017-09</vt:lpstr>
      <vt:lpstr>Abstract </vt:lpstr>
      <vt:lpstr>Editors Meeting – September 2017 Chairs: Peter Ecclesine, Robert Stacey</vt:lpstr>
      <vt:lpstr>Assigned Numbers Authority– Sept 2017 ANA Lead: Robert Stacey</vt:lpstr>
      <vt:lpstr>AANI SC –  September 2017 Advanced Access Network Interface Chair: Joseph Levy</vt:lpstr>
      <vt:lpstr>802.11 ARC SC– September 2017 Chair – Mark Hamilton </vt:lpstr>
      <vt:lpstr>IEEE 802.11 Coexistence SC– Sept 2017 -1 Chair: Andrew Myles</vt:lpstr>
      <vt:lpstr>IEEE 802.11 Coexistence SC– Sept 2017-2 Chair: Andrew Myles</vt:lpstr>
      <vt:lpstr>PAR SC –  September 2017 Project Authorization Request  Chair: Jon Rosdahl</vt:lpstr>
      <vt:lpstr>WNG SC –  September 2017 Chair: Jim Lansford</vt:lpstr>
      <vt:lpstr>IEEE 802 JTC1 SC – July 2017 Chair: Andrew Myles</vt:lpstr>
      <vt:lpstr>IEEE 802 has 72 standards in or through the PSDO pipeline</vt:lpstr>
      <vt:lpstr>TGmd– September 2017 Revision Project Chair : Dorothy Stanley</vt:lpstr>
      <vt:lpstr>TGaj– September 2017 China Millimeter Wave Chair: Jiamin Chen</vt:lpstr>
      <vt:lpstr>TGak– September 2017 Enhancements For Transit Links Within Bridged Networks Chair: Donald Eastlake</vt:lpstr>
      <vt:lpstr>TGaq– September 2017 Pre-Association Discovery Chair: Stephen McCann</vt:lpstr>
      <vt:lpstr>TGax– September 2017 High Efficiency WLAN Chair: Osama Aboul-Magd </vt:lpstr>
      <vt:lpstr>TGay– September 2017 Next Generation 60GHz Chair: Edward Au  </vt:lpstr>
      <vt:lpstr>TGaz– September 2017 Next Generation Positioning  Chair: Jonathan Segev</vt:lpstr>
      <vt:lpstr>TGba– September 2017 Wake Up Radio Chair: Minyoung Park</vt:lpstr>
      <vt:lpstr>LC Study Group – September 2017 Light Communications Chair (TBC): Nikola Serafimovski,  VC(TBC) John Liqiang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2017 WG11 Opening Plenary Snapshot slides</dc:title>
  <dc:creator>802.11CAC;dorothy.stanley@hpe.com</dc:creator>
  <cp:keywords>802.11</cp:keywords>
  <cp:lastModifiedBy>Stanley, Dorothy</cp:lastModifiedBy>
  <cp:revision>3483</cp:revision>
  <cp:lastPrinted>2014-03-15T03:57:02Z</cp:lastPrinted>
  <dcterms:created xsi:type="dcterms:W3CDTF">1998-02-10T13:07:52Z</dcterms:created>
  <dcterms:modified xsi:type="dcterms:W3CDTF">2017-09-11T04:43:57Z</dcterms:modified>
</cp:coreProperties>
</file>