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278" r:id="rId3"/>
    <p:sldId id="632" r:id="rId4"/>
    <p:sldId id="621" r:id="rId5"/>
    <p:sldId id="622" r:id="rId6"/>
    <p:sldId id="623" r:id="rId7"/>
    <p:sldId id="624" r:id="rId8"/>
    <p:sldId id="625" r:id="rId9"/>
    <p:sldId id="620" r:id="rId10"/>
    <p:sldId id="557" r:id="rId11"/>
    <p:sldId id="629" r:id="rId12"/>
    <p:sldId id="635" r:id="rId13"/>
    <p:sldId id="638" r:id="rId14"/>
    <p:sldId id="636" r:id="rId15"/>
    <p:sldId id="644" r:id="rId16"/>
    <p:sldId id="645" r:id="rId17"/>
    <p:sldId id="590" r:id="rId18"/>
    <p:sldId id="516" r:id="rId19"/>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p:scale>
          <a:sx n="80" d="100"/>
          <a:sy n="80" d="100"/>
        </p:scale>
        <p:origin x="408" y="-22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802.11-17/1199r2</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September2017</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802.11-17/1199r2</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September2017</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802.11-17/1199r2</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802.11-17/1199r2</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17</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802.11-17/1199r2</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18</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802.11-17/1199r2</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802.11-17/1199r2</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2F4B55C-89CD-43B8-B40B-5F80CC9DCDFD}"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r>
              <a:rPr lang="en-US" altLang="en-US" dirty="0" smtClean="0"/>
              <a:t>From</a:t>
            </a:r>
            <a:r>
              <a:rPr lang="en-US" altLang="en-US" baseline="0" dirty="0" smtClean="0"/>
              <a:t> https://development.standards.ieee.org/myproject/Public/mytools/mob/slideset.ppt </a:t>
            </a:r>
            <a:endParaRPr lang="en-GB" altLang="en-US" dirty="0" smtClean="0"/>
          </a:p>
        </p:txBody>
      </p:sp>
      <p:sp>
        <p:nvSpPr>
          <p:cNvPr id="13316" name="Rectangle 1027"/>
          <p:cNvSpPr>
            <a:spLocks noGrp="1" noRot="1" noChangeAspect="1" noChangeArrowheads="1" noTextEdit="1"/>
          </p:cNvSpPr>
          <p:nvPr>
            <p:ph type="sldImg"/>
          </p:nvPr>
        </p:nvSpPr>
        <p:spPr>
          <a:xfrm>
            <a:off x="342900" y="703263"/>
            <a:ext cx="6173788" cy="3473450"/>
          </a:xfrm>
          <a:ln w="12700" cap="flat">
            <a:solidFill>
              <a:schemeClr val="tx1"/>
            </a:solidFill>
          </a:ln>
        </p:spPr>
      </p:sp>
    </p:spTree>
    <p:extLst>
      <p:ext uri="{BB962C8B-B14F-4D97-AF65-F5344CB8AC3E}">
        <p14:creationId xmlns:p14="http://schemas.microsoft.com/office/powerpoint/2010/main" val="1596940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E982728-0FDC-4F66-A908-C2CDAB14CF78}"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xfrm>
            <a:off x="342900" y="703263"/>
            <a:ext cx="6173788" cy="3473450"/>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9644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98D0850A-3ACE-48B7-B581-33C4AB58FF99}" type="slidenum">
              <a:rPr lang="en-US" altLang="en-US"/>
              <a:pPr/>
              <a:t>9</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752C0B67-D6B0-43A6-9069-88AEF567B9C0}" type="slidenum">
              <a:rPr lang="en-US" altLang="en-US">
                <a:ea typeface="MS Gothic" panose="020B0609070205080204" pitchFamily="49" charset="-128"/>
              </a:rPr>
              <a:pPr algn="r" hangingPunct="0">
                <a:buClrTx/>
                <a:buFontTx/>
                <a:buNone/>
              </a:pPr>
              <a:t>9</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 name="Notes Placeholder 1"/>
          <p:cNvSpPr>
            <a:spLocks noGrp="1"/>
          </p:cNvSpPr>
          <p:nvPr>
            <p:ph type="body" idx="1"/>
          </p:nvPr>
        </p:nvSpPr>
        <p:spPr/>
        <p:txBody>
          <a:bodyPr/>
          <a:lstStyle/>
          <a:p>
            <a:r>
              <a:rPr lang="en-US" dirty="0" smtClean="0"/>
              <a:t>From https://mentor.ieee.org/802-ec/dcn/16/ec-16-0180-03-00EC-ieee-802-participation-slide.ppt </a:t>
            </a:r>
            <a:endParaRPr lang="en-GB" dirty="0"/>
          </a:p>
        </p:txBody>
      </p:sp>
    </p:spTree>
    <p:extLst>
      <p:ext uri="{BB962C8B-B14F-4D97-AF65-F5344CB8AC3E}">
        <p14:creationId xmlns:p14="http://schemas.microsoft.com/office/powerpoint/2010/main" val="28266061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896362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September 2017</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990412" y="332601"/>
            <a:ext cx="327025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802.11-17/1199r2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7/11-17-0857-01-000m-minutes-revmd-july-2017-berlin.docx"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hyperlink" Target="https://mentor.ieee.org/802.11/dcn/17/11-17-1193-05-000m-minutes-revmd-july-and-aug-telecons.docx"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7/11-17-0956-05-000m-revmd-wg-cc25-for-editor-ad-hoc.xls" TargetMode="External"/><Relationship Id="rId2" Type="http://schemas.openxmlformats.org/officeDocument/2006/relationships/hyperlink" Target="https://mentor.ieee.org/802.11/dcn/17/11-17-0930-05-000m-revmd-cc25-phy-plus-comments.xls" TargetMode="External"/><Relationship Id="rId1" Type="http://schemas.openxmlformats.org/officeDocument/2006/relationships/slideLayout" Target="../slideLayouts/slideLayout7.xml"/><Relationship Id="rId5" Type="http://schemas.openxmlformats.org/officeDocument/2006/relationships/hyperlink" Target="https://mentor.ieee.org/802.11/dcn/17/11-17-0929-03-000m-revmd-editor2-comments.xlsx" TargetMode="External"/><Relationship Id="rId4" Type="http://schemas.openxmlformats.org/officeDocument/2006/relationships/hyperlink" Target="https://mentor.ieee.org/802.11/dcn/17/11-17-0927-06-000m-revmd-mac-comments.xls"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7/11-17-0971-03-000m-enhancement-to-beacon-report.docx"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7/11-17-1030-01-000m-sae-retry-timeout-clarification.docx"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7/11-17-1172-01-000m-missed-tgmc-jtc1-sc6-comment.docx"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s://standards.ieee.org/about/sba/index.html" TargetMode="External"/><Relationship Id="rId4" Type="http://schemas.openxmlformats.org/officeDocument/2006/relationships/hyperlink" Target="https://mentor.ieee.org/802.11/dcn/17/11-17-0914-00-000m-revmd-wg-cc-comments.xl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Sept 2017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2017-09-11</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349"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10</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a:lnSpc>
                <a:spcPct val="80000"/>
              </a:lnSpc>
            </a:pPr>
            <a:r>
              <a:rPr lang="en-US" altLang="en-US" dirty="0" smtClean="0"/>
              <a:t>Approve the minutes of</a:t>
            </a:r>
          </a:p>
          <a:p>
            <a:pPr lvl="1">
              <a:lnSpc>
                <a:spcPct val="80000"/>
              </a:lnSpc>
            </a:pPr>
            <a:r>
              <a:rPr lang="en-US" altLang="en-US" dirty="0" err="1" smtClean="0"/>
              <a:t>TGmd</a:t>
            </a:r>
            <a:r>
              <a:rPr lang="en-US" altLang="en-US" dirty="0" smtClean="0"/>
              <a:t> July 2017 meeting, Berlin in </a:t>
            </a:r>
            <a:r>
              <a:rPr lang="en-US" altLang="en-US" dirty="0">
                <a:solidFill>
                  <a:srgbClr val="006600"/>
                </a:solidFill>
                <a:hlinkClick r:id="rId3"/>
              </a:rPr>
              <a:t>https://</a:t>
            </a:r>
            <a:r>
              <a:rPr lang="en-US" altLang="en-US" dirty="0" smtClean="0">
                <a:solidFill>
                  <a:srgbClr val="006600"/>
                </a:solidFill>
                <a:hlinkClick r:id="rId3"/>
              </a:rPr>
              <a:t>mentor.ieee.org/802.11/dcn/17/11-17-0857-01-000m-minutes-revmd-july-2017-berlin.docx</a:t>
            </a:r>
            <a:r>
              <a:rPr lang="en-US" altLang="en-US" dirty="0" smtClean="0">
                <a:solidFill>
                  <a:srgbClr val="006600"/>
                </a:solidFill>
              </a:rPr>
              <a:t> </a:t>
            </a:r>
            <a:r>
              <a:rPr lang="en-US" altLang="en-US" dirty="0" smtClean="0"/>
              <a:t>and</a:t>
            </a:r>
          </a:p>
          <a:p>
            <a:pPr lvl="1">
              <a:lnSpc>
                <a:spcPct val="80000"/>
              </a:lnSpc>
            </a:pPr>
            <a:r>
              <a:rPr lang="en-US" altLang="en-US" dirty="0" err="1" smtClean="0"/>
              <a:t>TGmd</a:t>
            </a:r>
            <a:r>
              <a:rPr lang="en-US" altLang="en-US" dirty="0" smtClean="0"/>
              <a:t> July 28</a:t>
            </a:r>
            <a:r>
              <a:rPr lang="en-US" altLang="en-US" baseline="30000" dirty="0" smtClean="0"/>
              <a:t>th</a:t>
            </a:r>
            <a:r>
              <a:rPr lang="en-US" altLang="en-US" dirty="0" smtClean="0"/>
              <a:t>, August 4</a:t>
            </a:r>
            <a:r>
              <a:rPr lang="en-US" altLang="en-US" baseline="30000" dirty="0" smtClean="0"/>
              <a:t>th</a:t>
            </a:r>
            <a:r>
              <a:rPr lang="en-US" altLang="en-US" dirty="0" smtClean="0"/>
              <a:t>, 11</a:t>
            </a:r>
            <a:r>
              <a:rPr lang="en-US" altLang="en-US" baseline="30000" dirty="0" smtClean="0"/>
              <a:t>th</a:t>
            </a:r>
            <a:r>
              <a:rPr lang="en-US" altLang="en-US" dirty="0" smtClean="0"/>
              <a:t>, 18</a:t>
            </a:r>
            <a:r>
              <a:rPr lang="en-US" altLang="en-US" baseline="30000" dirty="0" smtClean="0"/>
              <a:t>th</a:t>
            </a:r>
            <a:r>
              <a:rPr lang="en-US" altLang="en-US" dirty="0" smtClean="0"/>
              <a:t>, 25</a:t>
            </a:r>
            <a:r>
              <a:rPr lang="en-US" altLang="en-US" baseline="30000" dirty="0" smtClean="0"/>
              <a:t>th</a:t>
            </a:r>
            <a:r>
              <a:rPr lang="en-US" altLang="en-US" dirty="0" smtClean="0"/>
              <a:t> teleconferences in  </a:t>
            </a:r>
            <a:r>
              <a:rPr lang="en-US" altLang="en-US" dirty="0">
                <a:hlinkClick r:id="rId4"/>
              </a:rPr>
              <a:t>https://</a:t>
            </a:r>
            <a:r>
              <a:rPr lang="en-US" altLang="en-US" dirty="0" smtClean="0">
                <a:hlinkClick r:id="rId4"/>
              </a:rPr>
              <a:t>mentor.ieee.org/802.11/dcn/17/11-17-1193-05-000m-minutes-revmd-july-and-aug-telecons.docx</a:t>
            </a:r>
            <a:r>
              <a:rPr lang="en-US" altLang="en-US" dirty="0" smtClean="0"/>
              <a:t> </a:t>
            </a:r>
            <a:endParaRPr lang="en-US" altLang="en-US" sz="2400" dirty="0">
              <a:solidFill>
                <a:srgbClr val="006600"/>
              </a:solidFill>
            </a:endParaRPr>
          </a:p>
          <a:p>
            <a:pPr>
              <a:lnSpc>
                <a:spcPct val="80000"/>
              </a:lnSpc>
            </a:pPr>
            <a:r>
              <a:rPr lang="en-US" altLang="en-US" dirty="0" smtClean="0"/>
              <a:t>Moved: </a:t>
            </a:r>
            <a:r>
              <a:rPr lang="en-US" altLang="en-US" dirty="0" smtClean="0"/>
              <a:t>Jon </a:t>
            </a:r>
            <a:r>
              <a:rPr lang="en-US" altLang="en-US" dirty="0" err="1" smtClean="0"/>
              <a:t>Rosdahl</a:t>
            </a:r>
            <a:endParaRPr lang="en-US" altLang="en-US" dirty="0" smtClean="0"/>
          </a:p>
          <a:p>
            <a:pPr>
              <a:lnSpc>
                <a:spcPct val="80000"/>
              </a:lnSpc>
            </a:pPr>
            <a:r>
              <a:rPr lang="en-US" altLang="en-US" dirty="0" smtClean="0"/>
              <a:t>Seconded</a:t>
            </a:r>
            <a:r>
              <a:rPr lang="en-US" altLang="en-US" dirty="0" smtClean="0"/>
              <a:t>: Mike </a:t>
            </a:r>
            <a:r>
              <a:rPr lang="en-US" altLang="en-US" dirty="0" err="1" smtClean="0"/>
              <a:t>Montemurro</a:t>
            </a:r>
            <a:r>
              <a:rPr lang="en-US" altLang="en-US" dirty="0" smtClean="0"/>
              <a:t> </a:t>
            </a:r>
            <a:endParaRPr lang="en-US" altLang="en-US" dirty="0" smtClean="0"/>
          </a:p>
          <a:p>
            <a:pPr>
              <a:lnSpc>
                <a:spcPct val="80000"/>
              </a:lnSpc>
            </a:pPr>
            <a:r>
              <a:rPr lang="en-US" altLang="en-US" dirty="0" smtClean="0"/>
              <a:t>Result</a:t>
            </a:r>
            <a:r>
              <a:rPr lang="en-US" altLang="en-US" dirty="0" smtClean="0"/>
              <a:t>: 12-0-0 Passes</a:t>
            </a:r>
            <a:endParaRPr lang="en-US" altLang="en-US"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1" name="Slide Number Placeholder 5"/>
          <p:cNvSpPr txBox="1">
            <a:spLocks noGrp="1"/>
          </p:cNvSpPr>
          <p:nvPr/>
        </p:nvSpPr>
        <p:spPr bwMode="auto">
          <a:xfrm>
            <a:off x="5879224" y="6475413"/>
            <a:ext cx="50975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11</a:t>
            </a:fld>
            <a:endParaRPr lang="en-US" altLang="en-US" sz="1200" b="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2016</a:t>
            </a: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expected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P802.11aq – Aug 2017</a:t>
            </a:r>
          </a:p>
          <a:p>
            <a:pPr>
              <a:lnSpc>
                <a:spcPct val="80000"/>
              </a:lnSpc>
            </a:pPr>
            <a:r>
              <a:rPr lang="en-US" altLang="en-US" sz="2000" dirty="0">
                <a:solidFill>
                  <a:srgbClr val="006600"/>
                </a:solidFill>
              </a:rPr>
              <a:t>P802.11ak – Nov 2017</a:t>
            </a:r>
          </a:p>
          <a:p>
            <a:pPr>
              <a:lnSpc>
                <a:spcPct val="80000"/>
              </a:lnSpc>
            </a:pPr>
            <a:r>
              <a:rPr lang="en-US" altLang="en-US" sz="2000" dirty="0">
                <a:solidFill>
                  <a:srgbClr val="006600"/>
                </a:solidFill>
              </a:rPr>
              <a:t>P802.11aj – Dec 2017</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P802.11ax – </a:t>
            </a:r>
            <a:r>
              <a:rPr lang="en-US" altLang="en-US" sz="2000" dirty="0" smtClean="0">
                <a:solidFill>
                  <a:srgbClr val="006600"/>
                </a:solidFill>
              </a:rPr>
              <a:t>December</a:t>
            </a:r>
            <a:r>
              <a:rPr lang="en-US" altLang="en-US" sz="2000" dirty="0" smtClean="0">
                <a:solidFill>
                  <a:srgbClr val="006600"/>
                </a:solidFill>
              </a:rPr>
              <a:t> </a:t>
            </a:r>
            <a:r>
              <a:rPr lang="en-US" altLang="en-US" sz="2000" dirty="0">
                <a:solidFill>
                  <a:srgbClr val="006600"/>
                </a:solidFill>
              </a:rPr>
              <a:t>2019</a:t>
            </a:r>
          </a:p>
          <a:p>
            <a:pPr>
              <a:lnSpc>
                <a:spcPct val="80000"/>
              </a:lnSpc>
            </a:pPr>
            <a:r>
              <a:rPr lang="en-US" altLang="en-US" sz="2000" dirty="0">
                <a:solidFill>
                  <a:srgbClr val="006600"/>
                </a:solidFill>
              </a:rPr>
              <a:t>P802.11ay – Nov 2019</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P802.11ba – Jul 2020</a:t>
            </a:r>
          </a:p>
          <a:p>
            <a:pPr>
              <a:lnSpc>
                <a:spcPct val="80000"/>
              </a:lnSpc>
            </a:pPr>
            <a:r>
              <a:rPr lang="en-US" altLang="en-US" sz="2000" dirty="0">
                <a:solidFill>
                  <a:srgbClr val="006600"/>
                </a:solidFill>
              </a:rPr>
              <a:t>P802.11az – Mar 2021</a:t>
            </a:r>
          </a:p>
          <a:p>
            <a:pPr>
              <a:lnSpc>
                <a:spcPct val="80000"/>
              </a:lnSpc>
            </a:pPr>
            <a:endParaRPr lang="en-US" altLang="en-US" sz="2000" dirty="0"/>
          </a:p>
        </p:txBody>
      </p:sp>
      <p:sp>
        <p:nvSpPr>
          <p:cNvPr id="2" name="Left Arrow 1"/>
          <p:cNvSpPr/>
          <p:nvPr/>
        </p:nvSpPr>
        <p:spPr bwMode="auto">
          <a:xfrm>
            <a:off x="5486400" y="3801428"/>
            <a:ext cx="4419600" cy="533400"/>
          </a:xfrm>
          <a:prstGeom prst="leftArrow">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eaLnBrk="0" hangingPunct="0"/>
            <a:r>
              <a:rPr lang="en-US" sz="1600" b="1" dirty="0"/>
              <a:t>Currently an </a:t>
            </a:r>
            <a:r>
              <a:rPr lang="en-US" sz="1600" b="1" dirty="0" smtClean="0"/>
              <a:t>24</a:t>
            </a:r>
            <a:r>
              <a:rPr lang="en-US" sz="1600" b="1" dirty="0" smtClean="0"/>
              <a:t> </a:t>
            </a:r>
            <a:r>
              <a:rPr lang="en-US" sz="1600" b="1" dirty="0"/>
              <a:t>month window, could change</a:t>
            </a:r>
            <a:endParaRPr lang="en-GB" sz="1600" b="1" dirty="0"/>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1" name="Slide Number Placeholder 5"/>
          <p:cNvSpPr txBox="1">
            <a:spLocks noGrp="1"/>
          </p:cNvSpPr>
          <p:nvPr/>
        </p:nvSpPr>
        <p:spPr bwMode="auto">
          <a:xfrm>
            <a:off x="5879224" y="6475413"/>
            <a:ext cx="50975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12</a:t>
            </a:fld>
            <a:endParaRPr lang="en-US" altLang="en-US" sz="1200" b="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13</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7  – </a:t>
            </a:r>
            <a:r>
              <a:rPr lang="en-US" dirty="0" err="1" smtClean="0"/>
              <a:t>Telecon</a:t>
            </a:r>
            <a:r>
              <a:rPr lang="en-US" dirty="0" smtClean="0"/>
              <a:t> and Berlin CIDs </a:t>
            </a:r>
            <a:endParaRPr lang="en-GB" dirty="0"/>
          </a:p>
        </p:txBody>
      </p:sp>
      <p:sp>
        <p:nvSpPr>
          <p:cNvPr id="6" name="Rectangle 3"/>
          <p:cNvSpPr txBox="1">
            <a:spLocks noChangeArrowheads="1"/>
          </p:cNvSpPr>
          <p:nvPr/>
        </p:nvSpPr>
        <p:spPr bwMode="auto">
          <a:xfrm>
            <a:off x="2133600" y="1539082"/>
            <a:ext cx="9466791"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“PHY Motion </a:t>
            </a:r>
            <a:r>
              <a:rPr lang="en-US" altLang="en-US" sz="2400" kern="0" dirty="0"/>
              <a:t>B</a:t>
            </a:r>
            <a:r>
              <a:rPr lang="en-US" altLang="en-US" sz="2400" kern="0" dirty="0" smtClean="0"/>
              <a:t>” </a:t>
            </a:r>
            <a:r>
              <a:rPr lang="en-US" altLang="en-US" sz="2400" kern="0" dirty="0"/>
              <a:t>tab in </a:t>
            </a:r>
            <a:r>
              <a:rPr lang="en-US" altLang="en-US" sz="2400" kern="0" dirty="0" smtClean="0">
                <a:hlinkClick r:id="rId2"/>
              </a:rPr>
              <a:t>https://mentor.ieee.org/802.11/dcn/17/11-17-0930-05-000m-revmd-cc25-phy-plus-comments.xls</a:t>
            </a:r>
            <a:r>
              <a:rPr lang="en-US" altLang="en-US" sz="2400" kern="0" dirty="0" smtClean="0"/>
              <a:t> and the</a:t>
            </a:r>
          </a:p>
          <a:p>
            <a:pPr lvl="1">
              <a:lnSpc>
                <a:spcPct val="80000"/>
              </a:lnSpc>
            </a:pPr>
            <a:r>
              <a:rPr lang="en-US" altLang="en-US" sz="2400" kern="0" dirty="0" smtClean="0"/>
              <a:t>“Ready for Motion” </a:t>
            </a:r>
            <a:r>
              <a:rPr lang="en-US" altLang="en-US" sz="2400" kern="0" dirty="0"/>
              <a:t>tab in </a:t>
            </a:r>
            <a:r>
              <a:rPr lang="en-US" altLang="en-US" sz="2400" kern="0" dirty="0">
                <a:hlinkClick r:id="rId3"/>
              </a:rPr>
              <a:t>https://</a:t>
            </a:r>
            <a:r>
              <a:rPr lang="en-US" altLang="en-US" sz="2400" kern="0" dirty="0" smtClean="0">
                <a:hlinkClick r:id="rId3"/>
              </a:rPr>
              <a:t>mentor.ieee.org/802.11/dcn/17/11-17-0956-05-000m-revmd-wg-cc25-for-editor-ad-hoc.xls</a:t>
            </a:r>
            <a:r>
              <a:rPr lang="en-US" altLang="en-US" sz="2400" kern="0" dirty="0" smtClean="0"/>
              <a:t>   </a:t>
            </a:r>
          </a:p>
          <a:p>
            <a:pPr lvl="1">
              <a:lnSpc>
                <a:spcPct val="80000"/>
              </a:lnSpc>
            </a:pPr>
            <a:r>
              <a:rPr lang="en-US" altLang="en-US" sz="2400" kern="0" dirty="0" smtClean="0"/>
              <a:t>“</a:t>
            </a:r>
            <a:r>
              <a:rPr lang="en-US" altLang="en-US" sz="2400" kern="0" dirty="0"/>
              <a:t>Motion </a:t>
            </a:r>
            <a:r>
              <a:rPr lang="en-US" altLang="en-US" sz="2400" kern="0" dirty="0" smtClean="0"/>
              <a:t>MAC-B and “Motion MAC-C” tabs </a:t>
            </a:r>
            <a:r>
              <a:rPr lang="en-US" altLang="en-US" sz="2400" kern="0" dirty="0"/>
              <a:t>in </a:t>
            </a:r>
            <a:r>
              <a:rPr lang="en-US" altLang="en-US" sz="2400" kern="0" dirty="0" smtClean="0">
                <a:hlinkClick r:id="rId4"/>
              </a:rPr>
              <a:t>https://mentor.ieee.org/802.11/dcn/17/11-17-0927-06-000m-revmd-mac-comments.xls</a:t>
            </a:r>
            <a:r>
              <a:rPr lang="en-US" altLang="en-US" sz="2400" kern="0" dirty="0" smtClean="0"/>
              <a:t> </a:t>
            </a:r>
          </a:p>
          <a:p>
            <a:pPr lvl="1">
              <a:lnSpc>
                <a:spcPct val="80000"/>
              </a:lnSpc>
            </a:pPr>
            <a:r>
              <a:rPr lang="en-US" altLang="en-US" sz="2400" kern="0" dirty="0" smtClean="0"/>
              <a:t>“</a:t>
            </a:r>
            <a:r>
              <a:rPr lang="en-US" altLang="en-US" sz="2400" kern="0" dirty="0"/>
              <a:t>Motion Editor2-B” tab in </a:t>
            </a:r>
            <a:r>
              <a:rPr lang="en-US" altLang="en-US" sz="2400" kern="0" dirty="0">
                <a:hlinkClick r:id="rId5"/>
              </a:rPr>
              <a:t>https://</a:t>
            </a:r>
            <a:r>
              <a:rPr lang="en-US" altLang="en-US" sz="2400" kern="0" dirty="0" smtClean="0">
                <a:hlinkClick r:id="rId5"/>
              </a:rPr>
              <a:t>mentor.ieee.org/802.11/dcn/17/11-17-0929-03-000m-revmd-editor2-comments.xlsx</a:t>
            </a:r>
            <a:r>
              <a:rPr lang="en-US" altLang="en-US" sz="2400" kern="0" dirty="0" smtClean="0"/>
              <a:t> </a:t>
            </a:r>
          </a:p>
          <a:p>
            <a:pPr marL="457200" lvl="1" indent="0">
              <a:lnSpc>
                <a:spcPct val="80000"/>
              </a:lnSpc>
              <a:buNone/>
            </a:pPr>
            <a:endParaRPr lang="en-US" altLang="en-US" sz="2400" kern="0" dirty="0" smtClean="0"/>
          </a:p>
          <a:p>
            <a:pPr>
              <a:lnSpc>
                <a:spcPct val="80000"/>
              </a:lnSpc>
            </a:pPr>
            <a:r>
              <a:rPr lang="en-US" altLang="en-US" sz="2800" kern="0" dirty="0" smtClean="0"/>
              <a:t>Moved:</a:t>
            </a:r>
          </a:p>
          <a:p>
            <a:pPr>
              <a:lnSpc>
                <a:spcPct val="80000"/>
              </a:lnSpc>
            </a:pPr>
            <a:r>
              <a:rPr lang="en-US" altLang="en-US" sz="2800" kern="0" dirty="0" smtClean="0"/>
              <a:t>Seconded:  </a:t>
            </a:r>
          </a:p>
          <a:p>
            <a:pPr>
              <a:lnSpc>
                <a:spcPct val="80000"/>
              </a:lnSpc>
            </a:pPr>
            <a:r>
              <a:rPr lang="en-US" altLang="en-US" sz="2800" kern="0" dirty="0" smtClean="0"/>
              <a:t>Result: </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3440838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14</a:t>
            </a:fld>
            <a:endParaRPr lang="en-US"/>
          </a:p>
        </p:txBody>
      </p:sp>
      <p:sp>
        <p:nvSpPr>
          <p:cNvPr id="5" name="Rectangle 2"/>
          <p:cNvSpPr txBox="1">
            <a:spLocks noChangeArrowheads="1"/>
          </p:cNvSpPr>
          <p:nvPr/>
        </p:nvSpPr>
        <p:spPr bwMode="auto">
          <a:xfrm>
            <a:off x="1752600" y="592016"/>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smtClean="0"/>
              <a:t>Motion  – Teleconference non-CID documents</a:t>
            </a:r>
          </a:p>
          <a:p>
            <a:r>
              <a:rPr lang="en-US" sz="2800" dirty="0" smtClean="0"/>
              <a:t>Beacon report – 2017-07-28 teleconference</a:t>
            </a:r>
            <a:endParaRPr lang="en-GB" sz="2800" dirty="0"/>
          </a:p>
        </p:txBody>
      </p:sp>
      <p:sp>
        <p:nvSpPr>
          <p:cNvPr id="6" name="Rectangle 3"/>
          <p:cNvSpPr txBox="1">
            <a:spLocks noChangeArrowheads="1"/>
          </p:cNvSpPr>
          <p:nvPr/>
        </p:nvSpPr>
        <p:spPr bwMode="auto">
          <a:xfrm>
            <a:off x="2191809" y="1981200"/>
            <a:ext cx="7772400"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Incorporate </a:t>
            </a:r>
            <a:r>
              <a:rPr lang="en-US" altLang="en-US" kern="0" dirty="0"/>
              <a:t>the </a:t>
            </a:r>
            <a:r>
              <a:rPr lang="en-US" altLang="en-US" kern="0" dirty="0" smtClean="0"/>
              <a:t>text changes </a:t>
            </a:r>
            <a:r>
              <a:rPr lang="en-US" altLang="en-US" kern="0" dirty="0"/>
              <a:t>in </a:t>
            </a:r>
            <a:r>
              <a:rPr lang="en-GB" u="sng" dirty="0">
                <a:hlinkClick r:id="rId2"/>
              </a:rPr>
              <a:t>https://</a:t>
            </a:r>
            <a:r>
              <a:rPr lang="en-GB" u="sng" dirty="0" smtClean="0">
                <a:hlinkClick r:id="rId2"/>
              </a:rPr>
              <a:t>mentor.ieee.org/802.11/dcn/17/11-17-0971-03-000m-enhancement-to-beacon-report.docx</a:t>
            </a:r>
            <a:r>
              <a:rPr lang="en-GB" u="sng" dirty="0" smtClean="0"/>
              <a:t> </a:t>
            </a:r>
            <a:endParaRPr lang="en-US" altLang="en-US" u="sng" kern="0" dirty="0"/>
          </a:p>
          <a:p>
            <a:pPr>
              <a:lnSpc>
                <a:spcPct val="80000"/>
              </a:lnSpc>
            </a:pPr>
            <a:endParaRPr lang="en-US" altLang="en-US" kern="0" dirty="0"/>
          </a:p>
          <a:p>
            <a:pPr>
              <a:lnSpc>
                <a:spcPct val="80000"/>
              </a:lnSpc>
            </a:pPr>
            <a:r>
              <a:rPr lang="en-US" altLang="en-US" kern="0" dirty="0" smtClean="0"/>
              <a:t>Moved:</a:t>
            </a:r>
          </a:p>
          <a:p>
            <a:pPr>
              <a:lnSpc>
                <a:spcPct val="80000"/>
              </a:lnSpc>
            </a:pPr>
            <a:r>
              <a:rPr lang="en-US" altLang="en-US" kern="0" dirty="0" smtClean="0"/>
              <a:t>Seconded:</a:t>
            </a:r>
          </a:p>
          <a:p>
            <a:pPr>
              <a:lnSpc>
                <a:spcPct val="80000"/>
              </a:lnSpc>
            </a:pPr>
            <a:r>
              <a:rPr lang="en-US" altLang="en-US" kern="0" dirty="0" smtClean="0"/>
              <a:t>Result:</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852594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15</a:t>
            </a:fld>
            <a:endParaRPr lang="en-US"/>
          </a:p>
        </p:txBody>
      </p:sp>
      <p:sp>
        <p:nvSpPr>
          <p:cNvPr id="5" name="Rectangle 2"/>
          <p:cNvSpPr txBox="1">
            <a:spLocks noChangeArrowheads="1"/>
          </p:cNvSpPr>
          <p:nvPr/>
        </p:nvSpPr>
        <p:spPr bwMode="auto">
          <a:xfrm>
            <a:off x="1676400" y="6858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smtClean="0"/>
              <a:t>Motion  – Teleconference non-CID documents</a:t>
            </a:r>
          </a:p>
          <a:p>
            <a:r>
              <a:rPr lang="en-US" sz="2800" dirty="0" smtClean="0"/>
              <a:t>SAE timeout – 2017-07-28 teleconference</a:t>
            </a:r>
            <a:endParaRPr lang="en-GB" sz="2800" dirty="0"/>
          </a:p>
        </p:txBody>
      </p:sp>
      <p:sp>
        <p:nvSpPr>
          <p:cNvPr id="6" name="Rectangle 3"/>
          <p:cNvSpPr txBox="1">
            <a:spLocks noChangeArrowheads="1"/>
          </p:cNvSpPr>
          <p:nvPr/>
        </p:nvSpPr>
        <p:spPr bwMode="auto">
          <a:xfrm>
            <a:off x="2191809" y="1981200"/>
            <a:ext cx="7772400"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Incorporate </a:t>
            </a:r>
            <a:r>
              <a:rPr lang="en-US" altLang="en-US" kern="0" dirty="0"/>
              <a:t>the </a:t>
            </a:r>
            <a:r>
              <a:rPr lang="en-US" altLang="en-US" kern="0" dirty="0" smtClean="0"/>
              <a:t>text changes </a:t>
            </a:r>
            <a:r>
              <a:rPr lang="en-US" altLang="en-US" kern="0" dirty="0"/>
              <a:t>in </a:t>
            </a:r>
            <a:r>
              <a:rPr lang="en-GB" u="sng" dirty="0">
                <a:hlinkClick r:id="rId2"/>
              </a:rPr>
              <a:t>https://</a:t>
            </a:r>
            <a:r>
              <a:rPr lang="en-GB" u="sng" dirty="0" smtClean="0">
                <a:hlinkClick r:id="rId2"/>
              </a:rPr>
              <a:t>mentor.ieee.org/802.11/dcn/17/11-17-1030-01-000m-sae-retry-timeout-clarification.docx</a:t>
            </a:r>
            <a:r>
              <a:rPr lang="en-GB" u="sng" dirty="0" smtClean="0"/>
              <a:t> </a:t>
            </a:r>
          </a:p>
          <a:p>
            <a:pPr>
              <a:lnSpc>
                <a:spcPct val="80000"/>
              </a:lnSpc>
            </a:pPr>
            <a:endParaRPr lang="en-US" altLang="en-US" u="sng" kern="0" dirty="0"/>
          </a:p>
          <a:p>
            <a:pPr>
              <a:lnSpc>
                <a:spcPct val="80000"/>
              </a:lnSpc>
            </a:pPr>
            <a:endParaRPr lang="en-US" altLang="en-US" kern="0" dirty="0"/>
          </a:p>
          <a:p>
            <a:pPr>
              <a:lnSpc>
                <a:spcPct val="80000"/>
              </a:lnSpc>
            </a:pPr>
            <a:r>
              <a:rPr lang="en-US" altLang="en-US" kern="0" dirty="0" smtClean="0"/>
              <a:t>Moved:</a:t>
            </a:r>
          </a:p>
          <a:p>
            <a:pPr>
              <a:lnSpc>
                <a:spcPct val="80000"/>
              </a:lnSpc>
            </a:pPr>
            <a:r>
              <a:rPr lang="en-US" altLang="en-US" kern="0" dirty="0" smtClean="0"/>
              <a:t>Seconded:</a:t>
            </a:r>
          </a:p>
          <a:p>
            <a:pPr>
              <a:lnSpc>
                <a:spcPct val="80000"/>
              </a:lnSpc>
            </a:pPr>
            <a:r>
              <a:rPr lang="en-US" altLang="en-US" kern="0" dirty="0" smtClean="0"/>
              <a:t>Result:</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2230293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16</a:t>
            </a:fld>
            <a:endParaRPr lang="en-US"/>
          </a:p>
        </p:txBody>
      </p:sp>
      <p:sp>
        <p:nvSpPr>
          <p:cNvPr id="5" name="Rectangle 2"/>
          <p:cNvSpPr txBox="1">
            <a:spLocks noChangeArrowheads="1"/>
          </p:cNvSpPr>
          <p:nvPr/>
        </p:nvSpPr>
        <p:spPr bwMode="auto">
          <a:xfrm>
            <a:off x="1676400" y="6858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smtClean="0"/>
              <a:t>Motion  – Teleconference non-CID documents</a:t>
            </a:r>
          </a:p>
          <a:p>
            <a:r>
              <a:rPr lang="en-US" sz="2800" dirty="0" smtClean="0"/>
              <a:t>Missed ISO comment– 2017-08-25 teleconference</a:t>
            </a:r>
            <a:endParaRPr lang="en-GB" sz="2800" dirty="0"/>
          </a:p>
        </p:txBody>
      </p:sp>
      <p:sp>
        <p:nvSpPr>
          <p:cNvPr id="6" name="Rectangle 3"/>
          <p:cNvSpPr txBox="1">
            <a:spLocks noChangeArrowheads="1"/>
          </p:cNvSpPr>
          <p:nvPr/>
        </p:nvSpPr>
        <p:spPr bwMode="auto">
          <a:xfrm>
            <a:off x="2191809" y="1981200"/>
            <a:ext cx="7772400"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Incorporate </a:t>
            </a:r>
            <a:r>
              <a:rPr lang="en-US" altLang="en-US" kern="0" dirty="0"/>
              <a:t>the </a:t>
            </a:r>
            <a:r>
              <a:rPr lang="en-US" altLang="en-US" kern="0" dirty="0" smtClean="0"/>
              <a:t>text changes </a:t>
            </a:r>
            <a:r>
              <a:rPr lang="en-US" altLang="en-US" kern="0" dirty="0"/>
              <a:t>in </a:t>
            </a:r>
            <a:r>
              <a:rPr lang="en-GB" u="sng" dirty="0">
                <a:hlinkClick r:id="rId2"/>
              </a:rPr>
              <a:t>https://</a:t>
            </a:r>
            <a:r>
              <a:rPr lang="en-GB" u="sng" dirty="0" smtClean="0">
                <a:hlinkClick r:id="rId2"/>
              </a:rPr>
              <a:t>mentor.ieee.org/802.11/dcn/17/11-17-1172-01-000m-missed-tgmc-jtc1-sc6-comment.docx</a:t>
            </a:r>
            <a:r>
              <a:rPr lang="en-GB" u="sng" dirty="0" smtClean="0"/>
              <a:t> </a:t>
            </a:r>
            <a:endParaRPr lang="en-US" altLang="en-US" u="sng" kern="0" dirty="0"/>
          </a:p>
          <a:p>
            <a:pPr>
              <a:lnSpc>
                <a:spcPct val="80000"/>
              </a:lnSpc>
            </a:pPr>
            <a:endParaRPr lang="en-US" altLang="en-US" kern="0" dirty="0"/>
          </a:p>
          <a:p>
            <a:pPr>
              <a:lnSpc>
                <a:spcPct val="80000"/>
              </a:lnSpc>
            </a:pPr>
            <a:r>
              <a:rPr lang="en-US" altLang="en-US" kern="0" dirty="0" smtClean="0"/>
              <a:t>Moved:</a:t>
            </a:r>
          </a:p>
          <a:p>
            <a:pPr>
              <a:lnSpc>
                <a:spcPct val="80000"/>
              </a:lnSpc>
            </a:pPr>
            <a:r>
              <a:rPr lang="en-US" altLang="en-US" kern="0" dirty="0" smtClean="0"/>
              <a:t>Seconded:</a:t>
            </a:r>
          </a:p>
          <a:p>
            <a:pPr>
              <a:lnSpc>
                <a:spcPct val="80000"/>
              </a:lnSpc>
            </a:pPr>
            <a:r>
              <a:rPr lang="en-US" altLang="en-US" kern="0" dirty="0" smtClean="0"/>
              <a:t>Result:</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7136901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17</a:t>
            </a:fld>
            <a:endParaRPr lang="en-US" smtClean="0"/>
          </a:p>
        </p:txBody>
      </p:sp>
      <p:sp>
        <p:nvSpPr>
          <p:cNvPr id="25605" name="Rectangle 2"/>
          <p:cNvSpPr>
            <a:spLocks noGrp="1" noChangeArrowheads="1"/>
          </p:cNvSpPr>
          <p:nvPr>
            <p:ph type="title"/>
          </p:nvPr>
        </p:nvSpPr>
        <p:spPr/>
        <p:txBody>
          <a:bodyPr/>
          <a:lstStyle/>
          <a:p>
            <a:r>
              <a:rPr lang="en-US" altLang="en-US" dirty="0" smtClean="0"/>
              <a:t>Sept - Nov 2017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Comment collection and IEEE </a:t>
            </a:r>
            <a:r>
              <a:rPr lang="en-US" altLang="en-US" sz="2000" dirty="0" err="1"/>
              <a:t>Std</a:t>
            </a:r>
            <a:r>
              <a:rPr lang="en-US" altLang="en-US" sz="2000" dirty="0"/>
              <a:t> 802.11ah-2016 roll-in (complete roll-in before Sept 2017 meeting)</a:t>
            </a:r>
          </a:p>
          <a:p>
            <a:r>
              <a:rPr lang="en-US" altLang="en-US" sz="2000" dirty="0"/>
              <a:t>Conference calls </a:t>
            </a:r>
          </a:p>
          <a:p>
            <a:pPr lvl="1"/>
            <a:r>
              <a:rPr lang="en-US" altLang="en-US" sz="1800" dirty="0"/>
              <a:t>Fridays </a:t>
            </a:r>
            <a:r>
              <a:rPr lang="en-US" altLang="en-US" sz="1800" dirty="0" smtClean="0"/>
              <a:t>Sept 29, Oct 6, 13 </a:t>
            </a:r>
            <a:r>
              <a:rPr lang="en-US" sz="1800" dirty="0" smtClean="0"/>
              <a:t>10am </a:t>
            </a:r>
            <a:r>
              <a:rPr lang="en-US" sz="1800" dirty="0"/>
              <a:t>Eastern 2 hours</a:t>
            </a:r>
            <a:endParaRPr lang="en-GB" sz="1800" dirty="0"/>
          </a:p>
          <a:p>
            <a:r>
              <a:rPr lang="en-US" altLang="en-US" sz="2000" dirty="0"/>
              <a:t>Potential October </a:t>
            </a:r>
            <a:r>
              <a:rPr lang="en-US" altLang="en-US" sz="2000"/>
              <a:t>ad-hoc</a:t>
            </a:r>
            <a:r>
              <a:rPr lang="en-US" altLang="en-US" sz="2000" smtClean="0"/>
              <a:t>? </a:t>
            </a:r>
            <a:endParaRPr lang="en-US" altLang="en-US" sz="2000" dirty="0"/>
          </a:p>
          <a:p>
            <a:r>
              <a:rPr lang="en-US" altLang="en-US" sz="2000" dirty="0"/>
              <a:t>Schedule review</a:t>
            </a:r>
          </a:p>
          <a:p>
            <a:r>
              <a:rPr lang="en-US" altLang="en-US" sz="2000" dirty="0"/>
              <a:t>Availability of 11md D1.0 in the IEEE store</a:t>
            </a:r>
          </a:p>
          <a:p>
            <a:pPr lvl="1"/>
            <a:r>
              <a:rPr lang="en-US" altLang="en-US" sz="1800" dirty="0"/>
              <a:t>TBD</a:t>
            </a:r>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18</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53340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a:t>Comments: </a:t>
            </a:r>
            <a:r>
              <a:rPr lang="en-US" altLang="en-US" sz="2000" dirty="0">
                <a:hlinkClick r:id="rId4"/>
              </a:rPr>
              <a:t>https://mentor.ieee.org/802.11/dcn/17/11-17-0914-00-000m-revmd-wg-cc-comments.xls</a:t>
            </a:r>
            <a:r>
              <a:rPr lang="en-US" altLang="en-US" sz="2000" dirty="0"/>
              <a:t> </a:t>
            </a:r>
          </a:p>
          <a:p>
            <a:r>
              <a:rPr lang="en-US" altLang="en-US" sz="2000" dirty="0"/>
              <a:t>Approved PARs: </a:t>
            </a:r>
            <a:r>
              <a:rPr lang="en-US" altLang="en-US" sz="2000" dirty="0">
                <a:hlinkClick r:id="rId5"/>
              </a:rPr>
              <a:t>https://standards.ieee.org/about/sba/index.html</a:t>
            </a:r>
            <a:r>
              <a:rPr lang="en-US" altLang="en-US" sz="2000" dirty="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September 2017 session.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TGmd</a:t>
            </a:r>
            <a:r>
              <a:rPr lang="en-US" altLang="en-US" sz="2400" dirty="0"/>
              <a:t> Agenda</a:t>
            </a:r>
          </a:p>
        </p:txBody>
      </p:sp>
      <p:sp>
        <p:nvSpPr>
          <p:cNvPr id="4103" name="Rectangle 19"/>
          <p:cNvSpPr>
            <a:spLocks noChangeArrowheads="1"/>
          </p:cNvSpPr>
          <p:nvPr/>
        </p:nvSpPr>
        <p:spPr bwMode="auto">
          <a:xfrm>
            <a:off x="1852868" y="1384105"/>
            <a:ext cx="4010025" cy="25848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Monday </a:t>
            </a:r>
            <a:r>
              <a:rPr lang="en-US" altLang="en-US" sz="1800" dirty="0" smtClean="0"/>
              <a:t>PM2 </a:t>
            </a:r>
            <a:endParaRPr lang="en-US" altLang="en-US" sz="1800" dirty="0"/>
          </a:p>
          <a:p>
            <a:pPr lvl="1"/>
            <a:r>
              <a:rPr lang="en-US" altLang="en-US" sz="1400" dirty="0"/>
              <a:t>Chair’s Welcome, Policy &amp; patent reminder</a:t>
            </a:r>
          </a:p>
          <a:p>
            <a:pPr lvl="1"/>
            <a:r>
              <a:rPr lang="en-US" altLang="en-US" sz="1400" dirty="0"/>
              <a:t>Approve agenda, previous minutes</a:t>
            </a:r>
          </a:p>
          <a:p>
            <a:pPr lvl="1"/>
            <a:r>
              <a:rPr lang="en-US" altLang="en-US" sz="1400" dirty="0"/>
              <a:t>Status, Review of Objectives</a:t>
            </a:r>
          </a:p>
          <a:p>
            <a:pPr lvl="1"/>
            <a:r>
              <a:rPr lang="en-US" sz="1400" dirty="0" smtClean="0"/>
              <a:t>Editor Report </a:t>
            </a:r>
            <a:r>
              <a:rPr lang="en-US" sz="1400" dirty="0" smtClean="0"/>
              <a:t>11-17-920r4</a:t>
            </a:r>
            <a:endParaRPr lang="en-US" sz="1400" dirty="0" smtClean="0"/>
          </a:p>
          <a:p>
            <a:pPr lvl="1"/>
            <a:r>
              <a:rPr lang="en-US" altLang="en-US" sz="1400" dirty="0" smtClean="0"/>
              <a:t>11-17-1412 Mark </a:t>
            </a:r>
            <a:r>
              <a:rPr lang="en-US" altLang="en-US" sz="1400" dirty="0" smtClean="0"/>
              <a:t>Hamilton discuss CIDs</a:t>
            </a:r>
          </a:p>
          <a:p>
            <a:pPr lvl="1"/>
            <a:r>
              <a:rPr lang="en-US" altLang="en-US" sz="1400" dirty="0" smtClean="0"/>
              <a:t>11-17-1260 – Gabor </a:t>
            </a:r>
            <a:r>
              <a:rPr lang="en-US" altLang="en-US" sz="1400" dirty="0" err="1" smtClean="0"/>
              <a:t>Bajko</a:t>
            </a:r>
            <a:r>
              <a:rPr lang="en-US" altLang="en-US" sz="1400" dirty="0" smtClean="0"/>
              <a:t> (20 mins)</a:t>
            </a:r>
          </a:p>
          <a:p>
            <a:pPr lvl="1"/>
            <a:r>
              <a:rPr lang="en-US" altLang="en-US" sz="1400" dirty="0" smtClean="0"/>
              <a:t>11-17-1172r1 – Dorothy Stanley (5 mins</a:t>
            </a:r>
            <a:r>
              <a:rPr lang="en-US" altLang="en-US" sz="1400" dirty="0" smtClean="0"/>
              <a:t>)</a:t>
            </a:r>
          </a:p>
          <a:p>
            <a:pPr lvl="1"/>
            <a:r>
              <a:rPr lang="en-US" altLang="en-US" sz="1400" dirty="0" smtClean="0"/>
              <a:t>11-17-1191r3 Emily </a:t>
            </a:r>
            <a:r>
              <a:rPr lang="en-US" altLang="en-US" sz="1400" dirty="0"/>
              <a:t>Qi CIDs</a:t>
            </a:r>
          </a:p>
          <a:p>
            <a:pPr lvl="1"/>
            <a:endParaRPr lang="en-US" altLang="en-US" sz="1400" dirty="0"/>
          </a:p>
        </p:txBody>
      </p:sp>
      <p:sp>
        <p:nvSpPr>
          <p:cNvPr id="16" name="Rectangle 35"/>
          <p:cNvSpPr>
            <a:spLocks noChangeArrowheads="1"/>
          </p:cNvSpPr>
          <p:nvPr/>
        </p:nvSpPr>
        <p:spPr bwMode="auto">
          <a:xfrm>
            <a:off x="1905000" y="4008646"/>
            <a:ext cx="4343400" cy="1249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PM1 </a:t>
            </a:r>
          </a:p>
          <a:p>
            <a:pPr lvl="1">
              <a:lnSpc>
                <a:spcPct val="80000"/>
              </a:lnSpc>
            </a:pPr>
            <a:r>
              <a:rPr lang="en-US" altLang="en-US" sz="1400" dirty="0" smtClean="0"/>
              <a:t>11-17-1192, 1226 – Matthew Fischer</a:t>
            </a:r>
          </a:p>
          <a:p>
            <a:pPr lvl="1">
              <a:lnSpc>
                <a:spcPct val="80000"/>
              </a:lnSpc>
            </a:pPr>
            <a:r>
              <a:rPr lang="en-US" altLang="en-US" sz="1400" dirty="0" smtClean="0"/>
              <a:t>11-17-xxx - Sean Coffey</a:t>
            </a:r>
          </a:p>
          <a:p>
            <a:pPr lvl="1">
              <a:lnSpc>
                <a:spcPct val="80000"/>
              </a:lnSpc>
            </a:pPr>
            <a:r>
              <a:rPr lang="en-US" altLang="en-US" sz="1400" dirty="0" smtClean="0"/>
              <a:t>Mike </a:t>
            </a:r>
            <a:r>
              <a:rPr lang="en-US" altLang="en-US" sz="1400" dirty="0" err="1" smtClean="0"/>
              <a:t>Montemurro</a:t>
            </a:r>
            <a:r>
              <a:rPr lang="en-US" altLang="en-US" sz="1400" dirty="0" smtClean="0"/>
              <a:t> CIDs</a:t>
            </a:r>
          </a:p>
          <a:p>
            <a:pPr lvl="1">
              <a:lnSpc>
                <a:spcPct val="80000"/>
              </a:lnSpc>
            </a:pPr>
            <a:r>
              <a:rPr lang="en-US" altLang="en-US" sz="1400" dirty="0" smtClean="0"/>
              <a:t>11-17-1445 – Guido Hiertz</a:t>
            </a:r>
            <a:endParaRPr lang="en-US" altLang="en-US" sz="1400" dirty="0" smtClean="0"/>
          </a:p>
        </p:txBody>
      </p:sp>
      <p:sp>
        <p:nvSpPr>
          <p:cNvPr id="8" name="Rectangle 35"/>
          <p:cNvSpPr>
            <a:spLocks noChangeArrowheads="1"/>
          </p:cNvSpPr>
          <p:nvPr/>
        </p:nvSpPr>
        <p:spPr bwMode="auto">
          <a:xfrm>
            <a:off x="6553200" y="4418013"/>
            <a:ext cx="4573586" cy="1677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Thursday PM2 </a:t>
            </a:r>
          </a:p>
          <a:p>
            <a:pPr lvl="1"/>
            <a:r>
              <a:rPr lang="en-US" altLang="en-US" sz="1400" dirty="0" smtClean="0"/>
              <a:t>Comment resolution</a:t>
            </a:r>
          </a:p>
          <a:p>
            <a:pPr lvl="1">
              <a:lnSpc>
                <a:spcPct val="80000"/>
              </a:lnSpc>
            </a:pPr>
            <a:r>
              <a:rPr lang="en-US" altLang="en-US" sz="1400" dirty="0" smtClean="0"/>
              <a:t>Motions</a:t>
            </a:r>
            <a:endParaRPr lang="en-US" altLang="en-US" sz="1400" dirty="0"/>
          </a:p>
          <a:p>
            <a:pPr lvl="1">
              <a:lnSpc>
                <a:spcPct val="80000"/>
              </a:lnSpc>
            </a:pPr>
            <a:r>
              <a:rPr lang="en-US" altLang="en-US" sz="1400" dirty="0"/>
              <a:t>AOB</a:t>
            </a:r>
          </a:p>
          <a:p>
            <a:pPr lvl="1">
              <a:lnSpc>
                <a:spcPct val="80000"/>
              </a:lnSpc>
            </a:pPr>
            <a:r>
              <a:rPr lang="en-US" altLang="en-US" sz="1400" dirty="0"/>
              <a:t>Plans for </a:t>
            </a:r>
            <a:r>
              <a:rPr lang="en-US" altLang="en-US" sz="1400" dirty="0" smtClean="0"/>
              <a:t>Sept - Nov</a:t>
            </a:r>
            <a:endParaRPr lang="en-US" altLang="en-US" sz="1400" dirty="0"/>
          </a:p>
          <a:p>
            <a:pPr lvl="1">
              <a:lnSpc>
                <a:spcPct val="80000"/>
              </a:lnSpc>
            </a:pPr>
            <a:r>
              <a:rPr lang="en-US" altLang="en-US" sz="1400" dirty="0"/>
              <a:t>Adjourn</a:t>
            </a:r>
          </a:p>
          <a:p>
            <a:pPr lvl="1"/>
            <a:endParaRPr lang="en-GB" sz="1200" dirty="0"/>
          </a:p>
          <a:p>
            <a:pPr lvl="1"/>
            <a:endParaRPr lang="en-US" altLang="en-US" sz="1200" dirty="0"/>
          </a:p>
          <a:p>
            <a:pPr lvl="1"/>
            <a:endParaRPr lang="en-US" altLang="en-US" sz="1400" dirty="0"/>
          </a:p>
          <a:p>
            <a:pPr marL="457200" lvl="1" indent="0">
              <a:buNone/>
            </a:pPr>
            <a:endParaRPr lang="en-GB" altLang="en-US" sz="1200" dirty="0"/>
          </a:p>
          <a:p>
            <a:pPr lvl="1"/>
            <a:endParaRPr lang="en-US" altLang="en-US" sz="1200" dirty="0"/>
          </a:p>
          <a:p>
            <a:pPr lvl="1"/>
            <a:endParaRPr lang="en-US" altLang="en-US" sz="1600" dirty="0"/>
          </a:p>
          <a:p>
            <a:pPr lvl="1"/>
            <a:endParaRPr lang="en-US" altLang="en-US" sz="1600" dirty="0"/>
          </a:p>
        </p:txBody>
      </p:sp>
      <p:sp>
        <p:nvSpPr>
          <p:cNvPr id="9" name="Rectangle 35"/>
          <p:cNvSpPr>
            <a:spLocks noChangeArrowheads="1"/>
          </p:cNvSpPr>
          <p:nvPr/>
        </p:nvSpPr>
        <p:spPr bwMode="auto">
          <a:xfrm>
            <a:off x="1905000" y="5297451"/>
            <a:ext cx="4343400" cy="11795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Wednesday PM1 </a:t>
            </a:r>
            <a:endParaRPr lang="en-US" altLang="en-US" sz="1800" i="1" dirty="0"/>
          </a:p>
          <a:p>
            <a:pPr lvl="1">
              <a:lnSpc>
                <a:spcPct val="80000"/>
              </a:lnSpc>
            </a:pPr>
            <a:r>
              <a:rPr lang="en-US" altLang="en-US" sz="1400" dirty="0" err="1" smtClean="0"/>
              <a:t>Telecon</a:t>
            </a:r>
            <a:r>
              <a:rPr lang="en-US" altLang="en-US" sz="1400" dirty="0" smtClean="0"/>
              <a:t> and July CID motions</a:t>
            </a:r>
          </a:p>
          <a:p>
            <a:pPr lvl="1">
              <a:lnSpc>
                <a:spcPct val="80000"/>
              </a:lnSpc>
            </a:pPr>
            <a:r>
              <a:rPr lang="en-US" altLang="en-US" sz="1400" dirty="0" smtClean="0"/>
              <a:t>Emily Qi CIDs</a:t>
            </a:r>
          </a:p>
          <a:p>
            <a:pPr lvl="1">
              <a:lnSpc>
                <a:spcPct val="80000"/>
              </a:lnSpc>
            </a:pPr>
            <a:r>
              <a:rPr lang="en-US" altLang="en-US" sz="1400" dirty="0" smtClean="0"/>
              <a:t>Mike </a:t>
            </a:r>
            <a:r>
              <a:rPr lang="en-US" altLang="en-US" sz="1400" dirty="0" err="1" smtClean="0"/>
              <a:t>Montemurro</a:t>
            </a:r>
            <a:r>
              <a:rPr lang="en-US" altLang="en-US" sz="1400" dirty="0" smtClean="0"/>
              <a:t> CIDs</a:t>
            </a:r>
          </a:p>
          <a:p>
            <a:pPr lvl="1">
              <a:lnSpc>
                <a:spcPct val="80000"/>
              </a:lnSpc>
            </a:pPr>
            <a:r>
              <a:rPr lang="en-US" altLang="en-US" sz="1400" dirty="0"/>
              <a:t>11-17-1400 – Dan Harkins Security CID</a:t>
            </a:r>
          </a:p>
          <a:p>
            <a:pPr lvl="1">
              <a:lnSpc>
                <a:spcPct val="80000"/>
              </a:lnSpc>
            </a:pPr>
            <a:endParaRPr lang="en-GB" sz="1400" dirty="0"/>
          </a:p>
          <a:p>
            <a:pPr lvl="1"/>
            <a:endParaRPr lang="en-US" altLang="en-US" sz="1200" dirty="0"/>
          </a:p>
          <a:p>
            <a:pPr lvl="1"/>
            <a:endParaRPr lang="en-US" altLang="en-US" sz="1400" dirty="0"/>
          </a:p>
          <a:p>
            <a:pPr marL="457200" lvl="1" indent="0">
              <a:buNone/>
            </a:pPr>
            <a:endParaRPr lang="en-GB" altLang="en-US" sz="1200" dirty="0"/>
          </a:p>
          <a:p>
            <a:pPr lvl="1"/>
            <a:endParaRPr lang="en-US" altLang="en-US" sz="1200" dirty="0"/>
          </a:p>
          <a:p>
            <a:pPr lvl="1"/>
            <a:endParaRPr lang="en-US" altLang="en-US" sz="1600" dirty="0"/>
          </a:p>
          <a:p>
            <a:pPr lvl="1"/>
            <a:endParaRPr lang="en-US" altLang="en-US" sz="1600" dirty="0"/>
          </a:p>
        </p:txBody>
      </p:sp>
      <p:sp>
        <p:nvSpPr>
          <p:cNvPr id="10" name="Rectangle 35"/>
          <p:cNvSpPr>
            <a:spLocks noChangeArrowheads="1"/>
          </p:cNvSpPr>
          <p:nvPr/>
        </p:nvSpPr>
        <p:spPr bwMode="auto">
          <a:xfrm>
            <a:off x="6553200" y="3047999"/>
            <a:ext cx="4343400" cy="989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Thursday PM1 </a:t>
            </a:r>
          </a:p>
          <a:p>
            <a:pPr lvl="1">
              <a:lnSpc>
                <a:spcPct val="80000"/>
              </a:lnSpc>
            </a:pPr>
            <a:r>
              <a:rPr lang="en-US" sz="1400" dirty="0" smtClean="0"/>
              <a:t>Comment resolution</a:t>
            </a:r>
          </a:p>
          <a:p>
            <a:pPr lvl="1">
              <a:lnSpc>
                <a:spcPct val="80000"/>
              </a:lnSpc>
            </a:pPr>
            <a:r>
              <a:rPr lang="en-US" altLang="en-US" sz="1400" dirty="0" smtClean="0"/>
              <a:t>Mark </a:t>
            </a:r>
            <a:r>
              <a:rPr lang="en-US" altLang="en-US" sz="1400" dirty="0" err="1" smtClean="0"/>
              <a:t>Emmelman</a:t>
            </a:r>
            <a:r>
              <a:rPr lang="en-US" altLang="en-US" sz="1400" dirty="0" smtClean="0"/>
              <a:t> CIDs </a:t>
            </a:r>
            <a:r>
              <a:rPr lang="en-US" altLang="en-US" sz="1400" dirty="0" smtClean="0"/>
              <a:t>11-17-1100r1</a:t>
            </a:r>
          </a:p>
          <a:p>
            <a:pPr lvl="1">
              <a:lnSpc>
                <a:spcPct val="80000"/>
              </a:lnSpc>
            </a:pPr>
            <a:r>
              <a:rPr lang="en-US" altLang="en-US" sz="1400" dirty="0" smtClean="0"/>
              <a:t>Ganesh </a:t>
            </a:r>
            <a:r>
              <a:rPr lang="en-US" altLang="en-US" sz="1400" dirty="0" err="1" smtClean="0"/>
              <a:t>Venkatesan</a:t>
            </a:r>
            <a:r>
              <a:rPr lang="en-US" altLang="en-US" sz="1400" dirty="0" smtClean="0"/>
              <a:t> CIDs</a:t>
            </a:r>
            <a:endParaRPr lang="en-US" altLang="en-US" sz="1400" dirty="0"/>
          </a:p>
          <a:p>
            <a:pPr lvl="1"/>
            <a:endParaRPr lang="en-US" altLang="en-US" sz="1600" dirty="0"/>
          </a:p>
        </p:txBody>
      </p:sp>
      <p:sp>
        <p:nvSpPr>
          <p:cNvPr id="11" name="Rectangle 35"/>
          <p:cNvSpPr>
            <a:spLocks noChangeArrowheads="1"/>
          </p:cNvSpPr>
          <p:nvPr/>
        </p:nvSpPr>
        <p:spPr bwMode="auto">
          <a:xfrm>
            <a:off x="6494585" y="1411251"/>
            <a:ext cx="4343400" cy="1027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Wednesday </a:t>
            </a:r>
            <a:r>
              <a:rPr lang="en-US" altLang="en-US" sz="1800" dirty="0" smtClean="0"/>
              <a:t>PM2</a:t>
            </a:r>
            <a:endParaRPr lang="en-US" altLang="en-US" sz="1800" i="1" dirty="0"/>
          </a:p>
          <a:p>
            <a:pPr lvl="1"/>
            <a:r>
              <a:rPr lang="en-GB" sz="1400" dirty="0" smtClean="0"/>
              <a:t>11-17-940r2- </a:t>
            </a:r>
            <a:r>
              <a:rPr lang="en-GB" sz="1400" dirty="0"/>
              <a:t>Stephen </a:t>
            </a:r>
            <a:r>
              <a:rPr lang="en-GB" sz="1400" dirty="0" smtClean="0"/>
              <a:t>McCann</a:t>
            </a:r>
          </a:p>
          <a:p>
            <a:pPr lvl="1"/>
            <a:r>
              <a:rPr lang="en-US" altLang="en-US" sz="1400" dirty="0" smtClean="0"/>
              <a:t>Mark Hamilton CIDs</a:t>
            </a:r>
          </a:p>
          <a:p>
            <a:pPr lvl="1"/>
            <a:r>
              <a:rPr lang="en-US" altLang="en-US" sz="1400" dirty="0" smtClean="0"/>
              <a:t>Jon </a:t>
            </a:r>
            <a:r>
              <a:rPr lang="en-US" altLang="en-US" sz="1400" dirty="0" err="1" smtClean="0"/>
              <a:t>Rosdahl</a:t>
            </a:r>
            <a:r>
              <a:rPr lang="en-US" altLang="en-US" sz="1400" dirty="0" smtClean="0"/>
              <a:t> CIDs</a:t>
            </a:r>
          </a:p>
          <a:p>
            <a:pPr lvl="1"/>
            <a:r>
              <a:rPr lang="en-US" altLang="en-US" sz="1400" dirty="0" smtClean="0"/>
              <a:t>11-17-1447, 1448, 1450 – </a:t>
            </a:r>
            <a:r>
              <a:rPr lang="en-US" altLang="en-US" sz="1400" dirty="0" err="1" smtClean="0"/>
              <a:t>Kaz</a:t>
            </a:r>
            <a:r>
              <a:rPr lang="en-US" altLang="en-US" sz="1400" dirty="0" smtClean="0"/>
              <a:t> Sakoda</a:t>
            </a:r>
            <a:endParaRPr lang="en-US" altLang="en-US" sz="14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828800" y="944563"/>
            <a:ext cx="8610600" cy="5532437"/>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The IEEE-SA strongly recommends that at each WG meeting the chair or a designee:</a:t>
            </a:r>
          </a:p>
          <a:p>
            <a:pPr lvl="1">
              <a:lnSpc>
                <a:spcPct val="80000"/>
              </a:lnSpc>
              <a:buFont typeface="Arial" panose="020B0604020202020204" pitchFamily="34" charset="0"/>
              <a:buChar char="•"/>
            </a:pPr>
            <a:r>
              <a:rPr lang="en-US" altLang="en-US" sz="1400" b="1" dirty="0"/>
              <a:t>Show slides #1 through #4 of this presentation</a:t>
            </a:r>
          </a:p>
          <a:p>
            <a:pPr lvl="1">
              <a:lnSpc>
                <a:spcPct val="80000"/>
              </a:lnSpc>
              <a:buFont typeface="Arial" panose="020B0604020202020204" pitchFamily="34" charset="0"/>
              <a:buChar char="•"/>
            </a:pPr>
            <a:r>
              <a:rPr lang="en-US" altLang="en-US" sz="1400" b="1" dirty="0"/>
              <a:t>Advise the WG attendees that:</a:t>
            </a:r>
            <a:r>
              <a:rPr lang="en-US" altLang="en-US" sz="1400" dirty="0"/>
              <a:t> </a:t>
            </a:r>
          </a:p>
          <a:p>
            <a:pPr lvl="2">
              <a:lnSpc>
                <a:spcPct val="80000"/>
              </a:lnSpc>
              <a:buFont typeface="Arial" panose="020B0604020202020204" pitchFamily="34" charset="0"/>
              <a:buChar char="•"/>
            </a:pPr>
            <a:r>
              <a:rPr lang="en-US" altLang="en-US" sz="1400" dirty="0"/>
              <a:t>The IEEE’s patent policy is described in Clause 6 of the </a:t>
            </a:r>
            <a:r>
              <a:rPr lang="en-US" altLang="en-US" sz="1400" i="1" dirty="0"/>
              <a:t>IEEE-SA Standards Board Bylaws</a:t>
            </a:r>
            <a:r>
              <a:rPr lang="en-US" altLang="en-US" sz="1400" dirty="0"/>
              <a:t>;</a:t>
            </a:r>
          </a:p>
          <a:p>
            <a:pPr lvl="2">
              <a:lnSpc>
                <a:spcPct val="80000"/>
              </a:lnSpc>
              <a:buFont typeface="Arial" panose="020B0604020202020204" pitchFamily="34" charset="0"/>
              <a:buChar char="•"/>
            </a:pPr>
            <a:r>
              <a:rPr lang="en-US" altLang="en-US" sz="1400" dirty="0"/>
              <a:t>Early identification of patent claims which may be essential for the use of standards under development is strongly encouraged; </a:t>
            </a:r>
          </a:p>
          <a:p>
            <a:pPr lvl="2">
              <a:lnSpc>
                <a:spcPct val="80000"/>
              </a:lnSpc>
              <a:buFont typeface="Arial" panose="020B0604020202020204" pitchFamily="34" charset="0"/>
              <a:buChar char="•"/>
            </a:pPr>
            <a:r>
              <a:rPr lang="en-US" alt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br>
            <a:endParaRPr lang="en-US" altLang="en-US" sz="1400" dirty="0"/>
          </a:p>
          <a:p>
            <a:pPr lvl="1">
              <a:lnSpc>
                <a:spcPct val="20000"/>
              </a:lnSpc>
              <a:buFont typeface="Arial" panose="020B0604020202020204" pitchFamily="34" charset="0"/>
              <a:buChar char="•"/>
            </a:pPr>
            <a:r>
              <a:rPr lang="en-US" altLang="en-US" sz="1400" b="1" dirty="0"/>
              <a:t>Instruct the WG Secretary to record in the minutes of the relevant WG meeting:</a:t>
            </a:r>
            <a:r>
              <a:rPr lang="en-US" altLang="en-US" sz="900" dirty="0"/>
              <a:t> </a:t>
            </a:r>
          </a:p>
          <a:p>
            <a:pPr lvl="2">
              <a:lnSpc>
                <a:spcPct val="80000"/>
              </a:lnSpc>
              <a:buFont typeface="Arial" panose="020B0604020202020204" pitchFamily="34" charset="0"/>
              <a:buChar char="•"/>
            </a:pPr>
            <a:r>
              <a:rPr lang="en-US" altLang="en-US" sz="1400" dirty="0"/>
              <a:t>That the foregoing information was provided and that slides 1 through 4 (and this slide 0, if applicable) were shown; </a:t>
            </a:r>
          </a:p>
          <a:p>
            <a:pPr lvl="2">
              <a:lnSpc>
                <a:spcPct val="80000"/>
              </a:lnSpc>
              <a:buFont typeface="Arial" panose="020B0604020202020204" pitchFamily="34" charset="0"/>
              <a:buChar char="•"/>
            </a:pPr>
            <a:r>
              <a:rPr lang="en-US" altLang="en-US" sz="1400" dirty="0"/>
              <a:t>That the chair or designee provided an opportunity for participants to identify patent claim(s)/patent application claim(s) and/or the holder of patent claim(s)/patent application claim(s) of which the participant is personally aware and that may be essential for the use of that </a:t>
            </a:r>
            <a:r>
              <a:rPr lang="en-US" altLang="en-US" sz="1400"/>
              <a:t>standard </a:t>
            </a:r>
          </a:p>
          <a:p>
            <a:pPr lvl="2">
              <a:lnSpc>
                <a:spcPct val="80000"/>
              </a:lnSpc>
              <a:buFont typeface="Arial" panose="020B0604020202020204" pitchFamily="34" charset="0"/>
              <a:buChar char="•"/>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buFont typeface="Arial" panose="020B0604020202020204" pitchFamily="34" charset="0"/>
              <a:buChar char="•"/>
            </a:pPr>
            <a:endParaRPr lang="en-US" altLang="en-US" sz="800"/>
          </a:p>
          <a:p>
            <a:pPr lvl="1">
              <a:lnSpc>
                <a:spcPct val="80000"/>
              </a:lnSpc>
              <a:spcBef>
                <a:spcPct val="5000"/>
              </a:spcBef>
              <a:buFont typeface="Arial" panose="020B0604020202020204" pitchFamily="34" charset="0"/>
              <a:buChar char="•"/>
            </a:pPr>
            <a:r>
              <a:rPr lang="en-US" altLang="en-US" sz="1400"/>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a:t>It is recommended that the WG chair review the guidance in </a:t>
            </a:r>
            <a:r>
              <a:rPr lang="en-US" altLang="en-US" sz="1400" i="1"/>
              <a:t>IEEE-SA Standards Board Operations Manual</a:t>
            </a:r>
            <a:r>
              <a:rPr lang="en-US" altLang="en-US" sz="1400"/>
              <a:t> 6.3.5 and in FAQs 14 and 15 on inclusion of potential Essential Patent Claims by incorporation or by reference.</a:t>
            </a:r>
            <a:r>
              <a:rPr lang="en-US" altLang="en-US" sz="1400">
                <a:solidFill>
                  <a:srgbClr val="FF3300"/>
                </a:solidFill>
              </a:rPr>
              <a:t> </a:t>
            </a:r>
          </a:p>
          <a:p>
            <a:pPr lvl="1">
              <a:lnSpc>
                <a:spcPct val="80000"/>
              </a:lnSpc>
              <a:spcBef>
                <a:spcPct val="5000"/>
              </a:spcBef>
              <a:buFont typeface="Monotype Sorts"/>
              <a:buNone/>
            </a:pPr>
            <a:endParaRPr lang="en-US" altLang="en-US" sz="1200"/>
          </a:p>
          <a:p>
            <a:pPr lvl="1">
              <a:lnSpc>
                <a:spcPct val="80000"/>
              </a:lnSpc>
              <a:spcBef>
                <a:spcPct val="5000"/>
              </a:spcBef>
              <a:buFont typeface="Monotype Sorts"/>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endParaRPr lang="en-US" altLang="en-US" sz="1200" dirty="0"/>
          </a:p>
        </p:txBody>
      </p:sp>
      <p:sp>
        <p:nvSpPr>
          <p:cNvPr id="7171" name="Rectangle 1026"/>
          <p:cNvSpPr>
            <a:spLocks noGrp="1" noChangeArrowheads="1"/>
          </p:cNvSpPr>
          <p:nvPr>
            <p:ph type="title"/>
          </p:nvPr>
        </p:nvSpPr>
        <p:spPr>
          <a:xfrm>
            <a:off x="2223448" y="480219"/>
            <a:ext cx="7772400" cy="609600"/>
          </a:xfrm>
        </p:spPr>
        <p:txBody>
          <a:bodyPr vert="horz" wrap="square" lIns="90487" tIns="44450" rIns="90487" bIns="44450" numCol="1" anchor="ctr" anchorCtr="0" compatLnSpc="1">
            <a:prstTxWarp prst="textNoShape">
              <a:avLst/>
            </a:prstTxWarp>
          </a:bodyPr>
          <a:lstStyle/>
          <a:p>
            <a:r>
              <a:rPr lang="en-US" altLang="en-US" sz="2400" u="sng" dirty="0"/>
              <a:t>Instructions for the WG Chair</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2891633" y="6475413"/>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4</a:t>
            </a:fld>
            <a:endParaRPr lang="en-US"/>
          </a:p>
        </p:txBody>
      </p:sp>
    </p:spTree>
    <p:extLst>
      <p:ext uri="{BB962C8B-B14F-4D97-AF65-F5344CB8AC3E}">
        <p14:creationId xmlns:p14="http://schemas.microsoft.com/office/powerpoint/2010/main" val="345728075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14500" y="534194"/>
            <a:ext cx="8839200" cy="838200"/>
          </a:xfrm>
        </p:spPr>
        <p:txBody>
          <a:bodyPr/>
          <a:lstStyle/>
          <a:p>
            <a:r>
              <a:rPr lang="en-US" altLang="en-US" u="sng" dirty="0"/>
              <a:t>Participants, Patents, and Duty to Inform</a:t>
            </a:r>
            <a:endParaRPr lang="en-US" altLang="en-US" dirty="0"/>
          </a:p>
        </p:txBody>
      </p:sp>
      <p:sp>
        <p:nvSpPr>
          <p:cNvPr id="8195" name="Rectangle 1027"/>
          <p:cNvSpPr>
            <a:spLocks noGrp="1" noChangeArrowheads="1"/>
          </p:cNvSpPr>
          <p:nvPr>
            <p:ph type="body" idx="1"/>
          </p:nvPr>
        </p:nvSpPr>
        <p:spPr>
          <a:xfrm>
            <a:off x="1447800" y="1447800"/>
            <a:ext cx="9144000" cy="4876800"/>
          </a:xfrm>
        </p:spPr>
        <p:txBody>
          <a:bodyPr/>
          <a:lstStyle/>
          <a:p>
            <a:pPr algn="ctr">
              <a:buFont typeface="Monotype Sorts"/>
              <a:buNone/>
            </a:pPr>
            <a:r>
              <a:rPr lang="en-US" altLang="en-US" sz="1600"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1600200" y="6030118"/>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14886416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133600" y="334963"/>
            <a:ext cx="7772400" cy="1143000"/>
          </a:xfrm>
        </p:spPr>
        <p:txBody>
          <a:bodyPr/>
          <a:lstStyle/>
          <a:p>
            <a:r>
              <a:rPr lang="en-GB" altLang="en-US" u="sng" dirty="0" smtClean="0"/>
              <a:t>Patent Related Links</a:t>
            </a:r>
            <a:endParaRPr lang="en-US" altLang="en-US" u="sng" dirty="0" smtClean="0"/>
          </a:p>
        </p:txBody>
      </p:sp>
      <p:sp>
        <p:nvSpPr>
          <p:cNvPr id="9219" name="Rectangle 3"/>
          <p:cNvSpPr>
            <a:spLocks noGrp="1" noChangeArrowheads="1"/>
          </p:cNvSpPr>
          <p:nvPr>
            <p:ph type="body" idx="1"/>
          </p:nvPr>
        </p:nvSpPr>
        <p:spPr>
          <a:xfrm>
            <a:off x="1524000" y="1295400"/>
            <a:ext cx="8991600" cy="3886200"/>
          </a:xfrm>
        </p:spPr>
        <p:txBody>
          <a:bodyPr/>
          <a:lstStyle/>
          <a:p>
            <a:pPr lvl="1">
              <a:lnSpc>
                <a:spcPct val="90000"/>
              </a:lnSpc>
              <a:buFont typeface="Monotype Sorts"/>
              <a:buNone/>
            </a:pPr>
            <a:r>
              <a:rPr lang="en-US" altLang="en-US" sz="2400" dirty="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a:cs typeface="Times New Roman" panose="02020603050405020304" pitchFamily="18" charset="0"/>
              </a:rPr>
              <a:t>	Patent Policy is stated in these sources:</a:t>
            </a:r>
          </a:p>
          <a:p>
            <a:pPr lvl="1">
              <a:lnSpc>
                <a:spcPct val="90000"/>
              </a:lnSpc>
              <a:buFont typeface="Monotype Sorts"/>
              <a:buNone/>
            </a:pPr>
            <a:r>
              <a:rPr lang="en-GB" altLang="en-US" sz="2400" dirty="0"/>
              <a:t>		IEEE-SA Standards Boards Bylaws</a:t>
            </a:r>
          </a:p>
          <a:p>
            <a:pPr lvl="1">
              <a:lnSpc>
                <a:spcPct val="90000"/>
              </a:lnSpc>
              <a:buFont typeface="Monotype Sorts"/>
              <a:buNone/>
            </a:pPr>
            <a:r>
              <a:rPr lang="en-US" altLang="en-US" sz="2100" dirty="0"/>
              <a:t>		</a:t>
            </a:r>
            <a:r>
              <a:rPr lang="en-US" altLang="en-US" sz="2100" i="1" dirty="0"/>
              <a:t>http://standards.ieee.org/develop/policies/bylaws/sect6-7.html#6</a:t>
            </a:r>
          </a:p>
          <a:p>
            <a:pPr lvl="1">
              <a:lnSpc>
                <a:spcPct val="90000"/>
              </a:lnSpc>
              <a:buFont typeface="Monotype Sorts"/>
              <a:buNone/>
            </a:pPr>
            <a:r>
              <a:rPr lang="en-GB" altLang="en-US" sz="2400" dirty="0"/>
              <a:t>		IEEE-SA Standards Board Operations Manual</a:t>
            </a:r>
          </a:p>
          <a:p>
            <a:pPr lvl="1">
              <a:lnSpc>
                <a:spcPct val="90000"/>
              </a:lnSpc>
              <a:buFont typeface="Monotype Sorts"/>
              <a:buNone/>
            </a:pPr>
            <a:r>
              <a:rPr lang="en-US" altLang="en-US" sz="2400" dirty="0"/>
              <a:t>		</a:t>
            </a:r>
            <a:r>
              <a:rPr lang="en-US" altLang="en-US" sz="2100" i="1" dirty="0"/>
              <a:t>http://standards.ieee.org/develop/policies/opman/sect6.html#6.3</a:t>
            </a:r>
            <a:endParaRPr lang="en-US" altLang="en-US" sz="2400" dirty="0"/>
          </a:p>
          <a:p>
            <a:pPr lvl="1">
              <a:lnSpc>
                <a:spcPct val="90000"/>
              </a:lnSpc>
              <a:buFont typeface="Monotype Sorts"/>
              <a:buNone/>
            </a:pPr>
            <a:r>
              <a:rPr lang="en-US" altLang="en-US" sz="2400" dirty="0">
                <a:cs typeface="Times New Roman" panose="02020603050405020304" pitchFamily="18" charset="0"/>
              </a:rPr>
              <a:t>	Material about the patent policy is available at</a:t>
            </a:r>
            <a:r>
              <a:rPr lang="en-US" altLang="en-US" sz="2400" dirty="0"/>
              <a:t> </a:t>
            </a:r>
          </a:p>
          <a:p>
            <a:pPr lvl="1">
              <a:lnSpc>
                <a:spcPct val="90000"/>
              </a:lnSpc>
              <a:buFont typeface="Monotype Sorts"/>
              <a:buNone/>
            </a:pPr>
            <a:r>
              <a:rPr lang="en-US" altLang="en-US" sz="2400" dirty="0"/>
              <a:t>		</a:t>
            </a:r>
            <a:r>
              <a:rPr lang="en-US" altLang="en-US" sz="2100" i="1" dirty="0"/>
              <a:t>http://standards.ieee.org/about/sasb/patcom/materials.html</a:t>
            </a:r>
          </a:p>
        </p:txBody>
      </p:sp>
      <p:sp>
        <p:nvSpPr>
          <p:cNvPr id="9220" name="Text Box 6"/>
          <p:cNvSpPr txBox="1">
            <a:spLocks noChangeArrowheads="1"/>
          </p:cNvSpPr>
          <p:nvPr/>
        </p:nvSpPr>
        <p:spPr bwMode="auto">
          <a:xfrm>
            <a:off x="1600200" y="60198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2819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648170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828800" y="476830"/>
            <a:ext cx="8686800" cy="1143000"/>
          </a:xfrm>
        </p:spPr>
        <p:txBody>
          <a:bodyPr/>
          <a:lstStyle/>
          <a:p>
            <a:r>
              <a:rPr lang="en-US" altLang="en-US" dirty="0" smtClean="0"/>
              <a:t>Call for Potentially Essential Patents</a:t>
            </a:r>
          </a:p>
        </p:txBody>
      </p:sp>
      <p:sp>
        <p:nvSpPr>
          <p:cNvPr id="10243" name="Rectangle 1027"/>
          <p:cNvSpPr>
            <a:spLocks noGrp="1" noChangeArrowheads="1"/>
          </p:cNvSpPr>
          <p:nvPr>
            <p:ph type="body" idx="1"/>
          </p:nvPr>
        </p:nvSpPr>
        <p:spPr>
          <a:xfrm>
            <a:off x="2220913" y="1761697"/>
            <a:ext cx="7772400" cy="4114800"/>
          </a:xfrm>
        </p:spPr>
        <p:txBody>
          <a:bodyPr/>
          <a:lstStyle/>
          <a:p>
            <a:pPr>
              <a:buFont typeface="Arial" panose="020B0604020202020204" pitchFamily="34" charset="0"/>
              <a:buChar char="•"/>
            </a:pPr>
            <a:r>
              <a:rPr lang="en-US" alt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dirty="0"/>
              <a:t>Either speak up now or</a:t>
            </a:r>
          </a:p>
          <a:p>
            <a:pPr lvl="1">
              <a:buFont typeface="Arial" panose="020B0604020202020204" pitchFamily="34" charset="0"/>
              <a:buChar char="•"/>
            </a:pPr>
            <a:r>
              <a:rPr lang="en-US" altLang="en-US" dirty="0"/>
              <a:t>Provide the chair of this group with the identity of the holder(s) of any and all such claims as soon as possible or</a:t>
            </a:r>
          </a:p>
          <a:p>
            <a:pPr lvl="1">
              <a:buFont typeface="Arial" panose="020B0604020202020204" pitchFamily="34" charset="0"/>
              <a:buChar char="•"/>
            </a:pPr>
            <a:r>
              <a:rPr lang="en-US" altLang="en-US" dirty="0"/>
              <a:t>Cause an LOA to be submitted</a:t>
            </a:r>
          </a:p>
        </p:txBody>
      </p:sp>
      <p:sp>
        <p:nvSpPr>
          <p:cNvPr id="10244" name="Text Box 1028"/>
          <p:cNvSpPr txBox="1">
            <a:spLocks noChangeArrowheads="1"/>
          </p:cNvSpPr>
          <p:nvPr/>
        </p:nvSpPr>
        <p:spPr bwMode="auto">
          <a:xfrm>
            <a:off x="1524000" y="60198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6538480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840173" y="759619"/>
            <a:ext cx="8458200" cy="609600"/>
          </a:xfrm>
        </p:spPr>
        <p:txBody>
          <a:bodyPr/>
          <a:lstStyle/>
          <a:p>
            <a:r>
              <a:rPr lang="en-US" altLang="en-US" u="sng" dirty="0"/>
              <a:t>Other Guidelines for IEEE WG Meetings</a:t>
            </a:r>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952625" y="1624013"/>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buFont typeface="Arial" panose="020B0604020202020204" pitchFamily="34" charset="0"/>
              <a:buChar char="•"/>
            </a:pPr>
            <a:r>
              <a:rPr lang="en-US" altLang="en-US" sz="1800" b="1" dirty="0"/>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dirty="0"/>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dirty="0"/>
              <a:t>Don’t discuss specific license rates, terms, or conditions.</a:t>
            </a:r>
          </a:p>
          <a:p>
            <a:pPr lvl="2">
              <a:lnSpc>
                <a:spcPct val="80000"/>
              </a:lnSpc>
              <a:spcAft>
                <a:spcPct val="40000"/>
              </a:spcAft>
              <a:buFont typeface="Arial" panose="020B0604020202020204" pitchFamily="34" charset="0"/>
              <a:buChar char="•"/>
            </a:pPr>
            <a:r>
              <a:rPr lang="en-US" altLang="en-US" sz="1400" dirty="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dirty="0"/>
              <a:t>Technical considerations remain primary focus</a:t>
            </a:r>
            <a:endParaRPr lang="en-US" altLang="en-US" sz="1400" dirty="0"/>
          </a:p>
          <a:p>
            <a:pPr lvl="1">
              <a:lnSpc>
                <a:spcPct val="80000"/>
              </a:lnSpc>
              <a:spcAft>
                <a:spcPct val="40000"/>
              </a:spcAft>
              <a:buFont typeface="Arial" panose="020B0604020202020204" pitchFamily="34" charset="0"/>
              <a:buChar char="•"/>
            </a:pPr>
            <a:r>
              <a:rPr lang="en-US" altLang="en-US" sz="1600" b="1" dirty="0"/>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dirty="0"/>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dirty="0"/>
              <a:t>Don’t be silent if inappropriate topics are discussed … do formally object.</a:t>
            </a:r>
          </a:p>
          <a:p>
            <a:pPr algn="ctr">
              <a:lnSpc>
                <a:spcPct val="80000"/>
              </a:lnSpc>
              <a:buFont typeface="Monotype Sorts"/>
              <a:buNone/>
            </a:pPr>
            <a:r>
              <a:rPr lang="en-US" altLang="en-US" sz="1000" b="1" dirty="0"/>
              <a:t>---------------------------------------------------------------   </a:t>
            </a:r>
            <a:endParaRPr lang="en-US" altLang="en-US" sz="1200" b="1" dirty="0"/>
          </a:p>
          <a:p>
            <a:pPr algn="ctr">
              <a:lnSpc>
                <a:spcPct val="80000"/>
              </a:lnSpc>
              <a:buFont typeface="Monotype Sorts"/>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p:txBody>
      </p:sp>
      <p:sp>
        <p:nvSpPr>
          <p:cNvPr id="11269" name="Text Box 7"/>
          <p:cNvSpPr txBox="1">
            <a:spLocks noChangeArrowheads="1"/>
          </p:cNvSpPr>
          <p:nvPr/>
        </p:nvSpPr>
        <p:spPr bwMode="auto">
          <a:xfrm>
            <a:off x="1581150" y="60198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133043689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21D73FE3-120F-408C-B303-7C3A7515F23A}" type="slidenum">
              <a:rPr lang="en-US" altLang="en-US">
                <a:ea typeface="MS Gothic" panose="020B0609070205080204" pitchFamily="49" charset="-128"/>
              </a:rPr>
              <a:pPr hangingPunct="0">
                <a:buClrTx/>
                <a:buFontTx/>
                <a:buNone/>
              </a:pPr>
              <a:t>9</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609601"/>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600200"/>
            <a:ext cx="78486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3"/>
              </a:rPr>
              <a:t>http://www.ieee802.org/devdocs.shtml</a:t>
            </a:r>
            <a:r>
              <a:rPr lang="en-GB" altLang="en-US" dirty="0">
                <a:ea typeface="MS Gothic" panose="020B0609070205080204" pitchFamily="49" charset="-128"/>
              </a:rPr>
              <a:t>)</a:t>
            </a:r>
          </a:p>
          <a:p>
            <a:pPr>
              <a:spcBef>
                <a:spcPts val="600"/>
              </a:spcBef>
            </a:pPr>
            <a:endParaRPr lang="en-GB" altLang="en-US" sz="1600" b="1"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a:xfrm>
            <a:off x="8128878" y="6473032"/>
            <a:ext cx="1944763" cy="184666"/>
          </a:xfrm>
        </p:spPr>
        <p:txBody>
          <a:bodyPr/>
          <a:lstStyle/>
          <a:p>
            <a:pPr>
              <a:defRPr/>
            </a:pPr>
            <a:r>
              <a:rPr lang="en-US" dirty="0" smtClean="0"/>
              <a:t>Dorothy Stanley, HP Enterprise</a:t>
            </a:r>
            <a:endParaRPr lang="en-US" dirty="0"/>
          </a:p>
        </p:txBody>
      </p:sp>
    </p:spTree>
    <p:extLst>
      <p:ext uri="{BB962C8B-B14F-4D97-AF65-F5344CB8AC3E}">
        <p14:creationId xmlns:p14="http://schemas.microsoft.com/office/powerpoint/2010/main" val="242618528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466945</TotalTime>
  <Words>1605</Words>
  <Application>Microsoft Office PowerPoint</Application>
  <PresentationFormat>Widescreen</PresentationFormat>
  <Paragraphs>316</Paragraphs>
  <Slides>18</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6" baseType="lpstr">
      <vt:lpstr>MS Gothic</vt:lpstr>
      <vt:lpstr>MS PGothic</vt:lpstr>
      <vt:lpstr>Arial</vt:lpstr>
      <vt:lpstr>Helvetica</vt:lpstr>
      <vt:lpstr>Monotype Sorts</vt:lpstr>
      <vt:lpstr>Times New Roman</vt:lpstr>
      <vt:lpstr>802-11-Submission</vt:lpstr>
      <vt:lpstr>Document</vt:lpstr>
      <vt:lpstr>IEEE 802.11 TGmd Sept 2017 Agenda</vt:lpstr>
      <vt:lpstr>Abstract</vt:lpstr>
      <vt:lpstr>TGmd Agenda</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Approve prior TGmd minutes</vt:lpstr>
      <vt:lpstr>Standard and Amendment Ratification</vt:lpstr>
      <vt:lpstr>Current TGmd Schedule</vt:lpstr>
      <vt:lpstr>PowerPoint Presentation</vt:lpstr>
      <vt:lpstr>PowerPoint Presentation</vt:lpstr>
      <vt:lpstr>PowerPoint Presentation</vt:lpstr>
      <vt:lpstr>PowerPoint Presentation</vt:lpstr>
      <vt:lpstr>Sept - Nov 2017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September 2017</cp:keywords>
  <cp:lastModifiedBy>Stanley, Dorothy</cp:lastModifiedBy>
  <cp:revision>2883</cp:revision>
  <cp:lastPrinted>1998-02-10T13:28:06Z</cp:lastPrinted>
  <dcterms:created xsi:type="dcterms:W3CDTF">2005-01-04T21:26:55Z</dcterms:created>
  <dcterms:modified xsi:type="dcterms:W3CDTF">2017-09-12T04:02:12Z</dcterms:modified>
</cp:coreProperties>
</file>