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3" r:id="rId5"/>
    <p:sldId id="265" r:id="rId6"/>
    <p:sldId id="283" r:id="rId7"/>
    <p:sldId id="266" r:id="rId8"/>
    <p:sldId id="281" r:id="rId9"/>
    <p:sldId id="280" r:id="rId10"/>
    <p:sldId id="269" r:id="rId11"/>
    <p:sldId id="282" r:id="rId12"/>
    <p:sldId id="284" r:id="rId13"/>
    <p:sldId id="270" r:id="rId14"/>
    <p:sldId id="271" r:id="rId15"/>
    <p:sldId id="264" r:id="rId16"/>
    <p:sldId id="279" r:id="rId17"/>
    <p:sldId id="277" r:id="rId18"/>
    <p:sldId id="273" r:id="rId19"/>
    <p:sldId id="274" r:id="rId20"/>
    <p:sldId id="28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660"/>
  </p:normalViewPr>
  <p:slideViewPr>
    <p:cSldViewPr>
      <p:cViewPr varScale="1">
        <p:scale>
          <a:sx n="129" d="100"/>
          <a:sy n="129" d="100"/>
        </p:scale>
        <p:origin x="1061" y="9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3" d="100"/>
          <a:sy n="73" d="100"/>
        </p:scale>
        <p:origin x="2899"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1161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 et 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2017</a:t>
            </a:r>
            <a:endParaRPr lang="en-GB"/>
          </a:p>
        </p:txBody>
      </p:sp>
      <p:sp>
        <p:nvSpPr>
          <p:cNvPr id="6" name="Footer Placeholder 5"/>
          <p:cNvSpPr>
            <a:spLocks noGrp="1"/>
          </p:cNvSpPr>
          <p:nvPr>
            <p:ph type="ftr" idx="11"/>
          </p:nvPr>
        </p:nvSpPr>
        <p:spPr/>
        <p:txBody>
          <a:bodyPr/>
          <a:lstStyle>
            <a:lvl1pPr>
              <a:defRPr/>
            </a:lvl1pPr>
          </a:lstStyle>
          <a:p>
            <a:r>
              <a:rPr lang="en-GB"/>
              <a:t>Solomon Trainin (Qualcomm)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2017</a:t>
            </a:r>
            <a:endParaRPr lang="en-GB"/>
          </a:p>
        </p:txBody>
      </p:sp>
      <p:sp>
        <p:nvSpPr>
          <p:cNvPr id="4" name="Footer Placeholder 3"/>
          <p:cNvSpPr>
            <a:spLocks noGrp="1"/>
          </p:cNvSpPr>
          <p:nvPr>
            <p:ph type="ftr" idx="11"/>
          </p:nvPr>
        </p:nvSpPr>
        <p:spPr/>
        <p:txBody>
          <a:bodyPr/>
          <a:lstStyle>
            <a:lvl1pPr>
              <a:defRPr/>
            </a:lvl1pPr>
          </a:lstStyle>
          <a:p>
            <a:r>
              <a:rPr lang="en-GB"/>
              <a:t>Solomon Trainin (Qualcomm)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2017</a:t>
            </a:r>
            <a:endParaRPr lang="en-GB"/>
          </a:p>
        </p:txBody>
      </p:sp>
      <p:sp>
        <p:nvSpPr>
          <p:cNvPr id="3" name="Footer Placeholder 2"/>
          <p:cNvSpPr>
            <a:spLocks noGrp="1"/>
          </p:cNvSpPr>
          <p:nvPr>
            <p:ph type="ftr" idx="11"/>
          </p:nvPr>
        </p:nvSpPr>
        <p:spPr/>
        <p:txBody>
          <a:bodyPr/>
          <a:lstStyle>
            <a:lvl1pPr>
              <a:defRPr/>
            </a:lvl1pPr>
          </a:lstStyle>
          <a:p>
            <a:r>
              <a:rPr lang="en-GB"/>
              <a:t>Solomon Trainin (Qualcomm)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802.11-17/1195r1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Solomon Trainin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Flow control for EDMG devices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2017-04-22</a:t>
            </a:r>
          </a:p>
        </p:txBody>
      </p:sp>
      <p:graphicFrame>
        <p:nvGraphicFramePr>
          <p:cNvPr id="3075" name="Object 3"/>
          <p:cNvGraphicFramePr>
            <a:graphicFrameLocks noChangeAspect="1"/>
          </p:cNvGraphicFramePr>
          <p:nvPr>
            <p:extLst>
              <p:ext uri="{D42A27DB-BD31-4B8C-83A1-F6EECF244321}">
                <p14:modId xmlns:p14="http://schemas.microsoft.com/office/powerpoint/2010/main" val="752415909"/>
              </p:ext>
            </p:extLst>
          </p:nvPr>
        </p:nvGraphicFramePr>
        <p:xfrm>
          <a:off x="520700" y="2273300"/>
          <a:ext cx="8010525" cy="3330575"/>
        </p:xfrm>
        <a:graphic>
          <a:graphicData uri="http://schemas.openxmlformats.org/presentationml/2006/ole">
            <mc:AlternateContent xmlns:mc="http://schemas.openxmlformats.org/markup-compatibility/2006">
              <mc:Choice xmlns:v="urn:schemas-microsoft-com:vml" Requires="v">
                <p:oleObj spid="_x0000_s3281" name="Document" r:id="rId4" imgW="8271749" imgH="3447567" progId="Word.Document.8">
                  <p:embed/>
                </p:oleObj>
              </mc:Choice>
              <mc:Fallback>
                <p:oleObj name="Document" r:id="rId4" imgW="8271749" imgH="3447567" progId="Word.Document.8">
                  <p:embed/>
                  <p:pic>
                    <p:nvPicPr>
                      <p:cNvPr id="0" name="Picture 3"/>
                      <p:cNvPicPr>
                        <a:picLocks noChangeAspect="1" noChangeArrowheads="1"/>
                      </p:cNvPicPr>
                      <p:nvPr/>
                    </p:nvPicPr>
                    <p:blipFill>
                      <a:blip r:embed="rId5"/>
                      <a:srcRect/>
                      <a:stretch>
                        <a:fillRect/>
                      </a:stretch>
                    </p:blipFill>
                    <p:spPr bwMode="auto">
                      <a:xfrm>
                        <a:off x="520700" y="2273300"/>
                        <a:ext cx="8010525" cy="3330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1142"/>
          </a:xfrm>
        </p:spPr>
        <p:txBody>
          <a:bodyPr/>
          <a:lstStyle/>
          <a:p>
            <a:r>
              <a:rPr lang="en-GB" sz="2800" dirty="0"/>
              <a:t>RBUFCAP field encoding</a:t>
            </a: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graphicFrame>
        <p:nvGraphicFramePr>
          <p:cNvPr id="3" name="Table 2">
            <a:extLst>
              <a:ext uri="{FF2B5EF4-FFF2-40B4-BE49-F238E27FC236}">
                <a16:creationId xmlns:a16="http://schemas.microsoft.com/office/drawing/2014/main" id="{85E4703C-BB72-4F79-A88E-E0C5F2794AB1}"/>
              </a:ext>
            </a:extLst>
          </p:cNvPr>
          <p:cNvGraphicFramePr>
            <a:graphicFrameLocks noGrp="1"/>
          </p:cNvGraphicFramePr>
          <p:nvPr>
            <p:extLst>
              <p:ext uri="{D42A27DB-BD31-4B8C-83A1-F6EECF244321}">
                <p14:modId xmlns:p14="http://schemas.microsoft.com/office/powerpoint/2010/main" val="1127368800"/>
              </p:ext>
            </p:extLst>
          </p:nvPr>
        </p:nvGraphicFramePr>
        <p:xfrm>
          <a:off x="838200" y="2362200"/>
          <a:ext cx="7791416" cy="3247706"/>
        </p:xfrm>
        <a:graphic>
          <a:graphicData uri="http://schemas.openxmlformats.org/drawingml/2006/table">
            <a:tbl>
              <a:tblPr firstRow="1" firstCol="1" bandRow="1"/>
              <a:tblGrid>
                <a:gridCol w="1169174">
                  <a:extLst>
                    <a:ext uri="{9D8B030D-6E8A-4147-A177-3AD203B41FA5}">
                      <a16:colId xmlns:a16="http://schemas.microsoft.com/office/drawing/2014/main" val="2476099299"/>
                    </a:ext>
                  </a:extLst>
                </a:gridCol>
                <a:gridCol w="1912353">
                  <a:extLst>
                    <a:ext uri="{9D8B030D-6E8A-4147-A177-3AD203B41FA5}">
                      <a16:colId xmlns:a16="http://schemas.microsoft.com/office/drawing/2014/main" val="890115332"/>
                    </a:ext>
                  </a:extLst>
                </a:gridCol>
                <a:gridCol w="4709889">
                  <a:extLst>
                    <a:ext uri="{9D8B030D-6E8A-4147-A177-3AD203B41FA5}">
                      <a16:colId xmlns:a16="http://schemas.microsoft.com/office/drawing/2014/main" val="2744514680"/>
                    </a:ext>
                  </a:extLst>
                </a:gridCol>
              </a:tblGrid>
              <a:tr h="626702">
                <a:tc>
                  <a:txBody>
                    <a:bodyPr/>
                    <a:lstStyle/>
                    <a:p>
                      <a:pPr marL="0" marR="0" algn="ctr">
                        <a:spcBef>
                          <a:spcPts val="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RBUFCAP Value</a:t>
                      </a:r>
                      <a:endParaRPr lang="en-US" sz="2000"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RBUFCAP Value name</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Definition</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4556144"/>
                  </a:ext>
                </a:extLst>
              </a:tr>
              <a:tr h="123972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err="1">
                          <a:effectLst/>
                          <a:latin typeface="Times New Roman" panose="02020603050405020304" pitchFamily="18" charset="0"/>
                          <a:ea typeface="Times New Roman" panose="02020603050405020304" pitchFamily="18" charset="0"/>
                          <a:cs typeface="Times New Roman" panose="02020603050405020304" pitchFamily="18" charset="0"/>
                        </a:rPr>
                        <a:t>Unlimited_space</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a:effectLst/>
                          <a:latin typeface="Times New Roman" panose="02020603050405020304" pitchFamily="18" charset="0"/>
                          <a:ea typeface="Times New Roman" panose="02020603050405020304" pitchFamily="18" charset="0"/>
                          <a:cs typeface="Times New Roman" panose="02020603050405020304" pitchFamily="18" charset="0"/>
                        </a:rPr>
                        <a:t>Space of the Recipient memory to receive A-MPDUs with length that is not less than </a:t>
                      </a:r>
                      <a:endParaRPr lang="en-US" sz="2000" u="none"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u="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indicated by Maximum A-MPDU Length Exponent </a:t>
                      </a:r>
                      <a:endParaRPr lang="en-US" sz="2400" u="none"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600" u="none" dirty="0">
                          <a:effectLst/>
                          <a:latin typeface="Times New Roman" panose="02020603050405020304" pitchFamily="18" charset="0"/>
                          <a:ea typeface="Times New Roman" panose="02020603050405020304" pitchFamily="18" charset="0"/>
                          <a:cs typeface="Times New Roman" panose="02020603050405020304" pitchFamily="18" charset="0"/>
                        </a:rPr>
                        <a:t>(Table 1 —A-MPDU Parameters field definition)</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5572586"/>
                  </a:ext>
                </a:extLst>
              </a:tr>
              <a:tr h="448073">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0xFF</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Zero_space</a:t>
                      </a:r>
                      <a:endParaRPr lang="en-US" sz="2000" u="none">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 place in the Recipient memory</a:t>
                      </a:r>
                      <a:endParaRPr lang="en-US" sz="2400" u="none">
                        <a:solidFill>
                          <a:srgbClr val="000000"/>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5629987"/>
                  </a:ext>
                </a:extLst>
              </a:tr>
              <a:tr h="933211">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1-0xFe</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RBUFCAP</a:t>
                      </a:r>
                      <a:endParaRPr lang="en-US" sz="2000" u="none">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(RBUF_Unit_Size)  </a:t>
                      </a:r>
                      <a:endParaRPr lang="en-US" sz="2000" u="none">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Size of Recipient memory that Originator may use to transmit MPDUs to the Recipient is measured in RBUFCAP units of </a:t>
                      </a:r>
                      <a:r>
                        <a:rPr lang="en-US" sz="1600" u="none"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95768"/>
                  </a:ext>
                </a:extLst>
              </a:tr>
            </a:tbl>
          </a:graphicData>
        </a:graphic>
      </p:graphicFrame>
      <p:sp>
        <p:nvSpPr>
          <p:cNvPr id="10" name="Rectangle 9">
            <a:extLst>
              <a:ext uri="{FF2B5EF4-FFF2-40B4-BE49-F238E27FC236}">
                <a16:creationId xmlns:a16="http://schemas.microsoft.com/office/drawing/2014/main" id="{358EB0FC-EB11-4746-9245-3891C0DABEA7}"/>
              </a:ext>
            </a:extLst>
          </p:cNvPr>
          <p:cNvSpPr/>
          <p:nvPr/>
        </p:nvSpPr>
        <p:spPr>
          <a:xfrm>
            <a:off x="304799" y="1685916"/>
            <a:ext cx="8324817" cy="400110"/>
          </a:xfrm>
          <a:prstGeom prst="rect">
            <a:avLst/>
          </a:prstGeom>
        </p:spPr>
        <p:txBody>
          <a:bodyPr wrap="square">
            <a:spAutoFit/>
          </a:bodyPr>
          <a:lstStyle/>
          <a:p>
            <a:pPr marL="0" marR="0" algn="ctr">
              <a:spcBef>
                <a:spcPts val="0"/>
              </a:spcBef>
              <a:spcAft>
                <a:spcPts val="0"/>
              </a:spcAft>
            </a:pPr>
            <a:r>
              <a:rPr lang="en-US" sz="20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Table 9-y1 RBUFCAP encoding for EDMG Compressed </a:t>
            </a:r>
            <a:r>
              <a:rPr lang="en-US" sz="20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BlockAck</a:t>
            </a:r>
            <a:r>
              <a:rPr lang="en-US" sz="20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variant</a:t>
            </a:r>
            <a:endParaRPr lang="en-US" sz="28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263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1142"/>
          </a:xfrm>
        </p:spPr>
        <p:txBody>
          <a:bodyPr/>
          <a:lstStyle/>
          <a:p>
            <a:r>
              <a:rPr lang="en-GB" sz="2800" dirty="0"/>
              <a:t>RBUFCAP field and BA control field encoding</a:t>
            </a: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
        <p:nvSpPr>
          <p:cNvPr id="9" name="Rectangle 8"/>
          <p:cNvSpPr/>
          <p:nvPr/>
        </p:nvSpPr>
        <p:spPr>
          <a:xfrm>
            <a:off x="2819400" y="2636704"/>
            <a:ext cx="3307957" cy="400110"/>
          </a:xfrm>
          <a:prstGeom prst="rect">
            <a:avLst/>
          </a:prstGeom>
        </p:spPr>
        <p:txBody>
          <a:bodyPr wrap="none">
            <a:spAutoFit/>
          </a:bodyPr>
          <a:lstStyle/>
          <a:p>
            <a:r>
              <a:rPr lang="en-GB" sz="2000" b="1" dirty="0">
                <a:latin typeface="+mn-lt"/>
              </a:rPr>
              <a:t>Figure 9-33 </a:t>
            </a:r>
            <a:r>
              <a:rPr lang="en-US" sz="2000" b="1" dirty="0">
                <a:solidFill>
                  <a:schemeClr val="tx1"/>
                </a:solidFill>
                <a:latin typeface="+mn-lt"/>
              </a:rPr>
              <a:t>BA Control field</a:t>
            </a:r>
            <a:endParaRPr lang="en-GB" sz="2000" b="1" dirty="0">
              <a:solidFill>
                <a:schemeClr val="tx1"/>
              </a:solidFill>
              <a:latin typeface="+mn-lt"/>
            </a:endParaRPr>
          </a:p>
        </p:txBody>
      </p:sp>
      <p:graphicFrame>
        <p:nvGraphicFramePr>
          <p:cNvPr id="12" name="Table 11">
            <a:extLst>
              <a:ext uri="{FF2B5EF4-FFF2-40B4-BE49-F238E27FC236}">
                <a16:creationId xmlns:a16="http://schemas.microsoft.com/office/drawing/2014/main" id="{D536C363-F2E5-4E7A-896E-2E9ED3428BE3}"/>
              </a:ext>
            </a:extLst>
          </p:cNvPr>
          <p:cNvGraphicFramePr>
            <a:graphicFrameLocks noGrp="1"/>
          </p:cNvGraphicFramePr>
          <p:nvPr>
            <p:extLst>
              <p:ext uri="{D42A27DB-BD31-4B8C-83A1-F6EECF244321}">
                <p14:modId xmlns:p14="http://schemas.microsoft.com/office/powerpoint/2010/main" val="3423027458"/>
              </p:ext>
            </p:extLst>
          </p:nvPr>
        </p:nvGraphicFramePr>
        <p:xfrm>
          <a:off x="541338" y="1534493"/>
          <a:ext cx="8001000" cy="1401178"/>
        </p:xfrm>
        <a:graphic>
          <a:graphicData uri="http://schemas.openxmlformats.org/drawingml/2006/table">
            <a:tbl>
              <a:tblPr firstRow="1" firstCol="1" bandRow="1"/>
              <a:tblGrid>
                <a:gridCol w="492849">
                  <a:extLst>
                    <a:ext uri="{9D8B030D-6E8A-4147-A177-3AD203B41FA5}">
                      <a16:colId xmlns:a16="http://schemas.microsoft.com/office/drawing/2014/main" val="3646323554"/>
                    </a:ext>
                  </a:extLst>
                </a:gridCol>
                <a:gridCol w="1016111">
                  <a:extLst>
                    <a:ext uri="{9D8B030D-6E8A-4147-A177-3AD203B41FA5}">
                      <a16:colId xmlns:a16="http://schemas.microsoft.com/office/drawing/2014/main" val="1844271365"/>
                    </a:ext>
                  </a:extLst>
                </a:gridCol>
                <a:gridCol w="947487">
                  <a:extLst>
                    <a:ext uri="{9D8B030D-6E8A-4147-A177-3AD203B41FA5}">
                      <a16:colId xmlns:a16="http://schemas.microsoft.com/office/drawing/2014/main" val="3684265700"/>
                    </a:ext>
                  </a:extLst>
                </a:gridCol>
                <a:gridCol w="842211">
                  <a:extLst>
                    <a:ext uri="{9D8B030D-6E8A-4147-A177-3AD203B41FA5}">
                      <a16:colId xmlns:a16="http://schemas.microsoft.com/office/drawing/2014/main" val="139949816"/>
                    </a:ext>
                  </a:extLst>
                </a:gridCol>
                <a:gridCol w="772026">
                  <a:extLst>
                    <a:ext uri="{9D8B030D-6E8A-4147-A177-3AD203B41FA5}">
                      <a16:colId xmlns:a16="http://schemas.microsoft.com/office/drawing/2014/main" val="958337252"/>
                    </a:ext>
                  </a:extLst>
                </a:gridCol>
                <a:gridCol w="1333500">
                  <a:extLst>
                    <a:ext uri="{9D8B030D-6E8A-4147-A177-3AD203B41FA5}">
                      <a16:colId xmlns:a16="http://schemas.microsoft.com/office/drawing/2014/main" val="3358918717"/>
                    </a:ext>
                  </a:extLst>
                </a:gridCol>
                <a:gridCol w="1263316">
                  <a:extLst>
                    <a:ext uri="{9D8B030D-6E8A-4147-A177-3AD203B41FA5}">
                      <a16:colId xmlns:a16="http://schemas.microsoft.com/office/drawing/2014/main" val="784647573"/>
                    </a:ext>
                  </a:extLst>
                </a:gridCol>
                <a:gridCol w="1333500">
                  <a:extLst>
                    <a:ext uri="{9D8B030D-6E8A-4147-A177-3AD203B41FA5}">
                      <a16:colId xmlns:a16="http://schemas.microsoft.com/office/drawing/2014/main" val="1473160003"/>
                    </a:ext>
                  </a:extLst>
                </a:gridCol>
              </a:tblGrid>
              <a:tr h="225472">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a:noFill/>
                    </a:lnB>
                  </a:tcPr>
                </a:tc>
                <a:tc>
                  <a:txBody>
                    <a:bodyPr/>
                    <a:lstStyle/>
                    <a:p>
                      <a:pPr marL="457200" marR="0" indent="-457200">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B0</a:t>
                      </a:r>
                      <a:endParaRPr lang="en-US" sz="1800" dirty="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 B4</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B5 B9</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B9</a:t>
                      </a:r>
                      <a:endParaRPr lang="en-US" sz="1800">
                        <a:effectLst/>
                        <a:latin typeface="Times New Roman" panose="02020603050405020304" pitchFamily="18" charset="0"/>
                        <a:ea typeface="Times New Roman" panose="02020603050405020304"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B10</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B12 B15</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0618031"/>
                  </a:ext>
                </a:extLst>
              </a:tr>
              <a:tr h="526101">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BA Ack</a:t>
                      </a:r>
                      <a:endParaRPr lang="en-US" sz="180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Policy</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BA Type</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Reserved</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marR="0" indent="-10795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No_Mem</a:t>
                      </a:r>
                      <a:endParaRPr lang="en-US" sz="1800">
                        <a:effectLst/>
                        <a:latin typeface="Times New Roman" panose="02020603050405020304" pitchFamily="18" charset="0"/>
                        <a:ea typeface="Times New Roman" panose="02020603050405020304" pitchFamily="18" charset="0"/>
                      </a:endParaRPr>
                    </a:p>
                    <a:p>
                      <a:pPr marL="139700" marR="0" indent="-10795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Kept</a:t>
                      </a:r>
                      <a:endParaRPr lang="en-US" sz="18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0" marR="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Memory configuration tag</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Management</a:t>
                      </a:r>
                      <a:endParaRPr lang="en-US" sz="180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ACK</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TID INFO</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388455"/>
                  </a:ext>
                </a:extLst>
              </a:tr>
              <a:tr h="526101">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Bits:</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dirty="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10206748"/>
                  </a:ext>
                </a:extLst>
              </a:tr>
            </a:tbl>
          </a:graphicData>
        </a:graphic>
      </p:graphicFrame>
      <p:sp>
        <p:nvSpPr>
          <p:cNvPr id="8" name="Rectangle 7">
            <a:extLst>
              <a:ext uri="{FF2B5EF4-FFF2-40B4-BE49-F238E27FC236}">
                <a16:creationId xmlns:a16="http://schemas.microsoft.com/office/drawing/2014/main" id="{D69209F5-68A2-4A0C-B9FC-11664DC53B55}"/>
              </a:ext>
            </a:extLst>
          </p:cNvPr>
          <p:cNvSpPr/>
          <p:nvPr/>
        </p:nvSpPr>
        <p:spPr>
          <a:xfrm>
            <a:off x="696912" y="3138885"/>
            <a:ext cx="7998203" cy="3170099"/>
          </a:xfrm>
          <a:prstGeom prst="rect">
            <a:avLst/>
          </a:prstGeom>
        </p:spPr>
        <p:txBody>
          <a:bodyPr wrap="square">
            <a:spAutoFit/>
          </a:bodyPr>
          <a:lstStyle/>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No_Mem_kept</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indicates that Free Memory space provided in last RBUFCAP delivery in frame exchange sequence is not kept at start of next sequence if the field is set to 1 and it is kept otherwise. Value of 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No_Mem_kept</a:t>
            </a:r>
            <a:r>
              <a:rPr lang="en-US" sz="2000" dirty="0">
                <a:solidFill>
                  <a:srgbClr val="C00000"/>
                </a:solidFill>
                <a:latin typeface="Times New Roman" panose="02020603050405020304" pitchFamily="18" charset="0"/>
                <a:ea typeface="TimesNewRomanPSMT"/>
                <a:cs typeface="Times New Roman" panose="02020603050405020304" pitchFamily="18" charset="0"/>
              </a:rPr>
              <a:t> is set to 0 at successive Block Ack agreement establishment.</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Memory_configuratiuon_tag</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indicates one of two Recipient memory configurations as indicated in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Memory config tag</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 Recipient memory configuration sub-element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9.4.2.258</a:t>
            </a:r>
            <a:r>
              <a:rPr lang="en-US" sz="2000" dirty="0">
                <a:solidFill>
                  <a:srgbClr val="C00000"/>
                </a:solidFill>
                <a:latin typeface="Times New Roman" panose="02020603050405020304" pitchFamily="18" charset="0"/>
                <a:ea typeface="TimesNewRomanPSMT"/>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Value of 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Memory_configuratiuon_tag</a:t>
            </a:r>
            <a:r>
              <a:rPr lang="en-US" sz="2000" dirty="0">
                <a:solidFill>
                  <a:srgbClr val="C00000"/>
                </a:solidFill>
                <a:latin typeface="Times New Roman" panose="02020603050405020304" pitchFamily="18" charset="0"/>
                <a:ea typeface="TimesNewRomanPSMT"/>
                <a:cs typeface="Times New Roman" panose="02020603050405020304" pitchFamily="18" charset="0"/>
              </a:rPr>
              <a:t> is set to 0 at successive Block Ack agreement establishment.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556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a:t>What is mandatory?</a:t>
            </a:r>
          </a:p>
        </p:txBody>
      </p:sp>
      <p:sp>
        <p:nvSpPr>
          <p:cNvPr id="3" name="Content Placeholder 2"/>
          <p:cNvSpPr>
            <a:spLocks noGrp="1"/>
          </p:cNvSpPr>
          <p:nvPr>
            <p:ph idx="1"/>
          </p:nvPr>
        </p:nvSpPr>
        <p:spPr>
          <a:xfrm>
            <a:off x="696912" y="1222375"/>
            <a:ext cx="7770813" cy="5253037"/>
          </a:xfrm>
        </p:spPr>
        <p:txBody>
          <a:bodyPr/>
          <a:lstStyle/>
          <a:p>
            <a:pPr>
              <a:buFont typeface="Arial" panose="020B0604020202020204" pitchFamily="34" charset="0"/>
              <a:buChar char="•"/>
            </a:pPr>
            <a:r>
              <a:rPr lang="en-US" sz="2000" b="0" dirty="0"/>
              <a:t>Existent rule – A DMG STA shall not transmit an A-MPDU that is longer than the value indicated by the Maximum A-MPDU Length Exponent field in the DMG Capabilities element received from the intended receiver</a:t>
            </a:r>
          </a:p>
          <a:p>
            <a:pPr lvl="1">
              <a:buFont typeface="Arial" panose="020B0604020202020204" pitchFamily="34" charset="0"/>
              <a:buChar char="•"/>
            </a:pPr>
            <a:r>
              <a:rPr lang="en-US" sz="1800" b="0" dirty="0"/>
              <a:t>In EDMG wher</a:t>
            </a:r>
            <a:r>
              <a:rPr lang="en-US" sz="1800" dirty="0"/>
              <a:t>e </a:t>
            </a:r>
            <a:r>
              <a:rPr lang="en-US" sz="1800" b="0" dirty="0"/>
              <a:t>B</a:t>
            </a:r>
            <a:r>
              <a:rPr lang="en-US" sz="1800" dirty="0"/>
              <a:t>lockAck with</a:t>
            </a:r>
            <a:r>
              <a:rPr lang="en-US" sz="1800" b="0" dirty="0"/>
              <a:t> RBUFCAP field is mandatory the </a:t>
            </a:r>
            <a:r>
              <a:rPr lang="en-US" sz="1800" dirty="0"/>
              <a:t>rule is accompanied with RBUFCAP containing 0</a:t>
            </a:r>
          </a:p>
          <a:p>
            <a:pPr>
              <a:buFont typeface="Arial" panose="020B0604020202020204" pitchFamily="34" charset="0"/>
              <a:buChar char="•"/>
            </a:pPr>
            <a:r>
              <a:rPr lang="en-US" sz="2000" b="0" dirty="0"/>
              <a:t>New rules:</a:t>
            </a:r>
          </a:p>
          <a:p>
            <a:pPr lvl="1">
              <a:buFont typeface="Arial" panose="020B0604020202020204" pitchFamily="34" charset="0"/>
              <a:buChar char="•"/>
            </a:pPr>
            <a:r>
              <a:rPr lang="en-US" sz="1800" b="0" dirty="0"/>
              <a:t>The Originator shall not transmit QoS data to the Recipient if RBUFCAP indicates Zero_space (0xFF)</a:t>
            </a:r>
          </a:p>
          <a:p>
            <a:pPr lvl="1">
              <a:buFont typeface="Arial" panose="020B0604020202020204" pitchFamily="34" charset="0"/>
              <a:buChar char="•"/>
            </a:pPr>
            <a:r>
              <a:rPr lang="en-US" sz="1800" dirty="0"/>
              <a:t>The Originator shall not transmit QoS data at start of transmit sequence if No_Mem_kept subfield in the BA Control field is set to 1. </a:t>
            </a:r>
          </a:p>
          <a:p>
            <a:pPr>
              <a:buFont typeface="Arial" panose="020B0604020202020204" pitchFamily="34" charset="0"/>
              <a:buChar char="•"/>
            </a:pPr>
            <a:r>
              <a:rPr lang="en-US" sz="2000" b="0" dirty="0"/>
              <a:t>The rules are mandatory for the Originator, zero in both RBUFCAP field and No_Mem_kept subfield set by the Recipient disables the Flow control by default </a:t>
            </a:r>
          </a:p>
          <a:p>
            <a:pPr>
              <a:buFont typeface="Arial" panose="020B0604020202020204" pitchFamily="34" charset="0"/>
              <a:buChar char="•"/>
            </a:pPr>
            <a:r>
              <a:rPr lang="en-US" sz="2000" b="0" dirty="0"/>
              <a:t>Rules above are mandatory and are not part of any capability exchange</a:t>
            </a:r>
          </a:p>
          <a:p>
            <a:pPr>
              <a:buFont typeface="Arial" panose="020B0604020202020204" pitchFamily="34" charset="0"/>
              <a:buChar char="•"/>
            </a:pPr>
            <a:r>
              <a:rPr lang="en-US" sz="2000" b="0" dirty="0"/>
              <a:t>Only those rules are mandatory</a:t>
            </a:r>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Solomon Trainin (Qualcomm) et al</a:t>
            </a:r>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14938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1999"/>
            <a:ext cx="7770813" cy="609601"/>
          </a:xfrm>
        </p:spPr>
        <p:txBody>
          <a:bodyPr/>
          <a:lstStyle/>
          <a:p>
            <a:r>
              <a:rPr lang="en-GB" dirty="0"/>
              <a:t>Responder operation rules </a:t>
            </a:r>
            <a:endParaRPr lang="en-US" dirty="0"/>
          </a:p>
        </p:txBody>
      </p:sp>
      <p:sp>
        <p:nvSpPr>
          <p:cNvPr id="3" name="Content Placeholder 2"/>
          <p:cNvSpPr>
            <a:spLocks noGrp="1"/>
          </p:cNvSpPr>
          <p:nvPr>
            <p:ph idx="1"/>
          </p:nvPr>
        </p:nvSpPr>
        <p:spPr>
          <a:xfrm>
            <a:off x="685800" y="1527174"/>
            <a:ext cx="7770813" cy="4111625"/>
          </a:xfrm>
        </p:spPr>
        <p:txBody>
          <a:bodyPr/>
          <a:lstStyle/>
          <a:p>
            <a:pPr marL="173038" lvl="0" indent="-173038">
              <a:buFont typeface="Arial" panose="020B0604020202020204" pitchFamily="34" charset="0"/>
              <a:buChar char="•"/>
            </a:pPr>
            <a:r>
              <a:rPr lang="en-US" sz="1800" b="0" dirty="0">
                <a:latin typeface="Calibri" panose="020F0502020204030204" pitchFamily="34" charset="0"/>
              </a:rPr>
              <a:t>In case of requesting flow control per TID the responder provides its capabilities by adding Flow control information element to ADDBA response, </a:t>
            </a:r>
          </a:p>
          <a:p>
            <a:pPr marL="173038" lvl="0" indent="-173038">
              <a:buFont typeface="Arial" panose="020B0604020202020204" pitchFamily="34" charset="0"/>
              <a:buChar char="•"/>
            </a:pPr>
            <a:r>
              <a:rPr lang="en-US" sz="1800" b="0" dirty="0">
                <a:latin typeface="Calibri" panose="020F0502020204030204" pitchFamily="34" charset="0"/>
              </a:rPr>
              <a:t>At time of BA responding the responder provides indication amount of free memory in RBUFCAP field.</a:t>
            </a:r>
          </a:p>
          <a:p>
            <a:pPr marL="173038" indent="-173038">
              <a:buFont typeface="Arial" panose="020B0604020202020204" pitchFamily="34" charset="0"/>
              <a:buChar char="•"/>
            </a:pPr>
            <a:r>
              <a:rPr lang="en-US" sz="1800" b="0" dirty="0">
                <a:latin typeface="Calibri" panose="020F0502020204030204" pitchFamily="34" charset="0"/>
              </a:rPr>
              <a:t>If the responder is able to keep free memory space and not to decrease it between frame exchange sequences it may set the </a:t>
            </a:r>
            <a:r>
              <a:rPr lang="en-US" sz="1800" b="0" dirty="0" err="1">
                <a:latin typeface="Calibri" panose="020F0502020204030204" pitchFamily="34" charset="0"/>
                <a:ea typeface="Calibri" panose="020F0502020204030204" pitchFamily="34" charset="0"/>
                <a:cs typeface="Arial" panose="020B0604020202020204" pitchFamily="34" charset="0"/>
              </a:rPr>
              <a:t>Mem_kept</a:t>
            </a:r>
            <a:r>
              <a:rPr lang="en-US" sz="1600" b="0" dirty="0">
                <a:latin typeface="Calibri" panose="020F0502020204030204" pitchFamily="34" charset="0"/>
                <a:ea typeface="Calibri" panose="020F0502020204030204" pitchFamily="34" charset="0"/>
                <a:cs typeface="Arial" panose="020B0604020202020204" pitchFamily="34" charset="0"/>
              </a:rPr>
              <a:t> filed to 1. </a:t>
            </a:r>
            <a:r>
              <a:rPr lang="en-US" sz="1800" b="0" dirty="0">
                <a:latin typeface="Calibri" panose="020F0502020204030204" pitchFamily="34" charset="0"/>
              </a:rPr>
              <a:t> </a:t>
            </a:r>
          </a:p>
          <a:p>
            <a:pPr marL="173038" indent="-173038">
              <a:buFont typeface="Arial" panose="020B0604020202020204" pitchFamily="34" charset="0"/>
              <a:buChar char="•"/>
            </a:pPr>
            <a:r>
              <a:rPr lang="en-US" sz="1800" b="0" dirty="0">
                <a:latin typeface="Calibri" panose="020F0502020204030204" pitchFamily="34" charset="0"/>
              </a:rPr>
              <a:t>In case the Responder free memory space changes it can initiate TXOP and inform an Originator by sending unsolicited ADDBA </a:t>
            </a:r>
            <a:r>
              <a:rPr lang="en-US" sz="1800" b="0" dirty="0" err="1">
                <a:latin typeface="Calibri" panose="020F0502020204030204" pitchFamily="34" charset="0"/>
              </a:rPr>
              <a:t>Rsp</a:t>
            </a:r>
            <a:r>
              <a:rPr lang="en-US" sz="1800" b="0" dirty="0">
                <a:latin typeface="Calibri" panose="020F0502020204030204" pitchFamily="34" charset="0"/>
              </a:rPr>
              <a:t> with the </a:t>
            </a:r>
            <a:r>
              <a:rPr lang="en-US" sz="1800" b="0" dirty="0">
                <a:latin typeface="Calibri" panose="020F0502020204030204" pitchFamily="34" charset="0"/>
                <a:ea typeface="Calibri" panose="020F0502020204030204" pitchFamily="34" charset="0"/>
                <a:cs typeface="Arial" panose="020B0604020202020204" pitchFamily="34" charset="0"/>
              </a:rPr>
              <a:t>dialog token set to 0.</a:t>
            </a:r>
          </a:p>
          <a:p>
            <a:pPr marL="173038" indent="-173038">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Arial" panose="020B0604020202020204" pitchFamily="34" charset="0"/>
              </a:rPr>
              <a:t>The Responder may provide the unsolicited BA aggregated with Grant frame to switch the TXOP holder role to the Originator </a:t>
            </a:r>
            <a:endParaRPr lang="en-US" sz="1600" b="0" dirty="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96216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r>
              <a:rPr lang="en-US" dirty="0"/>
              <a:t>Originator operation rules</a:t>
            </a:r>
          </a:p>
        </p:txBody>
      </p:sp>
      <p:sp>
        <p:nvSpPr>
          <p:cNvPr id="3" name="Content Placeholder 2"/>
          <p:cNvSpPr>
            <a:spLocks noGrp="1"/>
          </p:cNvSpPr>
          <p:nvPr>
            <p:ph idx="1"/>
          </p:nvPr>
        </p:nvSpPr>
        <p:spPr>
          <a:xfrm>
            <a:off x="677917" y="1393169"/>
            <a:ext cx="8077200" cy="4568823"/>
          </a:xfrm>
        </p:spPr>
        <p:txBody>
          <a:bodyPr/>
          <a:lstStyle/>
          <a:p>
            <a:pPr lvl="0">
              <a:buFont typeface="Arial" panose="020B0604020202020204" pitchFamily="34" charset="0"/>
              <a:buChar char="•"/>
            </a:pPr>
            <a:r>
              <a:rPr lang="en-US" sz="2000" b="0" dirty="0">
                <a:latin typeface="Calibri" panose="020F0502020204030204" pitchFamily="34" charset="0"/>
              </a:rPr>
              <a:t>At the time an Originator receives BA from the Responder it shall compute number of MPDU’s to be sent to the Responder in the next BA burst. This number is not greater than a minimum between number of MPDU’s allowed to send as per BlockAck rules including retries and number (K) of MPDU’s that is computed to not exceed amount of responder free buffer memory indicated in RBUFCAP of the BA.</a:t>
            </a:r>
          </a:p>
          <a:p>
            <a:pPr>
              <a:buFont typeface="Arial" panose="020B0604020202020204" pitchFamily="34" charset="0"/>
              <a:buChar char="•"/>
            </a:pPr>
            <a:r>
              <a:rPr lang="en-US" sz="2000" b="0" dirty="0">
                <a:latin typeface="Calibri" panose="020F0502020204030204" pitchFamily="34" charset="0"/>
              </a:rPr>
              <a:t>An Originator while computing of the value K shall use the Responder memory parameters in Flow control IE and in the BA control field if latter is relevant.  </a:t>
            </a:r>
          </a:p>
          <a:p>
            <a:pPr>
              <a:buFont typeface="Arial" panose="020B0604020202020204" pitchFamily="34" charset="0"/>
              <a:buChar char="•"/>
            </a:pPr>
            <a:r>
              <a:rPr lang="en-US" sz="2000" b="0" dirty="0">
                <a:latin typeface="Calibri" panose="020F0502020204030204" pitchFamily="34" charset="0"/>
              </a:rPr>
              <a:t>At start of frame sequence exchange an Originator can utilize </a:t>
            </a:r>
          </a:p>
          <a:p>
            <a:pPr marL="400050" lvl="1" indent="0"/>
            <a:r>
              <a:rPr lang="en-US" sz="1600" b="0" dirty="0">
                <a:latin typeface="Calibri" panose="020F0502020204030204" pitchFamily="34" charset="0"/>
              </a:rPr>
              <a:t>max (</a:t>
            </a:r>
            <a:r>
              <a:rPr lang="en-US" sz="1600" b="0" dirty="0" err="1">
                <a:latin typeface="Calibri" panose="020F0502020204030204" pitchFamily="34" charset="0"/>
              </a:rPr>
              <a:t>free_memory_space</a:t>
            </a:r>
            <a:r>
              <a:rPr lang="en-US" sz="1600" b="0" dirty="0">
                <a:latin typeface="Calibri" panose="020F0502020204030204" pitchFamily="34" charset="0"/>
              </a:rPr>
              <a:t> of last RBUFCAP</a:t>
            </a:r>
            <a:r>
              <a:rPr lang="en-US" sz="1600" b="0" dirty="0">
                <a:solidFill>
                  <a:schemeClr val="tx1"/>
                </a:solidFill>
                <a:latin typeface="Calibri" panose="020F0502020204030204" pitchFamily="34" charset="0"/>
              </a:rPr>
              <a:t>, </a:t>
            </a:r>
            <a:r>
              <a:rPr lang="en-US" sz="1600" b="0" dirty="0" err="1">
                <a:solidFill>
                  <a:schemeClr val="tx1"/>
                </a:solidFill>
                <a:latin typeface="Calibri" panose="020F0502020204030204" pitchFamily="34" charset="0"/>
                <a:ea typeface="Calibri" panose="020F0502020204030204" pitchFamily="34" charset="0"/>
                <a:cs typeface="Arial" panose="020B0604020202020204" pitchFamily="34" charset="0"/>
              </a:rPr>
              <a:t>Advanced_Recipient_Memory_size</a:t>
            </a:r>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 if </a:t>
            </a:r>
            <a:r>
              <a:rPr lang="en-US" sz="1600" b="0" dirty="0" err="1">
                <a:solidFill>
                  <a:schemeClr val="tx1"/>
                </a:solidFill>
                <a:latin typeface="Calibri" panose="020F0502020204030204" pitchFamily="34" charset="0"/>
                <a:ea typeface="Calibri" panose="020F0502020204030204" pitchFamily="34" charset="0"/>
                <a:cs typeface="Arial" panose="020B0604020202020204" pitchFamily="34" charset="0"/>
              </a:rPr>
              <a:t>mem_kept</a:t>
            </a:r>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 =1, </a:t>
            </a:r>
          </a:p>
          <a:p>
            <a:pPr marL="400050" lvl="1" indent="0"/>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otherwise it can utilize </a:t>
            </a:r>
            <a:r>
              <a:rPr lang="en-US" sz="1600" dirty="0" err="1">
                <a:solidFill>
                  <a:schemeClr val="tx1"/>
                </a:solidFill>
                <a:latin typeface="Calibri" panose="020F0502020204030204" pitchFamily="34" charset="0"/>
                <a:ea typeface="Calibri" panose="020F0502020204030204" pitchFamily="34" charset="0"/>
                <a:cs typeface="Arial" panose="020B0604020202020204" pitchFamily="34" charset="0"/>
              </a:rPr>
              <a:t>Advanced_Recipient_Memory_size</a:t>
            </a:r>
            <a:r>
              <a:rPr lang="en-US" sz="1600" dirty="0">
                <a:solidFill>
                  <a:schemeClr val="tx1"/>
                </a:solidFill>
                <a:latin typeface="Calibri" panose="020F0502020204030204" pitchFamily="34" charset="0"/>
                <a:ea typeface="Calibri" panose="020F0502020204030204" pitchFamily="34" charset="0"/>
                <a:cs typeface="Arial" panose="020B0604020202020204" pitchFamily="34" charset="0"/>
              </a:rPr>
              <a:t> if it is &gt;0</a:t>
            </a:r>
            <a:endParaRPr lang="en-US" sz="2000" b="0" dirty="0">
              <a:latin typeface="Calibri" panose="020F0502020204030204" pitchFamily="34" charset="0"/>
            </a:endParaRPr>
          </a:p>
          <a:p>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169918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IEEE </a:t>
            </a:r>
            <a:r>
              <a:rPr lang="en-US" b="0" dirty="0" err="1"/>
              <a:t>Std</a:t>
            </a:r>
            <a:r>
              <a:rPr lang="en-US" b="0" dirty="0"/>
              <a:t> 802.11-2016</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p:txBody>
          <a:bodyPr/>
          <a:lstStyle/>
          <a:p>
            <a:pPr marL="0" indent="0"/>
            <a:r>
              <a:rPr lang="en-US" dirty="0"/>
              <a:t>Do you support adding to the draft the text changes presented in document 11-17-1196-00-00ay EDMG Flow control extension text? </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407556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1"/>
            <a:ext cx="7772400" cy="762000"/>
          </a:xfrm>
        </p:spPr>
        <p:txBody>
          <a:bodyPr/>
          <a:lstStyle/>
          <a:p>
            <a:r>
              <a:rPr lang="en-US" dirty="0"/>
              <a:t>backup</a:t>
            </a:r>
          </a:p>
        </p:txBody>
      </p:sp>
      <p:sp>
        <p:nvSpPr>
          <p:cNvPr id="4" name="Date Placeholder 3"/>
          <p:cNvSpPr>
            <a:spLocks noGrp="1"/>
          </p:cNvSpPr>
          <p:nvPr>
            <p:ph type="dt" idx="10"/>
          </p:nvPr>
        </p:nvSpPr>
        <p:spPr/>
        <p:txBody>
          <a:bodyPr/>
          <a:lstStyle/>
          <a:p>
            <a:r>
              <a:rPr lang="en-US"/>
              <a:t>August 2017</a:t>
            </a:r>
            <a:endParaRPr lang="en-GB"/>
          </a:p>
        </p:txBody>
      </p:sp>
      <p:sp>
        <p:nvSpPr>
          <p:cNvPr id="5" name="Footer Placeholder 4"/>
          <p:cNvSpPr>
            <a:spLocks noGrp="1"/>
          </p:cNvSpPr>
          <p:nvPr>
            <p:ph type="ftr" idx="11"/>
          </p:nvPr>
        </p:nvSpPr>
        <p:spPr/>
        <p:txBody>
          <a:bodyPr/>
          <a:lstStyle/>
          <a:p>
            <a:r>
              <a:rPr lang="en-GB"/>
              <a:t>Solomon Trainin (Qualcomm) et al</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079313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dirty="0"/>
              <a:t>Exemplary flow of power management transition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3" name="Picture 2">
            <a:extLst>
              <a:ext uri="{FF2B5EF4-FFF2-40B4-BE49-F238E27FC236}">
                <a16:creationId xmlns:a16="http://schemas.microsoft.com/office/drawing/2014/main" id="{24D348A9-6572-41EF-9DB2-E7BB1433F115}"/>
              </a:ext>
            </a:extLst>
          </p:cNvPr>
          <p:cNvPicPr>
            <a:picLocks noChangeAspect="1"/>
          </p:cNvPicPr>
          <p:nvPr/>
        </p:nvPicPr>
        <p:blipFill>
          <a:blip r:embed="rId2"/>
          <a:stretch>
            <a:fillRect/>
          </a:stretch>
        </p:blipFill>
        <p:spPr>
          <a:xfrm>
            <a:off x="304800" y="1735905"/>
            <a:ext cx="8592251" cy="3745732"/>
          </a:xfrm>
          <a:prstGeom prst="rect">
            <a:avLst/>
          </a:prstGeom>
        </p:spPr>
      </p:pic>
    </p:spTree>
    <p:extLst>
      <p:ext uri="{BB962C8B-B14F-4D97-AF65-F5344CB8AC3E}">
        <p14:creationId xmlns:p14="http://schemas.microsoft.com/office/powerpoint/2010/main" val="311848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Exemplary flow of slow system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9" name="Picture 8">
            <a:extLst>
              <a:ext uri="{FF2B5EF4-FFF2-40B4-BE49-F238E27FC236}">
                <a16:creationId xmlns:a16="http://schemas.microsoft.com/office/drawing/2014/main" id="{B231B88B-D827-4A0A-AED2-8F1D3D87D24F}"/>
              </a:ext>
            </a:extLst>
          </p:cNvPr>
          <p:cNvPicPr>
            <a:picLocks noChangeAspect="1"/>
          </p:cNvPicPr>
          <p:nvPr/>
        </p:nvPicPr>
        <p:blipFill>
          <a:blip r:embed="rId2"/>
          <a:stretch>
            <a:fillRect/>
          </a:stretch>
        </p:blipFill>
        <p:spPr>
          <a:xfrm>
            <a:off x="304800" y="1981200"/>
            <a:ext cx="8542338" cy="2877945"/>
          </a:xfrm>
          <a:prstGeom prst="rect">
            <a:avLst/>
          </a:prstGeom>
        </p:spPr>
      </p:pic>
    </p:spTree>
    <p:extLst>
      <p:ext uri="{BB962C8B-B14F-4D97-AF65-F5344CB8AC3E}">
        <p14:creationId xmlns:p14="http://schemas.microsoft.com/office/powerpoint/2010/main" val="23856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August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0" algn="l"/>
                <a:tab pos="1490663" algn="l"/>
                <a:tab pos="2741613" algn="l"/>
                <a:tab pos="3656013" algn="l"/>
                <a:tab pos="4570413" algn="l"/>
                <a:tab pos="5484813" algn="l"/>
                <a:tab pos="6399213" algn="l"/>
                <a:tab pos="7313613" algn="l"/>
                <a:tab pos="8228013" algn="l"/>
                <a:tab pos="9142413" algn="l"/>
                <a:tab pos="10056813" algn="l"/>
              </a:tabLst>
            </a:pPr>
            <a:r>
              <a:rPr lang="en-GB" b="0" dirty="0"/>
              <a:t>Flow control mechanism is presented. This mechanism is optimized for high utilization of responder buffer memory when MPDU’s are of different sizes. Presented solution allows flow control per TID as well flow control of aggregated load.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sz="2000" dirty="0"/>
              <a:t>Power and throughput comparison depending on memory utilization</a:t>
            </a:r>
          </a:p>
        </p:txBody>
      </p:sp>
      <p:sp>
        <p:nvSpPr>
          <p:cNvPr id="3" name="Date Placeholder 2"/>
          <p:cNvSpPr>
            <a:spLocks noGrp="1"/>
          </p:cNvSpPr>
          <p:nvPr>
            <p:ph type="dt" idx="10"/>
          </p:nvPr>
        </p:nvSpPr>
        <p:spPr/>
        <p:txBody>
          <a:bodyPr/>
          <a:lstStyle/>
          <a:p>
            <a:r>
              <a:rPr lang="en-US"/>
              <a:t>August 2017</a:t>
            </a:r>
            <a:endParaRPr lang="en-GB" dirty="0"/>
          </a:p>
        </p:txBody>
      </p:sp>
      <p:sp>
        <p:nvSpPr>
          <p:cNvPr id="4" name="Footer Placeholder 3"/>
          <p:cNvSpPr>
            <a:spLocks noGrp="1"/>
          </p:cNvSpPr>
          <p:nvPr>
            <p:ph type="ftr" idx="11"/>
          </p:nvPr>
        </p:nvSpPr>
        <p:spPr/>
        <p:txBody>
          <a:bodyPr/>
          <a:lstStyle/>
          <a:p>
            <a:r>
              <a:rPr lang="en-GB" dirty="0"/>
              <a:t>Solomon Trainin (Qualcomm) et 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sp>
        <p:nvSpPr>
          <p:cNvPr id="7" name="TextBox 6"/>
          <p:cNvSpPr txBox="1"/>
          <p:nvPr/>
        </p:nvSpPr>
        <p:spPr>
          <a:xfrm>
            <a:off x="5715000" y="4953000"/>
            <a:ext cx="3048000" cy="1200329"/>
          </a:xfrm>
          <a:prstGeom prst="rect">
            <a:avLst/>
          </a:prstGeom>
          <a:noFill/>
        </p:spPr>
        <p:txBody>
          <a:bodyPr wrap="square" rtlCol="0">
            <a:spAutoFit/>
          </a:bodyPr>
          <a:lstStyle/>
          <a:p>
            <a:r>
              <a:rPr lang="en-US" dirty="0">
                <a:solidFill>
                  <a:schemeClr val="tx1"/>
                </a:solidFill>
              </a:rPr>
              <a:t>Power consumption is proportional to Rx/Tx time spent on link</a:t>
            </a:r>
          </a:p>
        </p:txBody>
      </p:sp>
      <p:pic>
        <p:nvPicPr>
          <p:cNvPr id="8" name="Picture 7">
            <a:extLst>
              <a:ext uri="{FF2B5EF4-FFF2-40B4-BE49-F238E27FC236}">
                <a16:creationId xmlns:a16="http://schemas.microsoft.com/office/drawing/2014/main" id="{DBC590E4-7675-489A-ADC9-0CA61FBB327F}"/>
              </a:ext>
            </a:extLst>
          </p:cNvPr>
          <p:cNvPicPr>
            <a:picLocks noChangeAspect="1"/>
          </p:cNvPicPr>
          <p:nvPr/>
        </p:nvPicPr>
        <p:blipFill>
          <a:blip r:embed="rId2"/>
          <a:stretch>
            <a:fillRect/>
          </a:stretch>
        </p:blipFill>
        <p:spPr>
          <a:xfrm>
            <a:off x="674451" y="1029512"/>
            <a:ext cx="5272313" cy="5144601"/>
          </a:xfrm>
          <a:prstGeom prst="rect">
            <a:avLst/>
          </a:prstGeom>
        </p:spPr>
      </p:pic>
    </p:spTree>
    <p:extLst>
      <p:ext uri="{BB962C8B-B14F-4D97-AF65-F5344CB8AC3E}">
        <p14:creationId xmlns:p14="http://schemas.microsoft.com/office/powerpoint/2010/main" val="76085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Agenda</a:t>
            </a:r>
          </a:p>
        </p:txBody>
      </p:sp>
      <p:sp>
        <p:nvSpPr>
          <p:cNvPr id="9218" name="Rectangle 2"/>
          <p:cNvSpPr>
            <a:spLocks noGrp="1" noChangeArrowheads="1"/>
          </p:cNvSpPr>
          <p:nvPr>
            <p:ph type="body" idx="1"/>
          </p:nvPr>
        </p:nvSpPr>
        <p:spPr>
          <a:xfrm>
            <a:off x="657461" y="1752600"/>
            <a:ext cx="7772400" cy="4114800"/>
          </a:xfrm>
          <a:ln/>
        </p:spPr>
        <p:txBody>
          <a:bodyPr/>
          <a:lstStyle/>
          <a:p>
            <a:pPr>
              <a:buFont typeface="Times New Roman" pitchFamily="16" charset="0"/>
              <a:buChar char="•"/>
            </a:pPr>
            <a:r>
              <a:rPr lang="en-GB" dirty="0"/>
              <a:t>Motivation and problem statement </a:t>
            </a:r>
          </a:p>
          <a:p>
            <a:pPr>
              <a:buFont typeface="Times New Roman" pitchFamily="16" charset="0"/>
              <a:buChar char="•"/>
            </a:pPr>
            <a:r>
              <a:rPr lang="en-GB" dirty="0"/>
              <a:t>Responder buffer memory models</a:t>
            </a:r>
          </a:p>
          <a:p>
            <a:pPr>
              <a:buFont typeface="Times New Roman" pitchFamily="16" charset="0"/>
              <a:buChar char="•"/>
            </a:pPr>
            <a:r>
              <a:rPr lang="en-GB" dirty="0"/>
              <a:t>Configurable parameters and new IE</a:t>
            </a:r>
          </a:p>
          <a:p>
            <a:pPr>
              <a:buFont typeface="Times New Roman" pitchFamily="16" charset="0"/>
              <a:buChar char="•"/>
            </a:pPr>
            <a:r>
              <a:rPr lang="en-GB" dirty="0"/>
              <a:t>Frame format changes </a:t>
            </a:r>
            <a:r>
              <a:rPr lang="en-US" dirty="0"/>
              <a:t>BA (Control field)</a:t>
            </a:r>
          </a:p>
          <a:p>
            <a:pPr>
              <a:buFont typeface="Times New Roman" pitchFamily="16" charset="0"/>
              <a:buChar char="•"/>
            </a:pPr>
            <a:r>
              <a:rPr lang="en-GB" dirty="0"/>
              <a:t>RBUFCAP encoding </a:t>
            </a:r>
          </a:p>
          <a:p>
            <a:pPr>
              <a:buFont typeface="Times New Roman" pitchFamily="16" charset="0"/>
              <a:buChar char="•"/>
            </a:pPr>
            <a:r>
              <a:rPr lang="en-GB" dirty="0"/>
              <a:t>Responder and originator rules</a:t>
            </a:r>
          </a:p>
          <a:p>
            <a:pPr>
              <a:buFont typeface="Times New Roman" pitchFamily="16" charset="0"/>
              <a:buChar char="•"/>
            </a:pPr>
            <a:r>
              <a:rPr lang="en-GB" dirty="0"/>
              <a:t>Capabilities negotiation  </a:t>
            </a:r>
          </a:p>
          <a:p>
            <a:pPr>
              <a:buFont typeface="Times New Roman" pitchFamily="16" charset="0"/>
              <a:buChar char="•"/>
            </a:pPr>
            <a:r>
              <a:rPr lang="en-GB" dirty="0"/>
              <a:t>Flow examples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499" y="646906"/>
            <a:ext cx="7772400" cy="611187"/>
          </a:xfrm>
          <a:ln/>
        </p:spPr>
        <p:txBody>
          <a:bodyPr lIns="90000" tIns="46800" rIns="90000" bIns="46800"/>
          <a:lstStyle/>
          <a:p>
            <a:r>
              <a:rPr lang="en-GB" dirty="0"/>
              <a:t>Motivation and problem statement </a:t>
            </a:r>
            <a:endParaRPr lang="en-US" dirty="0"/>
          </a:p>
        </p:txBody>
      </p:sp>
      <p:sp>
        <p:nvSpPr>
          <p:cNvPr id="10242" name="Rectangle 2"/>
          <p:cNvSpPr>
            <a:spLocks noGrp="1" noChangeArrowheads="1"/>
          </p:cNvSpPr>
          <p:nvPr>
            <p:ph type="body" idx="1"/>
          </p:nvPr>
        </p:nvSpPr>
        <p:spPr>
          <a:xfrm>
            <a:off x="696205" y="1248181"/>
            <a:ext cx="7772400" cy="5227231"/>
          </a:xfrm>
          <a:ln/>
        </p:spPr>
        <p:txBody>
          <a:bodyPr/>
          <a:lstStyle/>
          <a:p>
            <a:pPr>
              <a:buFont typeface="Arial" panose="020B0604020202020204" pitchFamily="34" charset="0"/>
              <a:buChar char="•"/>
            </a:pPr>
            <a:r>
              <a:rPr lang="en-US" sz="1800" b="0" dirty="0">
                <a:latin typeface="Calibri" panose="020F0502020204030204" pitchFamily="34" charset="0"/>
              </a:rPr>
              <a:t>Flow control is needed to align high link throughput with specific system limitations like low internal bus or/and CPU performance as well system power management mechanisms that may lead to delay in access to system internal bus and memory.  The mentioned cases are about link throughput that is higher than system throughput.</a:t>
            </a:r>
          </a:p>
          <a:p>
            <a:pPr>
              <a:buFont typeface="Arial" panose="020B0604020202020204" pitchFamily="34" charset="0"/>
              <a:buChar char="•"/>
            </a:pPr>
            <a:r>
              <a:rPr lang="en-US" sz="1800" b="0" dirty="0">
                <a:latin typeface="Calibri" panose="020F0502020204030204" pitchFamily="34" charset="0"/>
              </a:rPr>
              <a:t>Memory utilization becomes very important in all mentioned cases that arriving data should be accumulated in memory to uninterruptedly feed the applications.</a:t>
            </a:r>
          </a:p>
          <a:p>
            <a:pPr>
              <a:buFont typeface="Arial" panose="020B0604020202020204" pitchFamily="34" charset="0"/>
              <a:buChar char="•"/>
            </a:pPr>
            <a:r>
              <a:rPr lang="en-US" sz="1800" b="0" dirty="0">
                <a:latin typeface="Calibri" panose="020F0502020204030204" pitchFamily="34" charset="0"/>
              </a:rPr>
              <a:t>MSDU/MTU are of different sizes that differs from about 64 byte to 8Kbyte. MSDU sizes variates inside flow and between flows.  </a:t>
            </a:r>
          </a:p>
          <a:p>
            <a:pPr>
              <a:buFont typeface="Arial" panose="020B0604020202020204" pitchFamily="34" charset="0"/>
              <a:buChar char="•"/>
            </a:pPr>
            <a:r>
              <a:rPr lang="en-US" sz="1800" b="0" dirty="0">
                <a:latin typeface="Calibri" panose="020F0502020204030204" pitchFamily="34" charset="0"/>
              </a:rPr>
              <a:t>BlockAck mechanism operates with buffer units of max MSDU size that does not reflect actual MSDU sizes variation. Memory control in granularity of buffer units does not allow efficient memory utilization.</a:t>
            </a:r>
          </a:p>
          <a:p>
            <a:pPr>
              <a:buFont typeface="Arial" panose="020B0604020202020204" pitchFamily="34" charset="0"/>
              <a:buChar char="•"/>
            </a:pPr>
            <a:r>
              <a:rPr lang="en-US" sz="1800" b="0" dirty="0">
                <a:latin typeface="Calibri" panose="020F0502020204030204" pitchFamily="34" charset="0"/>
              </a:rPr>
              <a:t>Sharing common buffer pool among multiple flows/TID also improve memory utilization and should be supported by the Flow control mechanism. </a:t>
            </a:r>
          </a:p>
          <a:p>
            <a:pPr>
              <a:buFont typeface="Arial" panose="020B0604020202020204" pitchFamily="34" charset="0"/>
              <a:buChar char="•"/>
            </a:pPr>
            <a:r>
              <a:rPr lang="en-US" sz="1800" b="0" dirty="0">
                <a:latin typeface="Calibri" panose="020F0502020204030204" pitchFamily="34" charset="0"/>
              </a:rPr>
              <a:t>Flow control mechanism should enable high link utilization and low overhead by stimulating transmission of big data bursts still keeping low delay.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687387"/>
          </a:xfrm>
          <a:ln/>
        </p:spPr>
        <p:txBody>
          <a:bodyPr lIns="90000" tIns="46800" rIns="90000" bIns="46800"/>
          <a:lstStyle/>
          <a:p>
            <a:r>
              <a:rPr lang="en-GB" dirty="0"/>
              <a:t>Motivation and problem statement (cont.)</a:t>
            </a:r>
            <a:endParaRPr lang="en-US" dirty="0"/>
          </a:p>
        </p:txBody>
      </p:sp>
      <p:sp>
        <p:nvSpPr>
          <p:cNvPr id="10242" name="Rectangle 2"/>
          <p:cNvSpPr>
            <a:spLocks noGrp="1" noChangeArrowheads="1"/>
          </p:cNvSpPr>
          <p:nvPr>
            <p:ph type="body" idx="1"/>
          </p:nvPr>
        </p:nvSpPr>
        <p:spPr>
          <a:xfrm>
            <a:off x="685800" y="1447800"/>
            <a:ext cx="7772400" cy="4208463"/>
          </a:xfrm>
          <a:ln/>
        </p:spPr>
        <p:txBody>
          <a:bodyPr/>
          <a:lstStyle/>
          <a:p>
            <a:pPr>
              <a:buFont typeface="Arial" panose="020B0604020202020204" pitchFamily="34" charset="0"/>
              <a:buChar char="•"/>
            </a:pPr>
            <a:r>
              <a:rPr lang="en-US" sz="2000" b="0" dirty="0">
                <a:latin typeface="Calibri" panose="020F0502020204030204" pitchFamily="34" charset="0"/>
              </a:rPr>
              <a:t>IEEE </a:t>
            </a:r>
            <a:r>
              <a:rPr lang="en-US" sz="2000" b="0" dirty="0" err="1">
                <a:latin typeface="Calibri" panose="020F0502020204030204" pitchFamily="34" charset="0"/>
              </a:rPr>
              <a:t>Std</a:t>
            </a:r>
            <a:r>
              <a:rPr lang="en-US" sz="2000" b="0" dirty="0">
                <a:latin typeface="Calibri" panose="020F0502020204030204" pitchFamily="34" charset="0"/>
              </a:rPr>
              <a:t> 802.11-2016 defines DMG block ack with flow control (10.24.11)</a:t>
            </a:r>
          </a:p>
          <a:p>
            <a:pPr>
              <a:buFont typeface="Arial" panose="020B0604020202020204" pitchFamily="34" charset="0"/>
              <a:buChar char="•"/>
            </a:pPr>
            <a:r>
              <a:rPr lang="en-US" sz="2000" b="0" dirty="0">
                <a:latin typeface="Calibri" panose="020F0502020204030204" pitchFamily="34" charset="0"/>
              </a:rPr>
              <a:t>Existent solution is tightly coupled with per TID block ack agreement and operates with buffer units of max MSDU size.</a:t>
            </a:r>
          </a:p>
          <a:p>
            <a:pPr>
              <a:buFont typeface="Arial" panose="020B0604020202020204" pitchFamily="34" charset="0"/>
              <a:buChar char="•"/>
            </a:pPr>
            <a:r>
              <a:rPr lang="en-US" sz="2000" b="0" dirty="0">
                <a:latin typeface="Calibri" panose="020F0502020204030204" pitchFamily="34" charset="0"/>
              </a:rPr>
              <a:t>The existent solution is not optimal for variable MSDU/MPDU sizes and for responder memory that is shared among multiple flows/TIDs.  </a:t>
            </a:r>
          </a:p>
        </p:txBody>
      </p:sp>
    </p:spTree>
    <p:extLst>
      <p:ext uri="{BB962C8B-B14F-4D97-AF65-F5344CB8AC3E}">
        <p14:creationId xmlns:p14="http://schemas.microsoft.com/office/powerpoint/2010/main" val="1453680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Few observations about expected support</a:t>
            </a:r>
            <a:br>
              <a:rPr lang="en-US" dirty="0"/>
            </a:br>
            <a:r>
              <a:rPr lang="en-US" dirty="0"/>
              <a:t>of EDMG Flow control </a:t>
            </a:r>
          </a:p>
        </p:txBody>
      </p:sp>
      <p:sp>
        <p:nvSpPr>
          <p:cNvPr id="3" name="Content Placeholder 2"/>
          <p:cNvSpPr>
            <a:spLocks noGrp="1"/>
          </p:cNvSpPr>
          <p:nvPr>
            <p:ph idx="1"/>
          </p:nvPr>
        </p:nvSpPr>
        <p:spPr>
          <a:xfrm>
            <a:off x="685799" y="1751013"/>
            <a:ext cx="7770813" cy="4113213"/>
          </a:xfrm>
        </p:spPr>
        <p:txBody>
          <a:bodyPr/>
          <a:lstStyle/>
          <a:p>
            <a:pPr marL="457200" indent="-457200">
              <a:buFont typeface="Arial" panose="020B0604020202020204" pitchFamily="34" charset="0"/>
              <a:buChar char="•"/>
            </a:pPr>
            <a:r>
              <a:rPr lang="en-US" b="0" dirty="0"/>
              <a:t>Flow control is a service provided on top of Block Ack agreement </a:t>
            </a:r>
          </a:p>
          <a:p>
            <a:pPr marL="457200" indent="-457200">
              <a:buFont typeface="Arial" panose="020B0604020202020204" pitchFamily="34" charset="0"/>
              <a:buChar char="•"/>
            </a:pPr>
            <a:r>
              <a:rPr lang="en-US" b="0" dirty="0"/>
              <a:t>Flow control is the service provided by Originator to Recipient </a:t>
            </a:r>
          </a:p>
          <a:p>
            <a:pPr marL="457200" indent="-457200">
              <a:buFont typeface="Arial" panose="020B0604020202020204" pitchFamily="34" charset="0"/>
              <a:buChar char="•"/>
            </a:pPr>
            <a:r>
              <a:rPr lang="en-US" b="0" dirty="0"/>
              <a:t>The Originator advertises Flow control options it supports</a:t>
            </a:r>
          </a:p>
          <a:p>
            <a:pPr marL="457200" indent="-457200">
              <a:buFont typeface="Arial" panose="020B0604020202020204" pitchFamily="34" charset="0"/>
              <a:buChar char="•"/>
            </a:pPr>
            <a:r>
              <a:rPr lang="en-US" b="0" dirty="0"/>
              <a:t>The Recipient may confirm to use all or part of the options provided by the Originator</a:t>
            </a:r>
          </a:p>
          <a:p>
            <a:pPr marL="457200" indent="-457200">
              <a:buFont typeface="Arial" panose="020B0604020202020204" pitchFamily="34" charset="0"/>
              <a:buChar char="•"/>
            </a:pPr>
            <a:r>
              <a:rPr lang="en-US" b="0" dirty="0"/>
              <a:t>Even confirmed the Recipient may not consume the service the Originator is ready to provide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Solomon Trainin (Qualcomm) et al</a:t>
            </a:r>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181793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987" y="552034"/>
            <a:ext cx="7770813" cy="609600"/>
          </a:xfrm>
        </p:spPr>
        <p:txBody>
          <a:bodyPr/>
          <a:lstStyle/>
          <a:p>
            <a:r>
              <a:rPr lang="en-GB" dirty="0"/>
              <a:t>Responder buffer memory parametrization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8" name="Picture 7"/>
          <p:cNvPicPr>
            <a:picLocks noChangeAspect="1"/>
          </p:cNvPicPr>
          <p:nvPr/>
        </p:nvPicPr>
        <p:blipFill>
          <a:blip r:embed="rId2"/>
          <a:stretch>
            <a:fillRect/>
          </a:stretch>
        </p:blipFill>
        <p:spPr>
          <a:xfrm>
            <a:off x="381000" y="1673236"/>
            <a:ext cx="3435340" cy="993764"/>
          </a:xfrm>
          <a:prstGeom prst="rect">
            <a:avLst/>
          </a:prstGeom>
        </p:spPr>
      </p:pic>
      <p:pic>
        <p:nvPicPr>
          <p:cNvPr id="11" name="Picture 10"/>
          <p:cNvPicPr>
            <a:picLocks noChangeAspect="1"/>
          </p:cNvPicPr>
          <p:nvPr/>
        </p:nvPicPr>
        <p:blipFill>
          <a:blip r:embed="rId3"/>
          <a:stretch>
            <a:fillRect/>
          </a:stretch>
        </p:blipFill>
        <p:spPr>
          <a:xfrm>
            <a:off x="174917" y="3048000"/>
            <a:ext cx="5240865" cy="2209799"/>
          </a:xfrm>
          <a:prstGeom prst="rect">
            <a:avLst/>
          </a:prstGeom>
        </p:spPr>
      </p:pic>
      <p:pic>
        <p:nvPicPr>
          <p:cNvPr id="14" name="Picture 13"/>
          <p:cNvPicPr>
            <a:picLocks noChangeAspect="1"/>
          </p:cNvPicPr>
          <p:nvPr/>
        </p:nvPicPr>
        <p:blipFill>
          <a:blip r:embed="rId4"/>
          <a:stretch>
            <a:fillRect/>
          </a:stretch>
        </p:blipFill>
        <p:spPr>
          <a:xfrm>
            <a:off x="4800600" y="1236732"/>
            <a:ext cx="3505200" cy="1959275"/>
          </a:xfrm>
          <a:prstGeom prst="rect">
            <a:avLst/>
          </a:prstGeom>
        </p:spPr>
      </p:pic>
      <p:pic>
        <p:nvPicPr>
          <p:cNvPr id="3" name="Picture 2"/>
          <p:cNvPicPr>
            <a:picLocks noChangeAspect="1"/>
          </p:cNvPicPr>
          <p:nvPr/>
        </p:nvPicPr>
        <p:blipFill>
          <a:blip r:embed="rId5"/>
          <a:stretch>
            <a:fillRect/>
          </a:stretch>
        </p:blipFill>
        <p:spPr>
          <a:xfrm>
            <a:off x="5562600" y="3404086"/>
            <a:ext cx="3228975" cy="2867025"/>
          </a:xfrm>
          <a:prstGeom prst="rect">
            <a:avLst/>
          </a:prstGeom>
        </p:spPr>
      </p:pic>
    </p:spTree>
    <p:extLst>
      <p:ext uri="{BB962C8B-B14F-4D97-AF65-F5344CB8AC3E}">
        <p14:creationId xmlns:p14="http://schemas.microsoft.com/office/powerpoint/2010/main" val="57761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7E107-A644-46A2-A60C-C3F7EC8B2ACF}"/>
              </a:ext>
            </a:extLst>
          </p:cNvPr>
          <p:cNvSpPr>
            <a:spLocks noGrp="1"/>
          </p:cNvSpPr>
          <p:nvPr>
            <p:ph type="title"/>
          </p:nvPr>
        </p:nvSpPr>
        <p:spPr>
          <a:xfrm>
            <a:off x="685800" y="685801"/>
            <a:ext cx="7770813" cy="533400"/>
          </a:xfrm>
        </p:spPr>
        <p:txBody>
          <a:bodyPr/>
          <a:lstStyle/>
          <a:p>
            <a:r>
              <a:rPr lang="en-US" dirty="0"/>
              <a:t>Recipient memory configuration </a:t>
            </a:r>
          </a:p>
        </p:txBody>
      </p:sp>
      <p:sp>
        <p:nvSpPr>
          <p:cNvPr id="4" name="Slide Number Placeholder 3">
            <a:extLst>
              <a:ext uri="{FF2B5EF4-FFF2-40B4-BE49-F238E27FC236}">
                <a16:creationId xmlns:a16="http://schemas.microsoft.com/office/drawing/2014/main" id="{A566AE0F-0887-43DF-8E39-5F258A12C17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59ABB5-C3FB-4C01-84E9-5E8522C826CA}"/>
              </a:ext>
            </a:extLst>
          </p:cNvPr>
          <p:cNvSpPr>
            <a:spLocks noGrp="1"/>
          </p:cNvSpPr>
          <p:nvPr>
            <p:ph type="ftr" idx="14"/>
          </p:nvPr>
        </p:nvSpPr>
        <p:spPr/>
        <p:txBody>
          <a:bodyPr/>
          <a:lstStyle/>
          <a:p>
            <a:r>
              <a:rPr lang="en-GB"/>
              <a:t>Solomon Trainin (Qualcomm) et al</a:t>
            </a:r>
            <a:endParaRPr lang="en-GB" dirty="0"/>
          </a:p>
        </p:txBody>
      </p:sp>
      <p:sp>
        <p:nvSpPr>
          <p:cNvPr id="6" name="Date Placeholder 5">
            <a:extLst>
              <a:ext uri="{FF2B5EF4-FFF2-40B4-BE49-F238E27FC236}">
                <a16:creationId xmlns:a16="http://schemas.microsoft.com/office/drawing/2014/main" id="{964640D7-0848-4456-BA42-3516AD891D24}"/>
              </a:ext>
            </a:extLst>
          </p:cNvPr>
          <p:cNvSpPr>
            <a:spLocks noGrp="1"/>
          </p:cNvSpPr>
          <p:nvPr>
            <p:ph type="dt" idx="15"/>
          </p:nvPr>
        </p:nvSpPr>
        <p:spPr/>
        <p:txBody>
          <a:bodyPr/>
          <a:lstStyle/>
          <a:p>
            <a:r>
              <a:rPr lang="en-US"/>
              <a:t>August 2017</a:t>
            </a:r>
            <a:endParaRPr lang="en-GB" dirty="0"/>
          </a:p>
        </p:txBody>
      </p:sp>
      <p:graphicFrame>
        <p:nvGraphicFramePr>
          <p:cNvPr id="17" name="Content Placeholder 16">
            <a:extLst>
              <a:ext uri="{FF2B5EF4-FFF2-40B4-BE49-F238E27FC236}">
                <a16:creationId xmlns:a16="http://schemas.microsoft.com/office/drawing/2014/main" id="{1D292190-68B6-4894-A649-DA553D7FD8EA}"/>
              </a:ext>
            </a:extLst>
          </p:cNvPr>
          <p:cNvGraphicFramePr>
            <a:graphicFrameLocks noGrp="1"/>
          </p:cNvGraphicFramePr>
          <p:nvPr>
            <p:ph idx="1"/>
            <p:extLst>
              <p:ext uri="{D42A27DB-BD31-4B8C-83A1-F6EECF244321}">
                <p14:modId xmlns:p14="http://schemas.microsoft.com/office/powerpoint/2010/main" val="3191681319"/>
              </p:ext>
            </p:extLst>
          </p:nvPr>
        </p:nvGraphicFramePr>
        <p:xfrm>
          <a:off x="152400" y="1284239"/>
          <a:ext cx="8686803" cy="1283970"/>
        </p:xfrm>
        <a:graphic>
          <a:graphicData uri="http://schemas.openxmlformats.org/drawingml/2006/table">
            <a:tbl>
              <a:tblPr firstRow="1" firstCol="1" bandRow="1"/>
              <a:tblGrid>
                <a:gridCol w="250467">
                  <a:extLst>
                    <a:ext uri="{9D8B030D-6E8A-4147-A177-3AD203B41FA5}">
                      <a16:colId xmlns:a16="http://schemas.microsoft.com/office/drawing/2014/main" val="507635708"/>
                    </a:ext>
                  </a:extLst>
                </a:gridCol>
                <a:gridCol w="663933">
                  <a:extLst>
                    <a:ext uri="{9D8B030D-6E8A-4147-A177-3AD203B41FA5}">
                      <a16:colId xmlns:a16="http://schemas.microsoft.com/office/drawing/2014/main" val="1304384423"/>
                    </a:ext>
                  </a:extLst>
                </a:gridCol>
                <a:gridCol w="609600">
                  <a:extLst>
                    <a:ext uri="{9D8B030D-6E8A-4147-A177-3AD203B41FA5}">
                      <a16:colId xmlns:a16="http://schemas.microsoft.com/office/drawing/2014/main" val="2668588333"/>
                    </a:ext>
                  </a:extLst>
                </a:gridCol>
                <a:gridCol w="685800">
                  <a:extLst>
                    <a:ext uri="{9D8B030D-6E8A-4147-A177-3AD203B41FA5}">
                      <a16:colId xmlns:a16="http://schemas.microsoft.com/office/drawing/2014/main" val="2887483768"/>
                    </a:ext>
                  </a:extLst>
                </a:gridCol>
                <a:gridCol w="762000">
                  <a:extLst>
                    <a:ext uri="{9D8B030D-6E8A-4147-A177-3AD203B41FA5}">
                      <a16:colId xmlns:a16="http://schemas.microsoft.com/office/drawing/2014/main" val="1276070890"/>
                    </a:ext>
                  </a:extLst>
                </a:gridCol>
                <a:gridCol w="597366">
                  <a:extLst>
                    <a:ext uri="{9D8B030D-6E8A-4147-A177-3AD203B41FA5}">
                      <a16:colId xmlns:a16="http://schemas.microsoft.com/office/drawing/2014/main" val="4007598674"/>
                    </a:ext>
                  </a:extLst>
                </a:gridCol>
                <a:gridCol w="822370">
                  <a:extLst>
                    <a:ext uri="{9D8B030D-6E8A-4147-A177-3AD203B41FA5}">
                      <a16:colId xmlns:a16="http://schemas.microsoft.com/office/drawing/2014/main" val="623015003"/>
                    </a:ext>
                  </a:extLst>
                </a:gridCol>
                <a:gridCol w="773217">
                  <a:extLst>
                    <a:ext uri="{9D8B030D-6E8A-4147-A177-3AD203B41FA5}">
                      <a16:colId xmlns:a16="http://schemas.microsoft.com/office/drawing/2014/main" val="4087181362"/>
                    </a:ext>
                  </a:extLst>
                </a:gridCol>
                <a:gridCol w="162560">
                  <a:extLst>
                    <a:ext uri="{9D8B030D-6E8A-4147-A177-3AD203B41FA5}">
                      <a16:colId xmlns:a16="http://schemas.microsoft.com/office/drawing/2014/main" val="4191152429"/>
                    </a:ext>
                  </a:extLst>
                </a:gridCol>
                <a:gridCol w="223966">
                  <a:extLst>
                    <a:ext uri="{9D8B030D-6E8A-4147-A177-3AD203B41FA5}">
                      <a16:colId xmlns:a16="http://schemas.microsoft.com/office/drawing/2014/main" val="4060925883"/>
                    </a:ext>
                  </a:extLst>
                </a:gridCol>
                <a:gridCol w="223966">
                  <a:extLst>
                    <a:ext uri="{9D8B030D-6E8A-4147-A177-3AD203B41FA5}">
                      <a16:colId xmlns:a16="http://schemas.microsoft.com/office/drawing/2014/main" val="2393023844"/>
                    </a:ext>
                  </a:extLst>
                </a:gridCol>
                <a:gridCol w="223966">
                  <a:extLst>
                    <a:ext uri="{9D8B030D-6E8A-4147-A177-3AD203B41FA5}">
                      <a16:colId xmlns:a16="http://schemas.microsoft.com/office/drawing/2014/main" val="3674611250"/>
                    </a:ext>
                  </a:extLst>
                </a:gridCol>
                <a:gridCol w="223966">
                  <a:extLst>
                    <a:ext uri="{9D8B030D-6E8A-4147-A177-3AD203B41FA5}">
                      <a16:colId xmlns:a16="http://schemas.microsoft.com/office/drawing/2014/main" val="1911612299"/>
                    </a:ext>
                  </a:extLst>
                </a:gridCol>
                <a:gridCol w="223966">
                  <a:extLst>
                    <a:ext uri="{9D8B030D-6E8A-4147-A177-3AD203B41FA5}">
                      <a16:colId xmlns:a16="http://schemas.microsoft.com/office/drawing/2014/main" val="674997907"/>
                    </a:ext>
                  </a:extLst>
                </a:gridCol>
                <a:gridCol w="223966">
                  <a:extLst>
                    <a:ext uri="{9D8B030D-6E8A-4147-A177-3AD203B41FA5}">
                      <a16:colId xmlns:a16="http://schemas.microsoft.com/office/drawing/2014/main" val="3299073174"/>
                    </a:ext>
                  </a:extLst>
                </a:gridCol>
                <a:gridCol w="223966">
                  <a:extLst>
                    <a:ext uri="{9D8B030D-6E8A-4147-A177-3AD203B41FA5}">
                      <a16:colId xmlns:a16="http://schemas.microsoft.com/office/drawing/2014/main" val="2790765225"/>
                    </a:ext>
                  </a:extLst>
                </a:gridCol>
                <a:gridCol w="223966">
                  <a:extLst>
                    <a:ext uri="{9D8B030D-6E8A-4147-A177-3AD203B41FA5}">
                      <a16:colId xmlns:a16="http://schemas.microsoft.com/office/drawing/2014/main" val="3237014144"/>
                    </a:ext>
                  </a:extLst>
                </a:gridCol>
                <a:gridCol w="223966">
                  <a:extLst>
                    <a:ext uri="{9D8B030D-6E8A-4147-A177-3AD203B41FA5}">
                      <a16:colId xmlns:a16="http://schemas.microsoft.com/office/drawing/2014/main" val="708161005"/>
                    </a:ext>
                  </a:extLst>
                </a:gridCol>
                <a:gridCol w="223966">
                  <a:extLst>
                    <a:ext uri="{9D8B030D-6E8A-4147-A177-3AD203B41FA5}">
                      <a16:colId xmlns:a16="http://schemas.microsoft.com/office/drawing/2014/main" val="3616970709"/>
                    </a:ext>
                  </a:extLst>
                </a:gridCol>
                <a:gridCol w="223966">
                  <a:extLst>
                    <a:ext uri="{9D8B030D-6E8A-4147-A177-3AD203B41FA5}">
                      <a16:colId xmlns:a16="http://schemas.microsoft.com/office/drawing/2014/main" val="3207994580"/>
                    </a:ext>
                  </a:extLst>
                </a:gridCol>
                <a:gridCol w="223966">
                  <a:extLst>
                    <a:ext uri="{9D8B030D-6E8A-4147-A177-3AD203B41FA5}">
                      <a16:colId xmlns:a16="http://schemas.microsoft.com/office/drawing/2014/main" val="29855270"/>
                    </a:ext>
                  </a:extLst>
                </a:gridCol>
                <a:gridCol w="223966">
                  <a:extLst>
                    <a:ext uri="{9D8B030D-6E8A-4147-A177-3AD203B41FA5}">
                      <a16:colId xmlns:a16="http://schemas.microsoft.com/office/drawing/2014/main" val="3172437743"/>
                    </a:ext>
                  </a:extLst>
                </a:gridCol>
                <a:gridCol w="223966">
                  <a:extLst>
                    <a:ext uri="{9D8B030D-6E8A-4147-A177-3AD203B41FA5}">
                      <a16:colId xmlns:a16="http://schemas.microsoft.com/office/drawing/2014/main" val="2044444013"/>
                    </a:ext>
                  </a:extLst>
                </a:gridCol>
                <a:gridCol w="223966">
                  <a:extLst>
                    <a:ext uri="{9D8B030D-6E8A-4147-A177-3AD203B41FA5}">
                      <a16:colId xmlns:a16="http://schemas.microsoft.com/office/drawing/2014/main" val="1893556578"/>
                    </a:ext>
                  </a:extLst>
                </a:gridCol>
              </a:tblGrid>
              <a:tr h="229870">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Element ID</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Length</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Memory_config_tag</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RBUF_</a:t>
                      </a:r>
                      <a:endParaRPr lang="en-US" sz="16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Unit_Size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Recipient Memory Multiple Buffer Units parameters</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gridSpan="16">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TID Grouping</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254140428"/>
                  </a:ext>
                </a:extLst>
              </a:tr>
              <a:tr h="0">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Mem_</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Unit_ Size</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Max MPDU_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per_ MemUnit</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Mult_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Buff_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MPDU</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172336429"/>
                  </a:ext>
                </a:extLst>
              </a:tr>
              <a:tr h="13906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16">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TID/TSID</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8865117"/>
                  </a:ext>
                </a:extLst>
              </a:tr>
              <a:tr h="27368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587576"/>
                  </a:ext>
                </a:extLst>
              </a:tr>
              <a:tr h="186690">
                <a:tc gridSpan="2">
                  <a:txBody>
                    <a:bodyPr/>
                    <a:lstStyle/>
                    <a:p>
                      <a:pPr marL="0" marR="0">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Octets   1</a:t>
                      </a:r>
                      <a:endParaRPr lang="en-US" sz="16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gridSpan="16">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4100624"/>
                  </a:ext>
                </a:extLst>
              </a:tr>
            </a:tbl>
          </a:graphicData>
        </a:graphic>
      </p:graphicFrame>
      <p:sp>
        <p:nvSpPr>
          <p:cNvPr id="18" name="Rectangle 17">
            <a:extLst>
              <a:ext uri="{FF2B5EF4-FFF2-40B4-BE49-F238E27FC236}">
                <a16:creationId xmlns:a16="http://schemas.microsoft.com/office/drawing/2014/main" id="{EA8B2AE3-91A0-48D2-A6C2-12ED9D495533}"/>
              </a:ext>
            </a:extLst>
          </p:cNvPr>
          <p:cNvSpPr/>
          <p:nvPr/>
        </p:nvSpPr>
        <p:spPr>
          <a:xfrm>
            <a:off x="1449388" y="2463970"/>
            <a:ext cx="5791200" cy="338554"/>
          </a:xfrm>
          <a:prstGeom prst="rect">
            <a:avLst/>
          </a:prstGeom>
        </p:spPr>
        <p:txBody>
          <a:bodyPr wrap="square">
            <a:spAutoFit/>
          </a:bodyPr>
          <a:lstStyle/>
          <a:p>
            <a:pPr marL="457200" marR="0" indent="-457200" algn="ctr">
              <a:spcBef>
                <a:spcPts val="0"/>
              </a:spcBef>
              <a:spcAft>
                <a:spcPts val="0"/>
              </a:spcAft>
            </a:pPr>
            <a:r>
              <a:rPr lang="en-US" sz="1600" b="1" dirty="0">
                <a:latin typeface="Times New Roman" panose="02020603050405020304" pitchFamily="18" charset="0"/>
                <a:ea typeface="Times New Roman" panose="02020603050405020304" pitchFamily="18" charset="0"/>
                <a:cs typeface="Times New Roman" panose="02020603050405020304" pitchFamily="18" charset="0"/>
              </a:rPr>
              <a:t>Figure 9-xyz3 Recipient memory configuration sub-element </a:t>
            </a:r>
            <a:endParaRPr lang="en-US" sz="2000" dirty="0">
              <a:effectLst/>
              <a:latin typeface="Times New Roman" panose="02020603050405020304" pitchFamily="18" charset="0"/>
              <a:ea typeface="Times New Roman" panose="02020603050405020304" pitchFamily="18" charset="0"/>
            </a:endParaRPr>
          </a:p>
        </p:txBody>
      </p:sp>
      <p:sp>
        <p:nvSpPr>
          <p:cNvPr id="20" name="Rectangle 19">
            <a:extLst>
              <a:ext uri="{FF2B5EF4-FFF2-40B4-BE49-F238E27FC236}">
                <a16:creationId xmlns:a16="http://schemas.microsoft.com/office/drawing/2014/main" id="{61E90BB3-EB35-4811-9676-E57B3471D42D}"/>
              </a:ext>
            </a:extLst>
          </p:cNvPr>
          <p:cNvSpPr/>
          <p:nvPr/>
        </p:nvSpPr>
        <p:spPr>
          <a:xfrm>
            <a:off x="304800" y="2802524"/>
            <a:ext cx="8534403" cy="3785652"/>
          </a:xfrm>
          <a:prstGeom prst="rect">
            <a:avLst/>
          </a:prstGeom>
        </p:spPr>
        <p:txBody>
          <a:bodyPr wrap="square">
            <a:spAutoFit/>
          </a:bodyPr>
          <a:lstStyle/>
          <a:p>
            <a:pPr marL="285750" marR="0" indent="-285750">
              <a:lnSpc>
                <a:spcPts val="1800"/>
              </a:lnSpc>
              <a:spcBef>
                <a:spcPts val="0"/>
              </a:spcBef>
              <a:spcAft>
                <a:spcPts val="0"/>
              </a:spcAft>
              <a:buFont typeface="Arial" panose="020B0604020202020204" pitchFamily="34" charset="0"/>
              <a:buChar char="•"/>
            </a:pPr>
            <a:r>
              <a:rPr lang="en-GB"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GB"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Memory_config_tag</a:t>
            </a:r>
            <a:r>
              <a:rPr lang="en-GB"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indicates one of two memory structures applicable for the TID/TSID indicated in ADDBA Response frame there the </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EDMG Flow control extension  configuration element is presented. Allowed values are 0 and 1.</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is used as a measure unit in RBUFCAP to deliver information of the Recipient free space available for Originator MPDU delivery. The recipient memory free space = RBUFCAP x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(byte)</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field (byte) indicates size of each buffer unit in the Responder memory. Minimal allowed value is 32. </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MaxMPDU_per</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_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MemUnit</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is a maximal number of MPDUs that can be collected in a single buffer. Valid values are 1-0xFE, value equal to 0xFF indicates unlimited number of MPDUs in the single buffer.  This field is NA if 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field = 0  </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Mult_Buff_MPDU</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if set to 1 to indicate that single MPDU may be split between memory buffer units in Recipient memory, and is set to 0 otherwise. This field is NA if 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field = 0 </a:t>
            </a:r>
            <a:endParaRPr lang="en-US" sz="1800" dirty="0">
              <a:solidFill>
                <a:schemeClr val="tx1"/>
              </a:solidFill>
              <a:latin typeface="Times New Roman" panose="02020603050405020304" pitchFamily="18" charset="0"/>
              <a:ea typeface="Times New Roman" panose="02020603050405020304" pitchFamily="18" charset="0"/>
            </a:endParaRPr>
          </a:p>
          <a:p>
            <a:pPr marL="285750" indent="-285750">
              <a:lnSpc>
                <a:spcPts val="1800"/>
              </a:lnSpc>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rPr>
              <a:t>The TID grouping field indicates TID/TSIDs that correspond to a TID of a ADDBA Response frame a Recipient memory configuration </a:t>
            </a:r>
            <a:r>
              <a:rPr lang="en-US" sz="1400" dirty="0" err="1">
                <a:solidFill>
                  <a:schemeClr val="tx1"/>
                </a:solidFill>
                <a:latin typeface="Times New Roman" panose="02020603050405020304" pitchFamily="18" charset="0"/>
                <a:ea typeface="Times New Roman" panose="02020603050405020304" pitchFamily="18" charset="0"/>
              </a:rPr>
              <a:t>subelement</a:t>
            </a:r>
            <a:r>
              <a:rPr lang="en-US" sz="1400" dirty="0">
                <a:solidFill>
                  <a:schemeClr val="tx1"/>
                </a:solidFill>
                <a:latin typeface="Times New Roman" panose="02020603050405020304" pitchFamily="18" charset="0"/>
                <a:ea typeface="Times New Roman" panose="02020603050405020304" pitchFamily="18" charset="0"/>
              </a:rPr>
              <a:t>(s) is delivered with. The Recipient memory configuration becomes applicable to the corresponding TID/TSIDs</a:t>
            </a:r>
            <a:r>
              <a:rPr lang="en-US" sz="1600" dirty="0">
                <a:solidFill>
                  <a:schemeClr val="tx1"/>
                </a:solidFill>
                <a:latin typeface="Times New Roman" panose="02020603050405020304" pitchFamily="18" charset="0"/>
                <a:ea typeface="Times New Roman" panose="02020603050405020304" pitchFamily="18" charset="0"/>
              </a:rPr>
              <a:t>. </a:t>
            </a:r>
            <a:endParaRPr lang="en-US" sz="4400" dirty="0">
              <a:solidFill>
                <a:schemeClr val="tx1"/>
              </a:solidFill>
            </a:endParaRPr>
          </a:p>
        </p:txBody>
      </p:sp>
    </p:spTree>
    <p:extLst>
      <p:ext uri="{BB962C8B-B14F-4D97-AF65-F5344CB8AC3E}">
        <p14:creationId xmlns:p14="http://schemas.microsoft.com/office/powerpoint/2010/main" val="212689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9174E-FA4D-4C7E-8384-B09A5CFC9AC6}"/>
              </a:ext>
            </a:extLst>
          </p:cNvPr>
          <p:cNvSpPr>
            <a:spLocks noGrp="1"/>
          </p:cNvSpPr>
          <p:nvPr>
            <p:ph type="title"/>
          </p:nvPr>
        </p:nvSpPr>
        <p:spPr>
          <a:xfrm>
            <a:off x="838199" y="685801"/>
            <a:ext cx="7618413" cy="609600"/>
          </a:xfrm>
        </p:spPr>
        <p:txBody>
          <a:bodyPr/>
          <a:lstStyle/>
          <a:p>
            <a:r>
              <a:rPr lang="en-US" sz="2400" dirty="0"/>
              <a:t>Originator capabilities to support Recipient memory configuration </a:t>
            </a:r>
          </a:p>
        </p:txBody>
      </p:sp>
      <p:sp>
        <p:nvSpPr>
          <p:cNvPr id="4" name="Slide Number Placeholder 3">
            <a:extLst>
              <a:ext uri="{FF2B5EF4-FFF2-40B4-BE49-F238E27FC236}">
                <a16:creationId xmlns:a16="http://schemas.microsoft.com/office/drawing/2014/main" id="{31FE7871-BC7A-4768-8A94-5D3B5997FD6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964DD6-0832-4C33-A5F7-5CD95BFD13A8}"/>
              </a:ext>
            </a:extLst>
          </p:cNvPr>
          <p:cNvSpPr>
            <a:spLocks noGrp="1"/>
          </p:cNvSpPr>
          <p:nvPr>
            <p:ph type="ftr" idx="14"/>
          </p:nvPr>
        </p:nvSpPr>
        <p:spPr/>
        <p:txBody>
          <a:bodyPr/>
          <a:lstStyle/>
          <a:p>
            <a:r>
              <a:rPr lang="en-GB"/>
              <a:t>Solomon Trainin (Qualcomm) et al</a:t>
            </a:r>
            <a:endParaRPr lang="en-GB" dirty="0"/>
          </a:p>
        </p:txBody>
      </p:sp>
      <p:sp>
        <p:nvSpPr>
          <p:cNvPr id="6" name="Date Placeholder 5">
            <a:extLst>
              <a:ext uri="{FF2B5EF4-FFF2-40B4-BE49-F238E27FC236}">
                <a16:creationId xmlns:a16="http://schemas.microsoft.com/office/drawing/2014/main" id="{0B28ADCF-50F8-4948-B969-F7C5BED81FE6}"/>
              </a:ext>
            </a:extLst>
          </p:cNvPr>
          <p:cNvSpPr>
            <a:spLocks noGrp="1"/>
          </p:cNvSpPr>
          <p:nvPr>
            <p:ph type="dt" idx="15"/>
          </p:nvPr>
        </p:nvSpPr>
        <p:spPr/>
        <p:txBody>
          <a:bodyPr/>
          <a:lstStyle/>
          <a:p>
            <a:r>
              <a:rPr lang="en-US"/>
              <a:t>August 2017</a:t>
            </a:r>
            <a:endParaRPr lang="en-GB" dirty="0"/>
          </a:p>
        </p:txBody>
      </p:sp>
      <p:graphicFrame>
        <p:nvGraphicFramePr>
          <p:cNvPr id="10" name="Content Placeholder 9">
            <a:extLst>
              <a:ext uri="{FF2B5EF4-FFF2-40B4-BE49-F238E27FC236}">
                <a16:creationId xmlns:a16="http://schemas.microsoft.com/office/drawing/2014/main" id="{60A129A4-6834-466F-84B8-69401C7259DA}"/>
              </a:ext>
            </a:extLst>
          </p:cNvPr>
          <p:cNvGraphicFramePr>
            <a:graphicFrameLocks noGrp="1"/>
          </p:cNvGraphicFramePr>
          <p:nvPr>
            <p:ph idx="1"/>
            <p:extLst>
              <p:ext uri="{D42A27DB-BD31-4B8C-83A1-F6EECF244321}">
                <p14:modId xmlns:p14="http://schemas.microsoft.com/office/powerpoint/2010/main" val="2648643967"/>
              </p:ext>
            </p:extLst>
          </p:nvPr>
        </p:nvGraphicFramePr>
        <p:xfrm>
          <a:off x="449317" y="1443235"/>
          <a:ext cx="8153400" cy="1554480"/>
        </p:xfrm>
        <a:graphic>
          <a:graphicData uri="http://schemas.openxmlformats.org/drawingml/2006/table">
            <a:tbl>
              <a:tblPr firstRow="1" firstCol="1" bandRow="1"/>
              <a:tblGrid>
                <a:gridCol w="372662">
                  <a:extLst>
                    <a:ext uri="{9D8B030D-6E8A-4147-A177-3AD203B41FA5}">
                      <a16:colId xmlns:a16="http://schemas.microsoft.com/office/drawing/2014/main" val="2979825174"/>
                    </a:ext>
                  </a:extLst>
                </a:gridCol>
                <a:gridCol w="327490">
                  <a:extLst>
                    <a:ext uri="{9D8B030D-6E8A-4147-A177-3AD203B41FA5}">
                      <a16:colId xmlns:a16="http://schemas.microsoft.com/office/drawing/2014/main" val="810012712"/>
                    </a:ext>
                  </a:extLst>
                </a:gridCol>
                <a:gridCol w="1304318">
                  <a:extLst>
                    <a:ext uri="{9D8B030D-6E8A-4147-A177-3AD203B41FA5}">
                      <a16:colId xmlns:a16="http://schemas.microsoft.com/office/drawing/2014/main" val="3616662274"/>
                    </a:ext>
                  </a:extLst>
                </a:gridCol>
                <a:gridCol w="1211154">
                  <a:extLst>
                    <a:ext uri="{9D8B030D-6E8A-4147-A177-3AD203B41FA5}">
                      <a16:colId xmlns:a16="http://schemas.microsoft.com/office/drawing/2014/main" val="1425625746"/>
                    </a:ext>
                  </a:extLst>
                </a:gridCol>
                <a:gridCol w="1117986">
                  <a:extLst>
                    <a:ext uri="{9D8B030D-6E8A-4147-A177-3AD203B41FA5}">
                      <a16:colId xmlns:a16="http://schemas.microsoft.com/office/drawing/2014/main" val="296752530"/>
                    </a:ext>
                  </a:extLst>
                </a:gridCol>
                <a:gridCol w="1211154">
                  <a:extLst>
                    <a:ext uri="{9D8B030D-6E8A-4147-A177-3AD203B41FA5}">
                      <a16:colId xmlns:a16="http://schemas.microsoft.com/office/drawing/2014/main" val="3591844472"/>
                    </a:ext>
                  </a:extLst>
                </a:gridCol>
                <a:gridCol w="1304318">
                  <a:extLst>
                    <a:ext uri="{9D8B030D-6E8A-4147-A177-3AD203B41FA5}">
                      <a16:colId xmlns:a16="http://schemas.microsoft.com/office/drawing/2014/main" val="4116472361"/>
                    </a:ext>
                  </a:extLst>
                </a:gridCol>
                <a:gridCol w="1304318">
                  <a:extLst>
                    <a:ext uri="{9D8B030D-6E8A-4147-A177-3AD203B41FA5}">
                      <a16:colId xmlns:a16="http://schemas.microsoft.com/office/drawing/2014/main" val="3108141626"/>
                    </a:ext>
                  </a:extLst>
                </a:gridCol>
              </a:tblGrid>
              <a:tr h="16510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 </a:t>
                      </a:r>
                    </a:p>
                  </a:txBody>
                  <a:tcPr marL="0" marR="0" marT="0" marB="0" anchor="ctr">
                    <a:lnL>
                      <a:noFill/>
                    </a:lnL>
                    <a:lnR>
                      <a:noFill/>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B0</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B2</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B3</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B4</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B5         B7</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742491"/>
                  </a:ext>
                </a:extLst>
              </a:tr>
              <a:tr h="86868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 </a:t>
                      </a:r>
                    </a:p>
                  </a:txBody>
                  <a:tcPr marL="0" marR="0" marT="0" marB="0" anchor="ctr">
                    <a:lnL>
                      <a:noFill/>
                    </a:lnL>
                    <a:lnR>
                      <a:noFill/>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RBUFCAP quantity 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Advanced Recipient Memory length 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Recipient Memory Multiple Buffer Units capable </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TID Grouping capable </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Memory config tag</a:t>
                      </a:r>
                      <a:endParaRPr lang="en-US" sz="18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Reserved</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5224189"/>
                  </a:ext>
                </a:extLst>
              </a:tr>
              <a:tr h="186690">
                <a:tc gridSpan="2">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Bits</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12581999"/>
                  </a:ext>
                </a:extLst>
              </a:tr>
            </a:tbl>
          </a:graphicData>
        </a:graphic>
      </p:graphicFrame>
      <p:sp>
        <p:nvSpPr>
          <p:cNvPr id="11" name="Rectangle 10">
            <a:extLst>
              <a:ext uri="{FF2B5EF4-FFF2-40B4-BE49-F238E27FC236}">
                <a16:creationId xmlns:a16="http://schemas.microsoft.com/office/drawing/2014/main" id="{25E44F65-69CD-4B6F-B984-8C67E95F9FB4}"/>
              </a:ext>
            </a:extLst>
          </p:cNvPr>
          <p:cNvSpPr/>
          <p:nvPr/>
        </p:nvSpPr>
        <p:spPr>
          <a:xfrm>
            <a:off x="728443" y="2909451"/>
            <a:ext cx="7313613" cy="369332"/>
          </a:xfrm>
          <a:prstGeom prst="rect">
            <a:avLst/>
          </a:prstGeom>
        </p:spPr>
        <p:txBody>
          <a:bodyPr wrap="square">
            <a:spAutoFit/>
          </a:bodyPr>
          <a:lstStyle/>
          <a:p>
            <a:pPr marL="457200" marR="0" algn="ctr">
              <a:spcBef>
                <a:spcPts val="0"/>
              </a:spcBef>
              <a:spcAft>
                <a:spcPts val="0"/>
              </a:spcAft>
            </a:pPr>
            <a:r>
              <a:rPr lang="en-US" sz="1800" b="1" dirty="0">
                <a:latin typeface="Times New Roman" panose="02020603050405020304" pitchFamily="18" charset="0"/>
                <a:ea typeface="Times New Roman" panose="02020603050405020304" pitchFamily="18" charset="0"/>
                <a:cs typeface="Times New Roman" panose="02020603050405020304" pitchFamily="18" charset="0"/>
              </a:rPr>
              <a:t>Figure 9-xyz2 Recipient memory capabilities field</a:t>
            </a:r>
            <a:endParaRPr lang="en-US" dirty="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D9016C15-A4CA-4410-B0AE-DB8278D2E4E1}"/>
              </a:ext>
            </a:extLst>
          </p:cNvPr>
          <p:cNvSpPr/>
          <p:nvPr/>
        </p:nvSpPr>
        <p:spPr>
          <a:xfrm>
            <a:off x="696912" y="3338020"/>
            <a:ext cx="7913688" cy="2893100"/>
          </a:xfrm>
          <a:prstGeom prst="rect">
            <a:avLst/>
          </a:prstGeom>
        </p:spPr>
        <p:txBody>
          <a:bodyPr wrap="square">
            <a:spAutoFit/>
          </a:bodyPr>
          <a:lstStyle/>
          <a:p>
            <a:pPr marL="285750" marR="0" indent="-285750">
              <a:spcBef>
                <a:spcPts val="0"/>
              </a:spcBef>
              <a:spcAft>
                <a:spcPts val="0"/>
              </a:spcAft>
              <a:buFont typeface="Arial" panose="020B0604020202020204" pitchFamily="34" charset="0"/>
              <a:buChar char="•"/>
            </a:pPr>
            <a:r>
              <a:rPr lang="en-GB"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RBUFCAP quantity capable subfield is set to 1 to indicate support of RBUFCAP values in range 1-0xFE and set to 0 otherwise (Table 9-y1). The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field value is greater than 0 in the Recipient memory configuration sub element provided by the Recipient if it sets to 1 the RBUFCAP quantity capable subfield. </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Advanced Recipient Memory length capable subfield is set to 1 to indicate support of Advanced Recipient Memory length exponent and is set to 0 otherwise (Figure 9-xyz and Table 1 —A-MPDU Parameters field definition).</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Recipient Memory Multiple Buffer Units capable subfield is set to 1 to indicate support of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MaxMPDU_per_MemUnit</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Mult_Buff_MPDU</a:t>
            </a: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values and is set to 0 otherwise  </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TID Grouping capable subfield is set to 1 to indicate support of TID Grouping values and set to 0 otherwise </a:t>
            </a:r>
            <a:endParaRPr lang="en-US" sz="1800" dirty="0">
              <a:solidFill>
                <a:schemeClr val="tx1"/>
              </a:solidFill>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GB"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Memory config tag capable subfield is set to 1 to indicate capability to support two </a:t>
            </a:r>
            <a:r>
              <a:rPr lang="en-GB"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Memory_Config_tag</a:t>
            </a:r>
            <a:r>
              <a:rPr lang="en-GB"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values and is set to 0 otherwise</a:t>
            </a:r>
            <a:endParaRPr lang="en-US" sz="18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66469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2999</TotalTime>
  <Words>1990</Words>
  <Application>Microsoft Office PowerPoint</Application>
  <PresentationFormat>On-screen Show (4:3)</PresentationFormat>
  <Paragraphs>283</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Times New Roman</vt:lpstr>
      <vt:lpstr>TimesNewRomanPSMT</vt:lpstr>
      <vt:lpstr>Office Theme</vt:lpstr>
      <vt:lpstr>Document</vt:lpstr>
      <vt:lpstr>Flow control for EDMG devices </vt:lpstr>
      <vt:lpstr>Abstract</vt:lpstr>
      <vt:lpstr>Agenda</vt:lpstr>
      <vt:lpstr>Motivation and problem statement </vt:lpstr>
      <vt:lpstr>Motivation and problem statement (cont.)</vt:lpstr>
      <vt:lpstr>Few observations about expected support of EDMG Flow control </vt:lpstr>
      <vt:lpstr>Responder buffer memory parametrization</vt:lpstr>
      <vt:lpstr>Recipient memory configuration </vt:lpstr>
      <vt:lpstr>Originator capabilities to support Recipient memory configuration </vt:lpstr>
      <vt:lpstr>RBUFCAP field encoding</vt:lpstr>
      <vt:lpstr>RBUFCAP field and BA control field encoding</vt:lpstr>
      <vt:lpstr>What is mandatory?</vt:lpstr>
      <vt:lpstr>Responder operation rules </vt:lpstr>
      <vt:lpstr>Originator operation rules</vt:lpstr>
      <vt:lpstr>References</vt:lpstr>
      <vt:lpstr>SP</vt:lpstr>
      <vt:lpstr>backup</vt:lpstr>
      <vt:lpstr>Exemplary flow of power management transition</vt:lpstr>
      <vt:lpstr>Exemplary flow of slow system </vt:lpstr>
      <vt:lpstr>Power and throughput comparison depending on memory utilization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control for EDMG devices </dc:title>
  <dc:creator>Trainin, Solomon</dc:creator>
  <cp:lastModifiedBy>Solomon Trainin</cp:lastModifiedBy>
  <cp:revision>170</cp:revision>
  <cp:lastPrinted>1601-01-01T00:00:00Z</cp:lastPrinted>
  <dcterms:created xsi:type="dcterms:W3CDTF">2017-01-26T12:04:55Z</dcterms:created>
  <dcterms:modified xsi:type="dcterms:W3CDTF">2017-08-22T13:38:05Z</dcterms:modified>
  <cp:contentStatus/>
</cp:coreProperties>
</file>