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70" r:id="rId2"/>
    <p:sldId id="550" r:id="rId3"/>
    <p:sldId id="519" r:id="rId4"/>
    <p:sldId id="551" r:id="rId5"/>
    <p:sldId id="555" r:id="rId6"/>
    <p:sldId id="556" r:id="rId7"/>
    <p:sldId id="539" r:id="rId8"/>
    <p:sldId id="548" r:id="rId9"/>
    <p:sldId id="557" r:id="rId10"/>
    <p:sldId id="541" r:id="rId11"/>
    <p:sldId id="552" r:id="rId12"/>
    <p:sldId id="553" r:id="rId13"/>
    <p:sldId id="554" r:id="rId14"/>
    <p:sldId id="540" r:id="rId15"/>
    <p:sldId id="544" r:id="rId16"/>
    <p:sldId id="545"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autoAdjust="0"/>
    <p:restoredTop sz="92086" autoAdjust="0"/>
  </p:normalViewPr>
  <p:slideViewPr>
    <p:cSldViewPr>
      <p:cViewPr>
        <p:scale>
          <a:sx n="118" d="100"/>
          <a:sy n="118" d="100"/>
        </p:scale>
        <p:origin x="-142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80008" y="6475413"/>
            <a:ext cx="1663917"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918480" y="6475413"/>
            <a:ext cx="162544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Zhou Lan,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a:t>
            </a:r>
            <a:r>
              <a:rPr lang="en-US" sz="1800" b="1" dirty="0" smtClean="0">
                <a:solidFill>
                  <a:schemeClr val="tx1"/>
                </a:solidFill>
                <a:effectLst/>
                <a:cs typeface="Arial" charset="0"/>
              </a:rPr>
              <a:t>1132</a:t>
            </a:r>
            <a:r>
              <a:rPr lang="en-US" sz="1800" b="1" dirty="0" smtClean="0">
                <a:effectLst/>
              </a:rPr>
              <a:t>r1</a:t>
            </a:r>
            <a:endParaRPr lang="en-US" sz="1800" b="1" dirty="0">
              <a:solidFill>
                <a:srgbClr val="FF0000"/>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2676"/>
            <a:ext cx="7772400" cy="609600"/>
          </a:xfrm>
        </p:spPr>
        <p:txBody>
          <a:bodyPr/>
          <a:lstStyle/>
          <a:p>
            <a:r>
              <a:rPr lang="en-US" dirty="0" smtClean="0"/>
              <a:t>Comment resolution on BSR</a:t>
            </a:r>
            <a:br>
              <a:rPr lang="en-US" dirty="0" smtClean="0"/>
            </a:br>
            <a:r>
              <a:rPr lang="en-US" dirty="0" smtClean="0"/>
              <a:t>CID 8426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89707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2017-07-10</a:t>
            </a:r>
          </a:p>
        </p:txBody>
      </p:sp>
      <p:sp>
        <p:nvSpPr>
          <p:cNvPr id="8" name="Rectangle 12"/>
          <p:cNvSpPr>
            <a:spLocks noChangeArrowheads="1"/>
          </p:cNvSpPr>
          <p:nvPr/>
        </p:nvSpPr>
        <p:spPr bwMode="auto">
          <a:xfrm>
            <a:off x="1066800" y="212567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963490283"/>
              </p:ext>
            </p:extLst>
          </p:nvPr>
        </p:nvGraphicFramePr>
        <p:xfrm>
          <a:off x="800100" y="2659076"/>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Zhou Lan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Broadcom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Zhou.lan@broadcom.com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Chunyu</a:t>
                      </a:r>
                      <a:r>
                        <a:rPr lang="en-US" sz="1200" dirty="0" smtClean="0">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Matthew Fischer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Vinko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2000" y="3200400"/>
            <a:ext cx="7772400" cy="609600"/>
          </a:xfrm>
        </p:spPr>
        <p:txBody>
          <a:bodyPr/>
          <a:lstStyle/>
          <a:p>
            <a:r>
              <a:rPr lang="en-US" altLang="zh-CN" sz="4400" dirty="0" smtClean="0"/>
              <a:t>Back up slides</a:t>
            </a:r>
            <a:endParaRPr lang="zh-CN" altLang="en-US" sz="4400"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Tree>
    <p:extLst>
      <p:ext uri="{BB962C8B-B14F-4D97-AF65-F5344CB8AC3E}">
        <p14:creationId xmlns:p14="http://schemas.microsoft.com/office/powerpoint/2010/main" val="998726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Problem of Supporting 256 BA</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Queue Size High and Queue Size All in BSR Control is limited in size of 4.1M octets with 1.6K octets scaling factor</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smtClean="0"/>
          </a:p>
          <a:p>
            <a:pPr algn="just"/>
            <a:r>
              <a:rPr lang="en-US" sz="1800" dirty="0" smtClean="0"/>
              <a:t>To support 2 TIDs with 256 BA agreement, Queue Size High needs to indicate at least 6M octets. </a:t>
            </a:r>
          </a:p>
          <a:p>
            <a:pPr lvl="1" algn="just"/>
            <a:r>
              <a:rPr lang="en-US" sz="1600" dirty="0"/>
              <a:t>T</a:t>
            </a:r>
            <a:r>
              <a:rPr lang="en-US" sz="1600" dirty="0" smtClean="0"/>
              <a:t>he </a:t>
            </a:r>
            <a:r>
              <a:rPr lang="en-US" sz="1600" dirty="0"/>
              <a:t>maximum MPDU size is 11454 </a:t>
            </a:r>
            <a:r>
              <a:rPr lang="en-US" sz="1600" dirty="0" smtClean="0"/>
              <a:t>octets</a:t>
            </a:r>
          </a:p>
          <a:p>
            <a:pPr lvl="1" algn="just"/>
            <a:r>
              <a:rPr lang="en-US" sz="1600" dirty="0" smtClean="0"/>
              <a:t>To support 256 BA, need 11454*256 </a:t>
            </a:r>
            <a:r>
              <a:rPr lang="en-US" sz="1600" dirty="0"/>
              <a:t>= </a:t>
            </a:r>
            <a:r>
              <a:rPr lang="en-US" sz="1600" dirty="0" smtClean="0"/>
              <a:t>2932224 </a:t>
            </a:r>
            <a:r>
              <a:rPr lang="en-US" sz="1600" dirty="0"/>
              <a:t>octets</a:t>
            </a:r>
          </a:p>
          <a:p>
            <a:pPr algn="just"/>
            <a:r>
              <a:rPr lang="en-US" sz="1800" dirty="0" smtClean="0"/>
              <a:t>Queue Size All subfield fails to support more than 2 AC that has TID with 256 BA </a:t>
            </a:r>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419" y="2133600"/>
            <a:ext cx="6707981" cy="161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5562600" y="2286000"/>
            <a:ext cx="2133600" cy="990600"/>
          </a:xfrm>
          <a:prstGeom prst="ellipse">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5638800" y="1932801"/>
            <a:ext cx="2871299" cy="276999"/>
          </a:xfrm>
          <a:prstGeom prst="rect">
            <a:avLst/>
          </a:prstGeom>
          <a:noFill/>
        </p:spPr>
        <p:txBody>
          <a:bodyPr wrap="none" rtlCol="0">
            <a:spAutoFit/>
          </a:bodyPr>
          <a:lstStyle/>
          <a:p>
            <a:r>
              <a:rPr lang="en-US" dirty="0" smtClean="0">
                <a:solidFill>
                  <a:srgbClr val="FF0000"/>
                </a:solidFill>
              </a:rPr>
              <a:t>No reserved bits to further extend the range</a:t>
            </a:r>
            <a:endParaRPr lang="en-US" dirty="0">
              <a:solidFill>
                <a:srgbClr val="FF0000"/>
              </a:solidFill>
            </a:endParaRPr>
          </a:p>
        </p:txBody>
      </p:sp>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3658197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Consideration of scaling factor</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12</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Higher scaling factor increases the range of the Queue Size Report, however fails to provide accurate information as input for scheduler </a:t>
            </a:r>
          </a:p>
          <a:p>
            <a:pPr algn="just"/>
            <a:r>
              <a:rPr lang="en-US" sz="1800" dirty="0" smtClean="0"/>
              <a:t>Current BSR Control supports 4 scaling factor: 16, 128,1024,16384</a:t>
            </a:r>
          </a:p>
          <a:p>
            <a:pPr algn="just"/>
            <a:r>
              <a:rPr lang="en-US" sz="1800" dirty="0" smtClean="0"/>
              <a:t>What happens if scaling factor is over 16k octets……</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r>
              <a:rPr lang="en-US" sz="1800" dirty="0" smtClean="0"/>
              <a:t>Very likely over 1 </a:t>
            </a:r>
            <a:r>
              <a:rPr lang="en-US" sz="1800" dirty="0" err="1" smtClean="0"/>
              <a:t>ms</a:t>
            </a:r>
            <a:r>
              <a:rPr lang="en-US" sz="1800" dirty="0" smtClean="0"/>
              <a:t> will be wasted or filled with padding due to queue size report with scaling factor bigger than 16k Octets</a:t>
            </a:r>
          </a:p>
          <a:p>
            <a:pPr algn="just"/>
            <a:r>
              <a:rPr lang="en-US" sz="1800" dirty="0" smtClean="0"/>
              <a:t>64k scaling factor may cause the waste of over </a:t>
            </a:r>
            <a:r>
              <a:rPr lang="en-US" sz="1800" dirty="0" smtClean="0">
                <a:solidFill>
                  <a:srgbClr val="FF0000"/>
                </a:solidFill>
              </a:rPr>
              <a:t>300 OFDM symbols </a:t>
            </a:r>
          </a:p>
          <a:p>
            <a:pPr lvl="1" algn="just"/>
            <a:r>
              <a:rPr lang="en-US" sz="1600" dirty="0" smtClean="0"/>
              <a:t>4.4ms/12us = 343</a:t>
            </a:r>
          </a:p>
          <a:p>
            <a:pPr algn="just"/>
            <a:r>
              <a:rPr lang="en-US" sz="1800" dirty="0" smtClean="0">
                <a:solidFill>
                  <a:schemeClr val="accent2"/>
                </a:solidFill>
              </a:rPr>
              <a:t>Scaling factor over 32k Octets is not preferred</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marL="0" indent="0" algn="just">
              <a:buNone/>
            </a:pPr>
            <a:endParaRPr lang="en-US" sz="1800" dirty="0" smtClean="0"/>
          </a:p>
          <a:p>
            <a:pPr marL="0" indent="0" algn="just">
              <a:buNone/>
            </a:pPr>
            <a:endParaRPr lang="en-US" sz="1800" dirty="0" smtClean="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171405881"/>
              </p:ext>
            </p:extLst>
          </p:nvPr>
        </p:nvGraphicFramePr>
        <p:xfrm>
          <a:off x="381000" y="2514600"/>
          <a:ext cx="8686800" cy="1854200"/>
        </p:xfrm>
        <a:graphic>
          <a:graphicData uri="http://schemas.openxmlformats.org/drawingml/2006/table">
            <a:tbl>
              <a:tblPr firstRow="1" bandRow="1">
                <a:tableStyleId>{5C22544A-7EE6-4342-B048-85BDC9FD1C3A}</a:tableStyleId>
              </a:tblPr>
              <a:tblGrid>
                <a:gridCol w="3276600"/>
                <a:gridCol w="1828800"/>
                <a:gridCol w="1828800"/>
                <a:gridCol w="1752600"/>
              </a:tblGrid>
              <a:tr h="370840">
                <a:tc>
                  <a:txBody>
                    <a:bodyPr/>
                    <a:lstStyle/>
                    <a:p>
                      <a:endParaRPr lang="en-US" dirty="0"/>
                    </a:p>
                  </a:txBody>
                  <a:tcPr/>
                </a:tc>
                <a:tc>
                  <a:txBody>
                    <a:bodyPr/>
                    <a:lstStyle/>
                    <a:p>
                      <a:r>
                        <a:rPr lang="en-US" dirty="0" smtClean="0"/>
                        <a:t>16</a:t>
                      </a:r>
                      <a:r>
                        <a:rPr lang="en-US" baseline="0" dirty="0" smtClean="0"/>
                        <a:t> k octets</a:t>
                      </a:r>
                      <a:endParaRPr lang="en-US" dirty="0"/>
                    </a:p>
                  </a:txBody>
                  <a:tcPr/>
                </a:tc>
                <a:tc>
                  <a:txBody>
                    <a:bodyPr/>
                    <a:lstStyle/>
                    <a:p>
                      <a:r>
                        <a:rPr lang="en-US" dirty="0" smtClean="0"/>
                        <a:t>32 k octets</a:t>
                      </a:r>
                      <a:endParaRPr lang="en-US" dirty="0"/>
                    </a:p>
                  </a:txBody>
                  <a:tcPr/>
                </a:tc>
                <a:tc>
                  <a:txBody>
                    <a:bodyPr/>
                    <a:lstStyle/>
                    <a:p>
                      <a:r>
                        <a:rPr lang="en-US" dirty="0" smtClean="0"/>
                        <a:t>64 k octets</a:t>
                      </a:r>
                      <a:endParaRPr lang="en-US" dirty="0"/>
                    </a:p>
                  </a:txBody>
                  <a:tcPr/>
                </a:tc>
              </a:tr>
              <a:tr h="370840">
                <a:tc>
                  <a:txBody>
                    <a:bodyPr/>
                    <a:lstStyle/>
                    <a:p>
                      <a:r>
                        <a:rPr lang="en-US" dirty="0" smtClean="0"/>
                        <a:t>121.9Mbps</a:t>
                      </a:r>
                      <a:r>
                        <a:rPr lang="en-US" baseline="0" dirty="0" smtClean="0"/>
                        <a:t> @(</a:t>
                      </a:r>
                      <a:r>
                        <a:rPr lang="en-US" dirty="0" smtClean="0"/>
                        <a:t>BW=20 NSS=1)</a:t>
                      </a:r>
                      <a:endParaRPr lang="en-US" dirty="0"/>
                    </a:p>
                  </a:txBody>
                  <a:tcPr/>
                </a:tc>
                <a:tc>
                  <a:txBody>
                    <a:bodyPr/>
                    <a:lstStyle/>
                    <a:p>
                      <a:r>
                        <a:rPr lang="en-US" dirty="0" smtClean="0">
                          <a:solidFill>
                            <a:srgbClr val="FF0000"/>
                          </a:solidFill>
                        </a:rPr>
                        <a:t>1.1ms</a:t>
                      </a:r>
                      <a:endParaRPr lang="en-US" dirty="0">
                        <a:solidFill>
                          <a:srgbClr val="FF0000"/>
                        </a:solidFill>
                      </a:endParaRPr>
                    </a:p>
                  </a:txBody>
                  <a:tcPr/>
                </a:tc>
                <a:tc>
                  <a:txBody>
                    <a:bodyPr/>
                    <a:lstStyle/>
                    <a:p>
                      <a:r>
                        <a:rPr lang="en-US" dirty="0" smtClean="0">
                          <a:solidFill>
                            <a:srgbClr val="FF0000"/>
                          </a:solidFill>
                        </a:rPr>
                        <a:t>2.2ms</a:t>
                      </a:r>
                      <a:endParaRPr lang="en-US" dirty="0">
                        <a:solidFill>
                          <a:srgbClr val="FF0000"/>
                        </a:solidFill>
                      </a:endParaRPr>
                    </a:p>
                  </a:txBody>
                  <a:tcPr/>
                </a:tc>
                <a:tc>
                  <a:txBody>
                    <a:bodyPr/>
                    <a:lstStyle/>
                    <a:p>
                      <a:r>
                        <a:rPr lang="en-US" dirty="0" smtClean="0">
                          <a:solidFill>
                            <a:srgbClr val="FF0000"/>
                          </a:solidFill>
                        </a:rPr>
                        <a:t>4.4ms</a:t>
                      </a:r>
                      <a:endParaRPr lang="en-US" dirty="0">
                        <a:solidFill>
                          <a:srgbClr val="FF0000"/>
                        </a:solidFill>
                      </a:endParaRPr>
                    </a:p>
                  </a:txBody>
                  <a:tcPr/>
                </a:tc>
              </a:tr>
              <a:tr h="370840">
                <a:tc>
                  <a:txBody>
                    <a:bodyPr/>
                    <a:lstStyle/>
                    <a:p>
                      <a:r>
                        <a:rPr lang="en-US" dirty="0" smtClean="0"/>
                        <a:t>243.8Mbps@(BW=40 NSS</a:t>
                      </a:r>
                      <a:r>
                        <a:rPr lang="en-US" baseline="0" dirty="0" smtClean="0"/>
                        <a:t> =1)</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243.8Mbps@(BW=20</a:t>
                      </a:r>
                      <a:r>
                        <a:rPr lang="en-US" baseline="0" dirty="0" smtClean="0"/>
                        <a:t> NSS =2)</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487.5Mbps@(BW=40</a:t>
                      </a:r>
                      <a:r>
                        <a:rPr lang="en-US" baseline="0" dirty="0" smtClean="0"/>
                        <a:t> NSS =2)</a:t>
                      </a:r>
                      <a:endParaRPr lang="en-US" dirty="0"/>
                    </a:p>
                  </a:txBody>
                  <a:tcPr/>
                </a:tc>
                <a:tc>
                  <a:txBody>
                    <a:bodyPr/>
                    <a:lstStyle/>
                    <a:p>
                      <a:r>
                        <a:rPr lang="en-US" dirty="0" smtClean="0"/>
                        <a:t>0.26ms</a:t>
                      </a:r>
                      <a:endParaRPr lang="en-US" dirty="0"/>
                    </a:p>
                  </a:txBody>
                  <a:tcPr/>
                </a:tc>
                <a:tc>
                  <a:txBody>
                    <a:bodyPr/>
                    <a:lstStyle/>
                    <a:p>
                      <a:r>
                        <a:rPr lang="en-US" dirty="0" smtClean="0">
                          <a:solidFill>
                            <a:schemeClr val="tx1"/>
                          </a:solidFill>
                        </a:rPr>
                        <a:t>0.52ms</a:t>
                      </a:r>
                      <a:endParaRPr lang="en-US" dirty="0">
                        <a:solidFill>
                          <a:schemeClr val="tx1"/>
                        </a:solidFill>
                      </a:endParaRPr>
                    </a:p>
                  </a:txBody>
                  <a:tcPr/>
                </a:tc>
                <a:tc>
                  <a:txBody>
                    <a:bodyPr/>
                    <a:lstStyle/>
                    <a:p>
                      <a:r>
                        <a:rPr lang="en-US" dirty="0" smtClean="0">
                          <a:solidFill>
                            <a:srgbClr val="FF0000"/>
                          </a:solidFill>
                        </a:rPr>
                        <a:t>1.02ms</a:t>
                      </a:r>
                      <a:endParaRPr lang="en-US" dirty="0">
                        <a:solidFill>
                          <a:srgbClr val="FF0000"/>
                        </a:solidFill>
                      </a:endParaRPr>
                    </a:p>
                  </a:txBody>
                  <a:tcPr/>
                </a:tc>
              </a:tr>
            </a:tbl>
          </a:graphicData>
        </a:graphic>
      </p:graphicFrame>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689370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Another problem of higher scaling factor</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13</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106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A big range of Queue Size report will have to use coarse resolution of 64 k Octets</a:t>
            </a:r>
          </a:p>
          <a:p>
            <a:pPr algn="just"/>
            <a:r>
              <a:rPr lang="en-US" sz="1800" dirty="0" smtClean="0"/>
              <a:t>UL MU scheduler will have difficulty of deciding the RU allocation based on this coarse resolution</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a:p>
          <a:p>
            <a:pPr algn="just"/>
            <a:endParaRPr lang="en-US" sz="1800" dirty="0" smtClean="0"/>
          </a:p>
          <a:p>
            <a:pPr algn="just"/>
            <a:endParaRPr lang="en-US" sz="1800" dirty="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marL="0" indent="0" algn="just">
              <a:buNone/>
            </a:pPr>
            <a:endParaRPr lang="en-US" sz="1800" dirty="0" smtClean="0"/>
          </a:p>
          <a:p>
            <a:pPr marL="0" indent="0" algn="just">
              <a:buNone/>
            </a:pPr>
            <a:endParaRPr lang="en-US" sz="1800" dirty="0" smtClean="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765557156"/>
              </p:ext>
            </p:extLst>
          </p:nvPr>
        </p:nvGraphicFramePr>
        <p:xfrm>
          <a:off x="381000" y="2905760"/>
          <a:ext cx="8534400" cy="370840"/>
        </p:xfrm>
        <a:graphic>
          <a:graphicData uri="http://schemas.openxmlformats.org/drawingml/2006/table">
            <a:tbl>
              <a:tblPr firstRow="1" bandRow="1">
                <a:tableStyleId>{5C22544A-7EE6-4342-B048-85BDC9FD1C3A}</a:tableStyleId>
              </a:tblPr>
              <a:tblGrid>
                <a:gridCol w="1219200"/>
                <a:gridCol w="7315200"/>
              </a:tblGrid>
              <a:tr h="370840">
                <a:tc>
                  <a:txBody>
                    <a:bodyPr/>
                    <a:lstStyle/>
                    <a:p>
                      <a:pPr algn="ctr"/>
                      <a:r>
                        <a:rPr lang="en-US" dirty="0" smtClean="0"/>
                        <a:t>1024 </a:t>
                      </a:r>
                      <a:endParaRPr lang="en-US" dirty="0"/>
                    </a:p>
                  </a:txBody>
                  <a:tcPr/>
                </a:tc>
                <a:tc>
                  <a:txBody>
                    <a:bodyPr/>
                    <a:lstStyle/>
                    <a:p>
                      <a:pPr algn="ctr"/>
                      <a:r>
                        <a:rPr lang="en-US" dirty="0" smtClean="0"/>
                        <a:t>64</a:t>
                      </a:r>
                      <a:r>
                        <a:rPr lang="en-US" baseline="0" dirty="0" smtClean="0"/>
                        <a:t> k Octets resolution</a:t>
                      </a:r>
                      <a:endParaRPr lang="en-US" dirty="0"/>
                    </a:p>
                  </a:txBody>
                  <a:tcPr>
                    <a:solidFill>
                      <a:srgbClr val="FF0000"/>
                    </a:solidFill>
                  </a:tcPr>
                </a:tc>
              </a:tr>
            </a:tbl>
          </a:graphicData>
        </a:graphic>
      </p:graphicFrame>
      <p:sp>
        <p:nvSpPr>
          <p:cNvPr id="4" name="TextBox 3"/>
          <p:cNvSpPr txBox="1"/>
          <p:nvPr/>
        </p:nvSpPr>
        <p:spPr>
          <a:xfrm>
            <a:off x="56826" y="2583435"/>
            <a:ext cx="758541" cy="307777"/>
          </a:xfrm>
          <a:prstGeom prst="rect">
            <a:avLst/>
          </a:prstGeom>
          <a:noFill/>
        </p:spPr>
        <p:txBody>
          <a:bodyPr wrap="none" rtlCol="0">
            <a:spAutoFit/>
          </a:bodyPr>
          <a:lstStyle/>
          <a:p>
            <a:r>
              <a:rPr lang="en-US" sz="1400" b="1" dirty="0"/>
              <a:t>0</a:t>
            </a:r>
            <a:r>
              <a:rPr lang="en-US" sz="1400" b="1" dirty="0" smtClean="0"/>
              <a:t> octets</a:t>
            </a:r>
            <a:endParaRPr lang="en-US" sz="1400" b="1" dirty="0"/>
          </a:p>
        </p:txBody>
      </p:sp>
      <p:sp>
        <p:nvSpPr>
          <p:cNvPr id="10" name="TextBox 9"/>
          <p:cNvSpPr txBox="1"/>
          <p:nvPr/>
        </p:nvSpPr>
        <p:spPr>
          <a:xfrm>
            <a:off x="1219200" y="2583435"/>
            <a:ext cx="1162498" cy="307777"/>
          </a:xfrm>
          <a:prstGeom prst="rect">
            <a:avLst/>
          </a:prstGeom>
          <a:noFill/>
        </p:spPr>
        <p:txBody>
          <a:bodyPr wrap="none" rtlCol="0">
            <a:spAutoFit/>
          </a:bodyPr>
          <a:lstStyle/>
          <a:p>
            <a:r>
              <a:rPr lang="en-US" sz="1400" b="1" dirty="0" smtClean="0"/>
              <a:t>64 000 octets</a:t>
            </a:r>
            <a:endParaRPr lang="en-US" sz="1400" b="1" dirty="0"/>
          </a:p>
        </p:txBody>
      </p:sp>
      <p:sp>
        <p:nvSpPr>
          <p:cNvPr id="11" name="TextBox 10"/>
          <p:cNvSpPr txBox="1"/>
          <p:nvPr/>
        </p:nvSpPr>
        <p:spPr>
          <a:xfrm>
            <a:off x="7696200" y="2581946"/>
            <a:ext cx="1297150" cy="307777"/>
          </a:xfrm>
          <a:prstGeom prst="rect">
            <a:avLst/>
          </a:prstGeom>
          <a:noFill/>
        </p:spPr>
        <p:txBody>
          <a:bodyPr wrap="none" rtlCol="0">
            <a:spAutoFit/>
          </a:bodyPr>
          <a:lstStyle/>
          <a:p>
            <a:r>
              <a:rPr lang="en-US" sz="1400" b="1" dirty="0" smtClean="0"/>
              <a:t>4096000 octets</a:t>
            </a:r>
            <a:endParaRPr lang="en-US" sz="1400" b="1" dirty="0"/>
          </a:p>
        </p:txBody>
      </p:sp>
      <p:graphicFrame>
        <p:nvGraphicFramePr>
          <p:cNvPr id="12" name="Table 11"/>
          <p:cNvGraphicFramePr>
            <a:graphicFrameLocks noGrp="1"/>
          </p:cNvGraphicFramePr>
          <p:nvPr>
            <p:extLst>
              <p:ext uri="{D42A27DB-BD31-4B8C-83A1-F6EECF244321}">
                <p14:modId xmlns:p14="http://schemas.microsoft.com/office/powerpoint/2010/main" val="2723079461"/>
              </p:ext>
            </p:extLst>
          </p:nvPr>
        </p:nvGraphicFramePr>
        <p:xfrm>
          <a:off x="379250" y="3829014"/>
          <a:ext cx="4878550" cy="370840"/>
        </p:xfrm>
        <a:graphic>
          <a:graphicData uri="http://schemas.openxmlformats.org/drawingml/2006/table">
            <a:tbl>
              <a:tblPr firstRow="1" bandRow="1">
                <a:tableStyleId>{5C22544A-7EE6-4342-B048-85BDC9FD1C3A}</a:tableStyleId>
              </a:tblPr>
              <a:tblGrid>
                <a:gridCol w="1220950"/>
                <a:gridCol w="3657600"/>
              </a:tblGrid>
              <a:tr h="370840">
                <a:tc>
                  <a:txBody>
                    <a:bodyPr/>
                    <a:lstStyle/>
                    <a:p>
                      <a:pPr algn="ctr"/>
                      <a:r>
                        <a:rPr lang="en-US" dirty="0" smtClean="0"/>
                        <a:t>1024 </a:t>
                      </a:r>
                      <a:endParaRPr lang="en-US" dirty="0"/>
                    </a:p>
                  </a:txBody>
                  <a:tcPr/>
                </a:tc>
                <a:tc>
                  <a:txBody>
                    <a:bodyPr/>
                    <a:lstStyle/>
                    <a:p>
                      <a:pPr algn="ctr"/>
                      <a:r>
                        <a:rPr lang="en-US" baseline="0" dirty="0" smtClean="0"/>
                        <a:t>32 k Octets resolution</a:t>
                      </a:r>
                      <a:endParaRPr lang="en-US" dirty="0"/>
                    </a:p>
                  </a:txBody>
                  <a:tcPr>
                    <a:solidFill>
                      <a:srgbClr val="FF0000"/>
                    </a:solidFill>
                  </a:tcPr>
                </a:tc>
              </a:tr>
            </a:tbl>
          </a:graphicData>
        </a:graphic>
      </p:graphicFrame>
      <p:sp>
        <p:nvSpPr>
          <p:cNvPr id="13" name="TextBox 12"/>
          <p:cNvSpPr txBox="1"/>
          <p:nvPr/>
        </p:nvSpPr>
        <p:spPr>
          <a:xfrm>
            <a:off x="55076" y="3506689"/>
            <a:ext cx="758541" cy="307777"/>
          </a:xfrm>
          <a:prstGeom prst="rect">
            <a:avLst/>
          </a:prstGeom>
          <a:noFill/>
        </p:spPr>
        <p:txBody>
          <a:bodyPr wrap="none" rtlCol="0">
            <a:spAutoFit/>
          </a:bodyPr>
          <a:lstStyle/>
          <a:p>
            <a:r>
              <a:rPr lang="en-US" sz="1400" b="1" dirty="0"/>
              <a:t>0</a:t>
            </a:r>
            <a:r>
              <a:rPr lang="en-US" sz="1400" b="1" dirty="0" smtClean="0"/>
              <a:t> octets</a:t>
            </a:r>
            <a:endParaRPr lang="en-US" sz="1400" b="1" dirty="0"/>
          </a:p>
        </p:txBody>
      </p:sp>
      <p:sp>
        <p:nvSpPr>
          <p:cNvPr id="14" name="TextBox 13"/>
          <p:cNvSpPr txBox="1"/>
          <p:nvPr/>
        </p:nvSpPr>
        <p:spPr>
          <a:xfrm>
            <a:off x="1217450" y="3506689"/>
            <a:ext cx="1162498" cy="307777"/>
          </a:xfrm>
          <a:prstGeom prst="rect">
            <a:avLst/>
          </a:prstGeom>
          <a:noFill/>
        </p:spPr>
        <p:txBody>
          <a:bodyPr wrap="none" rtlCol="0">
            <a:spAutoFit/>
          </a:bodyPr>
          <a:lstStyle/>
          <a:p>
            <a:r>
              <a:rPr lang="en-US" sz="1400" b="1" dirty="0" smtClean="0"/>
              <a:t>64 000 octets</a:t>
            </a:r>
            <a:endParaRPr lang="en-US" sz="1400" b="1" dirty="0"/>
          </a:p>
        </p:txBody>
      </p:sp>
      <p:sp>
        <p:nvSpPr>
          <p:cNvPr id="15" name="TextBox 14"/>
          <p:cNvSpPr txBox="1"/>
          <p:nvPr/>
        </p:nvSpPr>
        <p:spPr>
          <a:xfrm>
            <a:off x="4572000" y="3505200"/>
            <a:ext cx="1297150" cy="307777"/>
          </a:xfrm>
          <a:prstGeom prst="rect">
            <a:avLst/>
          </a:prstGeom>
          <a:noFill/>
        </p:spPr>
        <p:txBody>
          <a:bodyPr wrap="none" rtlCol="0">
            <a:spAutoFit/>
          </a:bodyPr>
          <a:lstStyle/>
          <a:p>
            <a:r>
              <a:rPr lang="en-US" sz="1400" b="1" dirty="0" smtClean="0"/>
              <a:t>2048000 octets</a:t>
            </a:r>
            <a:endParaRPr lang="en-US" sz="1400" b="1" dirty="0"/>
          </a:p>
        </p:txBody>
      </p:sp>
      <p:sp>
        <p:nvSpPr>
          <p:cNvPr id="5" name="TextBox 4"/>
          <p:cNvSpPr txBox="1"/>
          <p:nvPr/>
        </p:nvSpPr>
        <p:spPr>
          <a:xfrm>
            <a:off x="1317594" y="4551148"/>
            <a:ext cx="6378606" cy="954107"/>
          </a:xfrm>
          <a:prstGeom prst="rect">
            <a:avLst/>
          </a:prstGeom>
          <a:noFill/>
        </p:spPr>
        <p:txBody>
          <a:bodyPr wrap="none" rtlCol="0">
            <a:spAutoFit/>
          </a:bodyPr>
          <a:lstStyle/>
          <a:p>
            <a:r>
              <a:rPr lang="en-US" sz="2800" b="1" dirty="0">
                <a:solidFill>
                  <a:schemeClr val="accent2"/>
                </a:solidFill>
              </a:rPr>
              <a:t>98% </a:t>
            </a:r>
            <a:r>
              <a:rPr lang="en-US" sz="2800" b="1" dirty="0" smtClean="0">
                <a:solidFill>
                  <a:schemeClr val="accent2"/>
                </a:solidFill>
              </a:rPr>
              <a:t>cases </a:t>
            </a:r>
            <a:r>
              <a:rPr lang="en-US" sz="2800" b="1" dirty="0">
                <a:solidFill>
                  <a:schemeClr val="accent2"/>
                </a:solidFill>
              </a:rPr>
              <a:t>will use 64 k Octet resolution </a:t>
            </a:r>
          </a:p>
          <a:p>
            <a:endParaRPr lang="en-US" sz="2800" b="1" dirty="0">
              <a:solidFill>
                <a:schemeClr val="accent2"/>
              </a:solidFill>
            </a:endParaRPr>
          </a:p>
        </p:txBody>
      </p:sp>
      <p:sp>
        <p:nvSpPr>
          <p:cNvPr id="1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931090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 (cont.)</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14</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Current BSR Control in Draft spec 1.2 is limited in size of 4.1M octets with 1.6K octets scaling factor in both Queue Size High and Queue Size All fields </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smtClean="0"/>
          </a:p>
          <a:p>
            <a:pPr algn="just"/>
            <a:r>
              <a:rPr lang="en-US" sz="1800" dirty="0"/>
              <a:t>Per baseline spec, the maximum MPDU size is 11454 octets, in order to support 256 BA window the required buffer size is 11454*256 = </a:t>
            </a:r>
            <a:r>
              <a:rPr lang="en-US" sz="1800" dirty="0" smtClean="0"/>
              <a:t>2932224 </a:t>
            </a:r>
            <a:r>
              <a:rPr lang="en-US" sz="1800" dirty="0"/>
              <a:t>octets</a:t>
            </a:r>
          </a:p>
          <a:p>
            <a:pPr algn="just"/>
            <a:r>
              <a:rPr lang="en-US" sz="1800" dirty="0" smtClean="0"/>
              <a:t>If the STA supports 2 TIDs with 256 BA agreement, </a:t>
            </a:r>
            <a:r>
              <a:rPr lang="en-US" sz="1800" dirty="0" smtClean="0">
                <a:solidFill>
                  <a:srgbClr val="0070C0"/>
                </a:solidFill>
              </a:rPr>
              <a:t>3*2= 6 M octets </a:t>
            </a:r>
            <a:r>
              <a:rPr lang="en-US" sz="1800" dirty="0" smtClean="0"/>
              <a:t>is needed in the Queue Size High field</a:t>
            </a:r>
          </a:p>
          <a:p>
            <a:pPr algn="just"/>
            <a:r>
              <a:rPr lang="en-US" sz="1800" dirty="0" smtClean="0"/>
              <a:t>If the STA supports two ACs each supporting two TIDs with 256 BA agreement, </a:t>
            </a:r>
            <a:r>
              <a:rPr lang="en-US" sz="1800" dirty="0" smtClean="0">
                <a:solidFill>
                  <a:srgbClr val="0070C0"/>
                </a:solidFill>
              </a:rPr>
              <a:t>12 M octets</a:t>
            </a:r>
            <a:r>
              <a:rPr lang="en-US" sz="1800" dirty="0" smtClean="0"/>
              <a:t> is needed in the Queue Size All field </a:t>
            </a:r>
          </a:p>
          <a:p>
            <a:pPr algn="just"/>
            <a:r>
              <a:rPr lang="en-US" sz="1800" dirty="0" smtClean="0">
                <a:solidFill>
                  <a:srgbClr val="0070C0"/>
                </a:solidFill>
              </a:rPr>
              <a:t>The current BSR Control can not support the above use cases and there is no reserved bits available for further range extension</a:t>
            </a:r>
          </a:p>
          <a:p>
            <a:pPr marL="457200" lvl="1" indent="0" algn="just">
              <a:buNone/>
            </a:pPr>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419" y="2133600"/>
            <a:ext cx="6707981" cy="161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5562600" y="2286000"/>
            <a:ext cx="2133600" cy="990600"/>
          </a:xfrm>
          <a:prstGeom prst="ellipse">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5638800" y="1932801"/>
            <a:ext cx="2871299" cy="276999"/>
          </a:xfrm>
          <a:prstGeom prst="rect">
            <a:avLst/>
          </a:prstGeom>
          <a:noFill/>
        </p:spPr>
        <p:txBody>
          <a:bodyPr wrap="none" rtlCol="0">
            <a:spAutoFit/>
          </a:bodyPr>
          <a:lstStyle/>
          <a:p>
            <a:r>
              <a:rPr lang="en-US" dirty="0" smtClean="0">
                <a:solidFill>
                  <a:srgbClr val="FF0000"/>
                </a:solidFill>
              </a:rPr>
              <a:t>No reserved bits to further extend the range</a:t>
            </a:r>
            <a:endParaRPr lang="en-US" dirty="0">
              <a:solidFill>
                <a:srgbClr val="FF0000"/>
              </a:solidFill>
            </a:endParaRPr>
          </a:p>
        </p:txBody>
      </p:sp>
    </p:spTree>
    <p:extLst>
      <p:ext uri="{BB962C8B-B14F-4D97-AF65-F5344CB8AC3E}">
        <p14:creationId xmlns:p14="http://schemas.microsoft.com/office/powerpoint/2010/main" val="1739243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Contribution 0477r0 [1] pointed out the incompatibility issue of supporting two buffer status report mechanisms</a:t>
            </a:r>
          </a:p>
          <a:p>
            <a:pPr lvl="1" algn="just"/>
            <a:r>
              <a:rPr lang="en-GB" dirty="0"/>
              <a:t>The Queue Size in </a:t>
            </a:r>
            <a:r>
              <a:rPr lang="en-GB" dirty="0" err="1"/>
              <a:t>QoS</a:t>
            </a:r>
            <a:r>
              <a:rPr lang="en-GB" dirty="0"/>
              <a:t> Data is reported per TID while Queue Size in BSR A-Control is reported per </a:t>
            </a:r>
            <a:r>
              <a:rPr lang="en-GB" dirty="0" smtClean="0"/>
              <a:t>AC</a:t>
            </a:r>
          </a:p>
          <a:p>
            <a:pPr lvl="1" algn="just"/>
            <a:r>
              <a:rPr lang="en-GB" dirty="0" smtClean="0"/>
              <a:t>All the BA agreements are established based on per TID info</a:t>
            </a:r>
            <a:endParaRPr lang="en-GB" dirty="0"/>
          </a:p>
          <a:p>
            <a:pPr lvl="1" algn="just"/>
            <a:r>
              <a:rPr lang="en-GB" dirty="0" smtClean="0"/>
              <a:t>Eventually the per AC Queue size needs to be separately recorded and converted to per TID Queue size</a:t>
            </a:r>
          </a:p>
          <a:p>
            <a:pPr algn="just"/>
            <a:r>
              <a:rPr lang="en-GB" dirty="0" smtClean="0"/>
              <a:t>In addition, </a:t>
            </a:r>
            <a:r>
              <a:rPr lang="en-GB" dirty="0" err="1" smtClean="0"/>
              <a:t>QoS</a:t>
            </a:r>
            <a:r>
              <a:rPr lang="en-GB" dirty="0" smtClean="0"/>
              <a:t> Null frame that has both </a:t>
            </a:r>
            <a:r>
              <a:rPr lang="en-GB" dirty="0" err="1" smtClean="0"/>
              <a:t>QoS</a:t>
            </a:r>
            <a:r>
              <a:rPr lang="en-GB" dirty="0" smtClean="0"/>
              <a:t> control and BSR Control present is used for solicited  BSR report</a:t>
            </a:r>
          </a:p>
          <a:p>
            <a:pPr lvl="1" algn="just"/>
            <a:r>
              <a:rPr lang="en-GB" dirty="0" smtClean="0"/>
              <a:t>AP will get confused if the buffer size in the </a:t>
            </a:r>
            <a:r>
              <a:rPr lang="en-GB" dirty="0" err="1" smtClean="0"/>
              <a:t>QoS</a:t>
            </a:r>
            <a:r>
              <a:rPr lang="en-GB" dirty="0" smtClean="0"/>
              <a:t> control conflicts with that in the BSR control </a:t>
            </a:r>
          </a:p>
          <a:p>
            <a:pPr algn="just"/>
            <a:r>
              <a:rPr lang="en-GB" dirty="0" smtClean="0"/>
              <a:t>As a results, most implementation will end up with only using </a:t>
            </a:r>
            <a:r>
              <a:rPr lang="en-GB" dirty="0" err="1" smtClean="0"/>
              <a:t>QoS</a:t>
            </a:r>
            <a:r>
              <a:rPr lang="en-GB" dirty="0" smtClean="0"/>
              <a:t> control for UL MU scheduling while ignoring the BSR Control.</a:t>
            </a:r>
          </a:p>
          <a:p>
            <a:pPr algn="just"/>
            <a:r>
              <a:rPr lang="en-GB" dirty="0" smtClean="0"/>
              <a:t>Providing buffer size info in a different format (i.e. per AC) doesn’t provide significant benefit while complicating the implementation and adding extra overhead</a:t>
            </a:r>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15</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Tree>
    <p:extLst>
      <p:ext uri="{BB962C8B-B14F-4D97-AF65-F5344CB8AC3E}">
        <p14:creationId xmlns:p14="http://schemas.microsoft.com/office/powerpoint/2010/main" val="528726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 (cont.)</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16</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3716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dirty="0" smtClean="0"/>
              <a:t>The </a:t>
            </a:r>
            <a:r>
              <a:rPr lang="en-US" dirty="0"/>
              <a:t>current BSR Control fails to support Multi-TID aggregation due to similar reasoning as presented in the previous slide </a:t>
            </a:r>
            <a:endParaRPr lang="en-US" dirty="0" smtClean="0"/>
          </a:p>
          <a:p>
            <a:pPr lvl="1" algn="just"/>
            <a:r>
              <a:rPr lang="en-US" dirty="0" smtClean="0"/>
              <a:t>Draft spec. 1.2 support Multi-TID aggregation with 256 BA window</a:t>
            </a:r>
          </a:p>
          <a:p>
            <a:pPr lvl="1" algn="just"/>
            <a:endParaRPr lang="en-US" dirty="0" smtClean="0"/>
          </a:p>
          <a:p>
            <a:pPr lvl="1" algn="just"/>
            <a:endParaRPr lang="en-US" dirty="0" smtClean="0"/>
          </a:p>
          <a:p>
            <a:pPr lvl="1" algn="just"/>
            <a:endParaRPr lang="en-US" dirty="0"/>
          </a:p>
          <a:p>
            <a:pPr lvl="1" algn="just"/>
            <a:endParaRPr lang="en-GB" dirty="0" smtClean="0"/>
          </a:p>
          <a:p>
            <a:pPr lvl="1" algn="just"/>
            <a:r>
              <a:rPr lang="en-GB" dirty="0" smtClean="0">
                <a:solidFill>
                  <a:srgbClr val="0070C0"/>
                </a:solidFill>
              </a:rPr>
              <a:t>The current BSR Control will not be able to support Multi-TID aggregation with more than two TID supporting 256 BA window</a:t>
            </a:r>
          </a:p>
          <a:p>
            <a:pPr marL="342900" lvl="1" indent="-342900" algn="just">
              <a:buChar char="•"/>
            </a:pPr>
            <a:r>
              <a:rPr lang="en-US" sz="2000" dirty="0" smtClean="0">
                <a:cs typeface="+mn-cs"/>
              </a:rPr>
              <a:t>In order to support TWT operation, a STA may need to buffer UL data to wait for the next service period </a:t>
            </a:r>
          </a:p>
          <a:p>
            <a:pPr lvl="1" algn="just"/>
            <a:r>
              <a:rPr lang="en-US" dirty="0"/>
              <a:t>Assuming the STA is scheduled in a 996 RU with </a:t>
            </a:r>
            <a:r>
              <a:rPr lang="en-US" dirty="0" err="1"/>
              <a:t>Nss</a:t>
            </a:r>
            <a:r>
              <a:rPr lang="en-US" dirty="0"/>
              <a:t> =1 and MCS 11 for 1024QAM</a:t>
            </a:r>
          </a:p>
          <a:p>
            <a:pPr lvl="1" algn="just"/>
            <a:r>
              <a:rPr lang="en-US" dirty="0"/>
              <a:t>Assuming the STA is under a TWT agreement of 5ms wake interval</a:t>
            </a:r>
          </a:p>
          <a:p>
            <a:pPr lvl="1" algn="just"/>
            <a:r>
              <a:rPr lang="en-US" dirty="0">
                <a:solidFill>
                  <a:srgbClr val="0070C0"/>
                </a:solidFill>
              </a:rPr>
              <a:t>4M Octets total Queue size for all AC may not be sufficient to support TWT operation</a:t>
            </a:r>
          </a:p>
          <a:p>
            <a:pPr marL="685800" lvl="2" indent="-342900" algn="just"/>
            <a:endParaRPr lang="en-US" dirty="0" smtClean="0">
              <a:cs typeface="+mn-cs"/>
            </a:endParaRPr>
          </a:p>
          <a:p>
            <a:pPr marL="342900" lvl="2" indent="0" algn="just">
              <a:buNone/>
            </a:pPr>
            <a:endParaRPr lang="en-US" dirty="0" smtClean="0">
              <a:cs typeface="+mn-cs"/>
            </a:endParaRPr>
          </a:p>
          <a:p>
            <a:pPr marL="457200" lvl="1" indent="0" algn="just">
              <a:buNone/>
            </a:pPr>
            <a:endParaRPr lang="en-US" dirty="0" smtClean="0"/>
          </a:p>
          <a:p>
            <a:pPr algn="just"/>
            <a:endParaRPr lang="en-US" dirty="0" smtClean="0"/>
          </a:p>
          <a:p>
            <a:pPr marL="0" indent="0" algn="just">
              <a:buFontTx/>
              <a:buNone/>
            </a:pPr>
            <a:endParaRPr lang="en-US" dirty="0" smtClean="0"/>
          </a:p>
          <a:p>
            <a:pPr algn="just"/>
            <a:endParaRPr lang="en-US" dirty="0" smtClean="0"/>
          </a:p>
          <a:p>
            <a:pPr algn="just"/>
            <a:endParaRPr lang="en-US" altLang="zh-CN"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399826"/>
            <a:ext cx="5472113" cy="1181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3718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CID 8426</a:t>
            </a: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64831580"/>
              </p:ext>
            </p:extLst>
          </p:nvPr>
        </p:nvGraphicFramePr>
        <p:xfrm>
          <a:off x="228600" y="1600200"/>
          <a:ext cx="8686800" cy="3291840"/>
        </p:xfrm>
        <a:graphic>
          <a:graphicData uri="http://schemas.openxmlformats.org/drawingml/2006/table">
            <a:tbl>
              <a:tblPr firstRow="1" firstCol="1" bandRow="1">
                <a:tableStyleId>{5C22544A-7EE6-4342-B048-85BDC9FD1C3A}</a:tableStyleId>
              </a:tblPr>
              <a:tblGrid>
                <a:gridCol w="471712"/>
                <a:gridCol w="900317"/>
                <a:gridCol w="750671"/>
                <a:gridCol w="2488681"/>
                <a:gridCol w="1390733"/>
                <a:gridCol w="2684686"/>
              </a:tblGrid>
              <a:tr h="257423">
                <a:tc>
                  <a:txBody>
                    <a:bodyPr/>
                    <a:lstStyle/>
                    <a:p>
                      <a:pPr marL="0" marR="0" algn="just">
                        <a:spcBef>
                          <a:spcPts val="0"/>
                        </a:spcBef>
                        <a:spcAft>
                          <a:spcPts val="0"/>
                        </a:spcAft>
                      </a:pPr>
                      <a:r>
                        <a:rPr lang="en-US" sz="1200" dirty="0">
                          <a:effectLst/>
                        </a:rPr>
                        <a:t>CID</a:t>
                      </a:r>
                      <a:endParaRPr lang="en-US" sz="1400" dirty="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Commenter</a:t>
                      </a:r>
                      <a:endParaRPr lang="en-US" sz="140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clause</a:t>
                      </a:r>
                      <a:endParaRPr lang="en-US" sz="140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Comment</a:t>
                      </a:r>
                      <a:endParaRPr lang="en-US" sz="1400">
                        <a:effectLst/>
                        <a:latin typeface="Times New Roman"/>
                        <a:ea typeface="Malgun Gothic"/>
                      </a:endParaRPr>
                    </a:p>
                  </a:txBody>
                  <a:tcPr marL="68580" marR="68580" marT="0" marB="0" anchor="b"/>
                </a:tc>
                <a:tc>
                  <a:txBody>
                    <a:bodyPr/>
                    <a:lstStyle/>
                    <a:p>
                      <a:pPr marL="0" marR="0" algn="just">
                        <a:spcBef>
                          <a:spcPts val="0"/>
                        </a:spcBef>
                        <a:spcAft>
                          <a:spcPts val="0"/>
                        </a:spcAft>
                      </a:pPr>
                      <a:r>
                        <a:rPr lang="en-US" sz="1200">
                          <a:effectLst/>
                        </a:rPr>
                        <a:t>Proposed Change</a:t>
                      </a:r>
                      <a:endParaRPr lang="en-US" sz="1400">
                        <a:effectLst/>
                        <a:latin typeface="Times New Roman"/>
                        <a:ea typeface="Malgun Gothic"/>
                      </a:endParaRPr>
                    </a:p>
                  </a:txBody>
                  <a:tcPr marL="68580" marR="68580" marT="0" marB="0" anchor="b"/>
                </a:tc>
                <a:tc>
                  <a:txBody>
                    <a:bodyPr/>
                    <a:lstStyle/>
                    <a:p>
                      <a:pPr marL="0" marR="0" algn="just">
                        <a:spcBef>
                          <a:spcPts val="0"/>
                        </a:spcBef>
                        <a:spcAft>
                          <a:spcPts val="0"/>
                        </a:spcAft>
                      </a:pPr>
                      <a:r>
                        <a:rPr lang="en-US" sz="1200">
                          <a:effectLst/>
                        </a:rPr>
                        <a:t>Resolution</a:t>
                      </a:r>
                      <a:endParaRPr lang="en-US" sz="1400">
                        <a:effectLst/>
                        <a:latin typeface="Times New Roman"/>
                        <a:ea typeface="Malgun Gothic"/>
                      </a:endParaRPr>
                    </a:p>
                  </a:txBody>
                  <a:tcPr marL="68580" marR="68580" marT="0" marB="0" anchor="ctr"/>
                </a:tc>
              </a:tr>
              <a:tr h="2333377">
                <a:tc>
                  <a:txBody>
                    <a:bodyPr/>
                    <a:lstStyle/>
                    <a:p>
                      <a:pPr marL="0" marR="0" algn="just">
                        <a:spcBef>
                          <a:spcPts val="0"/>
                        </a:spcBef>
                        <a:spcAft>
                          <a:spcPts val="0"/>
                        </a:spcAft>
                      </a:pPr>
                      <a:r>
                        <a:rPr lang="en-GB" sz="1200">
                          <a:effectLst/>
                        </a:rPr>
                        <a:t>8426</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GB" sz="1200">
                          <a:effectLst/>
                        </a:rPr>
                        <a:t>Robert Stacey</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US" sz="1200" dirty="0">
                          <a:effectLst/>
                        </a:rPr>
                        <a:t>25.34</a:t>
                      </a:r>
                      <a:endParaRPr lang="en-US" sz="1400" dirty="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GB" sz="1200">
                          <a:effectLst/>
                        </a:rPr>
                        <a:t>The two methods for reporting queue size (Queue Size field in QoS Data and BSR A-Control) are not compatible with each other. The Queue Size in QoS Data is reported per TID while Queue Size in BSR A-Control is reported per AC. An AP collecting Queue Size per TID would not know how to partition the BSR information (since it is the sum of the queue size for two TIDs). An AP that collects queue size per AC may make inaccurate allocations to STAs that do not support multi-TID aggregation or if the AP itself cannot receive multi-TID A-MPDUs.</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GB" sz="1200" dirty="0">
                          <a:effectLst/>
                        </a:rPr>
                        <a:t>Change the BSR so that it either reports queue size per TID or simplify it so that it just indicates which </a:t>
                      </a:r>
                      <a:r>
                        <a:rPr lang="en-GB" sz="1200" dirty="0" err="1">
                          <a:effectLst/>
                        </a:rPr>
                        <a:t>Acs</a:t>
                      </a:r>
                      <a:r>
                        <a:rPr lang="en-GB" sz="1200" dirty="0">
                          <a:effectLst/>
                        </a:rPr>
                        <a:t> have traffic.</a:t>
                      </a:r>
                      <a:endParaRPr lang="en-US" sz="1400" dirty="0">
                        <a:effectLst/>
                        <a:latin typeface="Times New Roman"/>
                        <a:ea typeface="Malgun Gothic"/>
                      </a:endParaRPr>
                    </a:p>
                  </a:txBody>
                  <a:tcPr marL="68580" marR="68580" marT="0" marB="0"/>
                </a:tc>
                <a:tc>
                  <a:txBody>
                    <a:bodyPr/>
                    <a:lstStyle/>
                    <a:p>
                      <a:pPr marL="0" marR="0" algn="just">
                        <a:spcBef>
                          <a:spcPts val="0"/>
                        </a:spcBef>
                        <a:spcAft>
                          <a:spcPts val="0"/>
                        </a:spcAft>
                      </a:pPr>
                      <a:r>
                        <a:rPr lang="en-US" sz="1200" dirty="0">
                          <a:effectLst/>
                        </a:rPr>
                        <a:t>Revised –</a:t>
                      </a:r>
                      <a:endParaRPr lang="en-US" sz="1400" dirty="0">
                        <a:effectLst/>
                      </a:endParaRPr>
                    </a:p>
                    <a:p>
                      <a:pPr marL="0" marR="0" algn="just">
                        <a:spcBef>
                          <a:spcPts val="0"/>
                        </a:spcBef>
                        <a:spcAft>
                          <a:spcPts val="0"/>
                        </a:spcAft>
                      </a:pPr>
                      <a:r>
                        <a:rPr lang="en-US" sz="1200" dirty="0">
                          <a:effectLst/>
                          <a:highlight>
                            <a:srgbClr val="FFFF00"/>
                          </a:highlight>
                        </a:rPr>
                        <a:t> </a:t>
                      </a:r>
                      <a:endParaRPr lang="en-US" sz="1400" dirty="0">
                        <a:effectLst/>
                      </a:endParaRPr>
                    </a:p>
                    <a:p>
                      <a:pPr marL="0" marR="0" algn="just">
                        <a:spcBef>
                          <a:spcPts val="0"/>
                        </a:spcBef>
                        <a:spcAft>
                          <a:spcPts val="0"/>
                        </a:spcAft>
                      </a:pPr>
                      <a:r>
                        <a:rPr lang="en-US" sz="1200" dirty="0" smtClean="0">
                          <a:effectLst/>
                        </a:rPr>
                        <a:t>Agree </a:t>
                      </a:r>
                      <a:r>
                        <a:rPr lang="en-US" sz="1200" dirty="0">
                          <a:effectLst/>
                        </a:rPr>
                        <a:t>in principle. </a:t>
                      </a:r>
                      <a:endParaRPr lang="en-US" sz="1400" dirty="0">
                        <a:effectLst/>
                      </a:endParaRPr>
                    </a:p>
                    <a:p>
                      <a:pPr marL="0" marR="0" algn="just">
                        <a:spcBef>
                          <a:spcPts val="0"/>
                        </a:spcBef>
                        <a:spcAft>
                          <a:spcPts val="0"/>
                        </a:spcAft>
                      </a:pPr>
                      <a:r>
                        <a:rPr lang="en-US" sz="1200" dirty="0">
                          <a:effectLst/>
                        </a:rPr>
                        <a:t>Refer to IEEE </a:t>
                      </a:r>
                      <a:r>
                        <a:rPr lang="en-US" sz="1200" dirty="0" smtClean="0">
                          <a:effectLst/>
                        </a:rPr>
                        <a:t>802.11-17/1132r1 </a:t>
                      </a:r>
                      <a:r>
                        <a:rPr lang="en-US" sz="1200" dirty="0">
                          <a:effectLst/>
                        </a:rPr>
                        <a:t>for discussions</a:t>
                      </a:r>
                      <a:endParaRPr lang="en-US" sz="1400" dirty="0">
                        <a:effectLst/>
                      </a:endParaRPr>
                    </a:p>
                    <a:p>
                      <a:pPr marL="0" marR="0" algn="just">
                        <a:spcBef>
                          <a:spcPts val="0"/>
                        </a:spcBef>
                        <a:spcAft>
                          <a:spcPts val="0"/>
                        </a:spcAft>
                      </a:pPr>
                      <a:r>
                        <a:rPr lang="en-GB" sz="1200" dirty="0">
                          <a:effectLst/>
                        </a:rPr>
                        <a:t> </a:t>
                      </a:r>
                      <a:endParaRPr lang="en-US" sz="1400" dirty="0">
                        <a:effectLst/>
                      </a:endParaRPr>
                    </a:p>
                    <a:p>
                      <a:pPr marL="0" marR="0" algn="just">
                        <a:spcBef>
                          <a:spcPts val="0"/>
                        </a:spcBef>
                        <a:spcAft>
                          <a:spcPts val="0"/>
                        </a:spcAft>
                      </a:pPr>
                      <a:r>
                        <a:rPr lang="en-GB" sz="1200" dirty="0" err="1">
                          <a:effectLst/>
                        </a:rPr>
                        <a:t>TGax</a:t>
                      </a:r>
                      <a:r>
                        <a:rPr lang="en-GB" sz="1200" dirty="0">
                          <a:effectLst/>
                        </a:rPr>
                        <a:t> editor to make the changes shown in </a:t>
                      </a:r>
                      <a:r>
                        <a:rPr lang="en-GB" sz="1200" dirty="0" smtClean="0">
                          <a:effectLst/>
                        </a:rPr>
                        <a:t>11-17/1131r0</a:t>
                      </a:r>
                      <a:endParaRPr lang="en-US" sz="1400" dirty="0">
                        <a:effectLst/>
                        <a:latin typeface="Times New Roman"/>
                        <a:ea typeface="Malgun Gothic"/>
                      </a:endParaRPr>
                    </a:p>
                  </a:txBody>
                  <a:tcPr marL="68580" marR="68580" marT="0" marB="0" anchor="ctr"/>
                </a:tc>
              </a:tr>
            </a:tbl>
          </a:graphicData>
        </a:graphic>
      </p:graphicFrame>
    </p:spTree>
    <p:extLst>
      <p:ext uri="{BB962C8B-B14F-4D97-AF65-F5344CB8AC3E}">
        <p14:creationId xmlns:p14="http://schemas.microsoft.com/office/powerpoint/2010/main" val="3929119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Abstract </a:t>
            </a:r>
            <a:endParaRPr lang="zh-CN" altLang="en-US" dirty="0"/>
          </a:p>
        </p:txBody>
      </p:sp>
      <p:sp>
        <p:nvSpPr>
          <p:cNvPr id="3" name="内容占位符 2"/>
          <p:cNvSpPr>
            <a:spLocks noGrp="1"/>
          </p:cNvSpPr>
          <p:nvPr>
            <p:ph idx="1"/>
          </p:nvPr>
        </p:nvSpPr>
        <p:spPr/>
        <p:txBody>
          <a:bodyPr/>
          <a:lstStyle/>
          <a:p>
            <a:r>
              <a:rPr lang="en-US" dirty="0" smtClean="0"/>
              <a:t>CID 8426, 8427 point out the incompatibility issue of </a:t>
            </a:r>
            <a:r>
              <a:rPr lang="en-US" dirty="0" err="1" smtClean="0"/>
              <a:t>QoS</a:t>
            </a:r>
            <a:r>
              <a:rPr lang="en-US" dirty="0" smtClean="0"/>
              <a:t> Control and BSR Control </a:t>
            </a:r>
          </a:p>
          <a:p>
            <a:r>
              <a:rPr lang="en-US" dirty="0" err="1" smtClean="0"/>
              <a:t>TGax</a:t>
            </a:r>
            <a:r>
              <a:rPr lang="en-US" dirty="0" smtClean="0"/>
              <a:t> adopted contribution 11-17/0607r0 [1] in May meeting to resolve CID 8427 </a:t>
            </a:r>
          </a:p>
          <a:p>
            <a:pPr lvl="1"/>
            <a:r>
              <a:rPr lang="en-US" dirty="0" smtClean="0"/>
              <a:t>Increase scaling factor to 32K for </a:t>
            </a:r>
            <a:r>
              <a:rPr lang="en-US" dirty="0" err="1" smtClean="0"/>
              <a:t>QoS</a:t>
            </a:r>
            <a:r>
              <a:rPr lang="en-US" dirty="0" smtClean="0"/>
              <a:t> Control.</a:t>
            </a:r>
          </a:p>
          <a:p>
            <a:r>
              <a:rPr lang="en-US" dirty="0" smtClean="0"/>
              <a:t>However the fundamental issue of incompatibility of </a:t>
            </a:r>
            <a:r>
              <a:rPr lang="en-US" dirty="0" err="1" smtClean="0"/>
              <a:t>QoS</a:t>
            </a:r>
            <a:r>
              <a:rPr lang="en-US" dirty="0" smtClean="0"/>
              <a:t> Control and BSR Control has not been resolved. </a:t>
            </a:r>
          </a:p>
          <a:p>
            <a:r>
              <a:rPr lang="en-US" dirty="0" smtClean="0"/>
              <a:t>This contribution proposes a resolution for CID 8426:</a:t>
            </a:r>
          </a:p>
          <a:p>
            <a:pPr lvl="1"/>
            <a:r>
              <a:rPr lang="en-US" dirty="0" smtClean="0"/>
              <a:t>an alternative BSR Control encoding to facilitate 11ax UL MU scheduling </a:t>
            </a:r>
          </a:p>
        </p:txBody>
      </p:sp>
      <p:sp>
        <p:nvSpPr>
          <p:cNvPr id="6" name="日期占位符 3"/>
          <p:cNvSpPr>
            <a:spLocks noGrp="1"/>
          </p:cNvSpPr>
          <p:nvPr>
            <p:ph type="dt" sz="half" idx="10"/>
          </p:nvPr>
        </p:nvSpPr>
        <p:spPr/>
        <p:txBody>
          <a:bodyPr/>
          <a:lstStyle/>
          <a:p>
            <a:r>
              <a:rPr lang="en-US" smtClean="0"/>
              <a:t>July, 2017</a:t>
            </a:r>
            <a:endParaRPr lang="en-US" dirty="0"/>
          </a:p>
        </p:txBody>
      </p:sp>
      <p:sp>
        <p:nvSpPr>
          <p:cNvPr id="8" name="Rectangle 5"/>
          <p:cNvSpPr>
            <a:spLocks noGrp="1" noChangeArrowheads="1"/>
          </p:cNvSpPr>
          <p:nvPr>
            <p:ph type="ftr" sz="quarter" idx="11"/>
          </p:nvPr>
        </p:nvSpPr>
        <p:spPr/>
        <p:txBody>
          <a:bodyPr/>
          <a:lstStyle>
            <a:lvl1pPr>
              <a:defRPr>
                <a:solidFill>
                  <a:schemeClr val="tx1"/>
                </a:solidFill>
              </a:defRPr>
            </a:lvl1pPr>
          </a:lstStyle>
          <a:p>
            <a:r>
              <a:rPr lang="en-US" altLang="ko-KR" smtClean="0"/>
              <a:t>Zhou Lan, Broadcom et al</a:t>
            </a:r>
            <a:endParaRPr lang="en-US" altLang="ko-KR" dirty="0"/>
          </a:p>
        </p:txBody>
      </p:sp>
      <p:sp>
        <p:nvSpPr>
          <p:cNvPr id="7"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spTree>
    <p:extLst>
      <p:ext uri="{BB962C8B-B14F-4D97-AF65-F5344CB8AC3E}">
        <p14:creationId xmlns:p14="http://schemas.microsoft.com/office/powerpoint/2010/main" val="3872539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a:t>Incompatibility of </a:t>
            </a:r>
            <a:r>
              <a:rPr lang="en-US" altLang="zh-CN" dirty="0" err="1"/>
              <a:t>QoS</a:t>
            </a:r>
            <a:r>
              <a:rPr lang="en-US" altLang="zh-CN" dirty="0"/>
              <a:t> Control and BSR Control</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Contribution 0477r0 [2] pointed out the incompatibility issue of supporting two buffer status report mechanisms</a:t>
            </a:r>
          </a:p>
          <a:p>
            <a:pPr lvl="1" algn="just"/>
            <a:r>
              <a:rPr lang="en-GB" dirty="0"/>
              <a:t>The Queue Size in </a:t>
            </a:r>
            <a:r>
              <a:rPr lang="en-GB" dirty="0" err="1"/>
              <a:t>QoS</a:t>
            </a:r>
            <a:r>
              <a:rPr lang="en-GB" dirty="0"/>
              <a:t> Data is reported per TID while Queue Size in BSR A-Control is reported per </a:t>
            </a:r>
            <a:r>
              <a:rPr lang="en-GB" dirty="0" smtClean="0"/>
              <a:t>AC</a:t>
            </a:r>
          </a:p>
          <a:p>
            <a:pPr lvl="1" algn="just"/>
            <a:r>
              <a:rPr lang="en-GB" dirty="0" smtClean="0"/>
              <a:t>BA agreements are established based on per TID info</a:t>
            </a:r>
            <a:endParaRPr lang="en-GB" dirty="0"/>
          </a:p>
          <a:p>
            <a:pPr lvl="1" algn="just"/>
            <a:r>
              <a:rPr lang="en-GB" dirty="0" smtClean="0"/>
              <a:t>Eventually the per AC Queue size needs to be separately recorded and converted to per TID Queue size</a:t>
            </a:r>
          </a:p>
          <a:p>
            <a:pPr algn="just"/>
            <a:r>
              <a:rPr lang="en-GB" dirty="0" err="1" smtClean="0"/>
              <a:t>QoS</a:t>
            </a:r>
            <a:r>
              <a:rPr lang="en-GB" dirty="0" smtClean="0"/>
              <a:t> Null frame that has both </a:t>
            </a:r>
            <a:r>
              <a:rPr lang="en-GB" dirty="0" err="1" smtClean="0"/>
              <a:t>QoS</a:t>
            </a:r>
            <a:r>
              <a:rPr lang="en-GB" dirty="0" smtClean="0"/>
              <a:t> control and BSR Control present is used for solicited  BSR report</a:t>
            </a:r>
          </a:p>
          <a:p>
            <a:pPr lvl="1" algn="just"/>
            <a:r>
              <a:rPr lang="en-GB" dirty="0" smtClean="0"/>
              <a:t>Can AP reconcile buffer size in the </a:t>
            </a:r>
            <a:r>
              <a:rPr lang="en-GB" dirty="0" err="1" smtClean="0"/>
              <a:t>QoS</a:t>
            </a:r>
            <a:r>
              <a:rPr lang="en-GB" dirty="0" smtClean="0"/>
              <a:t> control with that in the BSR control ?</a:t>
            </a:r>
          </a:p>
          <a:p>
            <a:pPr algn="just"/>
            <a:r>
              <a:rPr lang="en-GB" dirty="0" smtClean="0"/>
              <a:t>Most implementations will likely only use </a:t>
            </a:r>
            <a:r>
              <a:rPr lang="en-GB" dirty="0" err="1" smtClean="0"/>
              <a:t>QoS</a:t>
            </a:r>
            <a:r>
              <a:rPr lang="en-GB" dirty="0" smtClean="0"/>
              <a:t> control for UL MU scheduling, instead of BSR Control.</a:t>
            </a:r>
          </a:p>
          <a:p>
            <a:pPr algn="just"/>
            <a:r>
              <a:rPr lang="en-GB" dirty="0" smtClean="0"/>
              <a:t>Providing buffer size info per AC does not provide significant benefit but complicates the implementation and adds extra overhead</a:t>
            </a:r>
          </a:p>
          <a:p>
            <a:pPr lvl="1" algn="just"/>
            <a:r>
              <a:rPr lang="en-GB" dirty="0" smtClean="0"/>
              <a:t>For best scheduling performance AP needs per-TID information</a:t>
            </a:r>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2292845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Increasing scaling is not a remedy </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Increasing the scaling factor of </a:t>
            </a:r>
            <a:r>
              <a:rPr lang="en-US" b="0" dirty="0" err="1" smtClean="0"/>
              <a:t>QoS</a:t>
            </a:r>
            <a:r>
              <a:rPr lang="en-US" b="0" dirty="0" smtClean="0"/>
              <a:t> Control and BSR Control increases the reportable range but reduces the accuracy of the report as discussed in contribution 11-17/0766r1 [3] (related discussion also available in the Annex of this doc.)</a:t>
            </a:r>
          </a:p>
          <a:p>
            <a:pPr lvl="1" algn="just"/>
            <a:r>
              <a:rPr lang="en-US" b="0" dirty="0" smtClean="0"/>
              <a:t>Over 1ms air time may be wasted due to coars</a:t>
            </a:r>
            <a:r>
              <a:rPr lang="en-US" dirty="0" smtClean="0"/>
              <a:t>e resolution (i.e. several hundred data symbols may be wasted)</a:t>
            </a:r>
          </a:p>
          <a:p>
            <a:pPr lvl="1" algn="just"/>
            <a:r>
              <a:rPr lang="en-US" dirty="0" smtClean="0"/>
              <a:t>Very hard for AP scheduler to make smart decision based on inaccurate Queue size report</a:t>
            </a:r>
            <a:endParaRPr lang="en-US" b="0" dirty="0" smtClean="0"/>
          </a:p>
          <a:p>
            <a:pPr algn="just"/>
            <a:endParaRPr lang="en-US" b="0" dirty="0" smtClean="0"/>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845170847"/>
              </p:ext>
            </p:extLst>
          </p:nvPr>
        </p:nvGraphicFramePr>
        <p:xfrm>
          <a:off x="228600" y="3886200"/>
          <a:ext cx="8686800" cy="1854200"/>
        </p:xfrm>
        <a:graphic>
          <a:graphicData uri="http://schemas.openxmlformats.org/drawingml/2006/table">
            <a:tbl>
              <a:tblPr firstRow="1" bandRow="1">
                <a:tableStyleId>{5C22544A-7EE6-4342-B048-85BDC9FD1C3A}</a:tableStyleId>
              </a:tblPr>
              <a:tblGrid>
                <a:gridCol w="3276600"/>
                <a:gridCol w="1828800"/>
                <a:gridCol w="1828800"/>
                <a:gridCol w="1752600"/>
              </a:tblGrid>
              <a:tr h="370840">
                <a:tc>
                  <a:txBody>
                    <a:bodyPr/>
                    <a:lstStyle/>
                    <a:p>
                      <a:endParaRPr lang="en-US" dirty="0"/>
                    </a:p>
                  </a:txBody>
                  <a:tcPr/>
                </a:tc>
                <a:tc>
                  <a:txBody>
                    <a:bodyPr/>
                    <a:lstStyle/>
                    <a:p>
                      <a:r>
                        <a:rPr lang="en-US" dirty="0" smtClean="0"/>
                        <a:t>16</a:t>
                      </a:r>
                      <a:r>
                        <a:rPr lang="en-US" baseline="0" dirty="0" smtClean="0"/>
                        <a:t> </a:t>
                      </a:r>
                      <a:r>
                        <a:rPr lang="en-US" baseline="0" dirty="0" smtClean="0"/>
                        <a:t>K </a:t>
                      </a:r>
                      <a:r>
                        <a:rPr lang="en-US" baseline="0" dirty="0" smtClean="0"/>
                        <a:t>octets</a:t>
                      </a:r>
                      <a:endParaRPr lang="en-US" dirty="0"/>
                    </a:p>
                  </a:txBody>
                  <a:tcPr/>
                </a:tc>
                <a:tc>
                  <a:txBody>
                    <a:bodyPr/>
                    <a:lstStyle/>
                    <a:p>
                      <a:r>
                        <a:rPr lang="en-US" dirty="0" smtClean="0"/>
                        <a:t>32 </a:t>
                      </a:r>
                      <a:r>
                        <a:rPr lang="en-US" dirty="0" smtClean="0"/>
                        <a:t>K </a:t>
                      </a:r>
                      <a:r>
                        <a:rPr lang="en-US" dirty="0" smtClean="0"/>
                        <a:t>octets</a:t>
                      </a:r>
                      <a:endParaRPr lang="en-US" dirty="0"/>
                    </a:p>
                  </a:txBody>
                  <a:tcPr/>
                </a:tc>
                <a:tc>
                  <a:txBody>
                    <a:bodyPr/>
                    <a:lstStyle/>
                    <a:p>
                      <a:r>
                        <a:rPr lang="en-US" dirty="0" smtClean="0"/>
                        <a:t>64 </a:t>
                      </a:r>
                      <a:r>
                        <a:rPr lang="en-US" dirty="0" smtClean="0"/>
                        <a:t>K </a:t>
                      </a:r>
                      <a:r>
                        <a:rPr lang="en-US" dirty="0" smtClean="0"/>
                        <a:t>octets</a:t>
                      </a:r>
                      <a:endParaRPr lang="en-US" dirty="0"/>
                    </a:p>
                  </a:txBody>
                  <a:tcPr/>
                </a:tc>
              </a:tr>
              <a:tr h="370840">
                <a:tc>
                  <a:txBody>
                    <a:bodyPr/>
                    <a:lstStyle/>
                    <a:p>
                      <a:r>
                        <a:rPr lang="en-US" dirty="0" smtClean="0"/>
                        <a:t>121.9Mbps</a:t>
                      </a:r>
                      <a:r>
                        <a:rPr lang="en-US" baseline="0" dirty="0" smtClean="0"/>
                        <a:t> @(</a:t>
                      </a:r>
                      <a:r>
                        <a:rPr lang="en-US" dirty="0" smtClean="0"/>
                        <a:t>BW=20 NSS=1)</a:t>
                      </a:r>
                      <a:endParaRPr lang="en-US" dirty="0"/>
                    </a:p>
                  </a:txBody>
                  <a:tcPr/>
                </a:tc>
                <a:tc>
                  <a:txBody>
                    <a:bodyPr/>
                    <a:lstStyle/>
                    <a:p>
                      <a:r>
                        <a:rPr lang="en-US" dirty="0" smtClean="0">
                          <a:solidFill>
                            <a:srgbClr val="FF0000"/>
                          </a:solidFill>
                        </a:rPr>
                        <a:t>1.1ms</a:t>
                      </a:r>
                      <a:endParaRPr lang="en-US" dirty="0">
                        <a:solidFill>
                          <a:srgbClr val="FF0000"/>
                        </a:solidFill>
                      </a:endParaRPr>
                    </a:p>
                  </a:txBody>
                  <a:tcPr/>
                </a:tc>
                <a:tc>
                  <a:txBody>
                    <a:bodyPr/>
                    <a:lstStyle/>
                    <a:p>
                      <a:r>
                        <a:rPr lang="en-US" dirty="0" smtClean="0">
                          <a:solidFill>
                            <a:srgbClr val="FF0000"/>
                          </a:solidFill>
                        </a:rPr>
                        <a:t>2.2ms</a:t>
                      </a:r>
                      <a:endParaRPr lang="en-US" dirty="0">
                        <a:solidFill>
                          <a:srgbClr val="FF0000"/>
                        </a:solidFill>
                      </a:endParaRPr>
                    </a:p>
                  </a:txBody>
                  <a:tcPr/>
                </a:tc>
                <a:tc>
                  <a:txBody>
                    <a:bodyPr/>
                    <a:lstStyle/>
                    <a:p>
                      <a:r>
                        <a:rPr lang="en-US" dirty="0" smtClean="0">
                          <a:solidFill>
                            <a:srgbClr val="FF0000"/>
                          </a:solidFill>
                        </a:rPr>
                        <a:t>4.4ms</a:t>
                      </a:r>
                      <a:endParaRPr lang="en-US" dirty="0">
                        <a:solidFill>
                          <a:srgbClr val="FF0000"/>
                        </a:solidFill>
                      </a:endParaRPr>
                    </a:p>
                  </a:txBody>
                  <a:tcPr/>
                </a:tc>
              </a:tr>
              <a:tr h="370840">
                <a:tc>
                  <a:txBody>
                    <a:bodyPr/>
                    <a:lstStyle/>
                    <a:p>
                      <a:r>
                        <a:rPr lang="en-US" dirty="0" smtClean="0"/>
                        <a:t>243.8Mbps@(BW=40 NSS</a:t>
                      </a:r>
                      <a:r>
                        <a:rPr lang="en-US" baseline="0" dirty="0" smtClean="0"/>
                        <a:t> =1)</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243.8Mbps@(BW=20</a:t>
                      </a:r>
                      <a:r>
                        <a:rPr lang="en-US" baseline="0" dirty="0" smtClean="0"/>
                        <a:t> NSS =2)</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487.5Mbps@(BW=40</a:t>
                      </a:r>
                      <a:r>
                        <a:rPr lang="en-US" baseline="0" dirty="0" smtClean="0"/>
                        <a:t> NSS =2)</a:t>
                      </a:r>
                      <a:endParaRPr lang="en-US" dirty="0"/>
                    </a:p>
                  </a:txBody>
                  <a:tcPr/>
                </a:tc>
                <a:tc>
                  <a:txBody>
                    <a:bodyPr/>
                    <a:lstStyle/>
                    <a:p>
                      <a:r>
                        <a:rPr lang="en-US" dirty="0" smtClean="0"/>
                        <a:t>0.26ms</a:t>
                      </a:r>
                      <a:endParaRPr lang="en-US" dirty="0"/>
                    </a:p>
                  </a:txBody>
                  <a:tcPr/>
                </a:tc>
                <a:tc>
                  <a:txBody>
                    <a:bodyPr/>
                    <a:lstStyle/>
                    <a:p>
                      <a:r>
                        <a:rPr lang="en-US" dirty="0" smtClean="0">
                          <a:solidFill>
                            <a:schemeClr val="tx1"/>
                          </a:solidFill>
                        </a:rPr>
                        <a:t>0.52ms</a:t>
                      </a:r>
                      <a:endParaRPr lang="en-US" dirty="0">
                        <a:solidFill>
                          <a:schemeClr val="tx1"/>
                        </a:solidFill>
                      </a:endParaRPr>
                    </a:p>
                  </a:txBody>
                  <a:tcPr/>
                </a:tc>
                <a:tc>
                  <a:txBody>
                    <a:bodyPr/>
                    <a:lstStyle/>
                    <a:p>
                      <a:r>
                        <a:rPr lang="en-US" dirty="0" smtClean="0">
                          <a:solidFill>
                            <a:srgbClr val="FF0000"/>
                          </a:solidFill>
                        </a:rPr>
                        <a:t>1.02ms</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val="394644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Making BSR usage more practical </a:t>
            </a:r>
            <a:endParaRPr lang="zh-CN" altLang="en-US" dirty="0"/>
          </a:p>
        </p:txBody>
      </p:sp>
      <p:sp>
        <p:nvSpPr>
          <p:cNvPr id="3" name="内容占位符 2"/>
          <p:cNvSpPr>
            <a:spLocks noGrp="1"/>
          </p:cNvSpPr>
          <p:nvPr>
            <p:ph idx="1"/>
          </p:nvPr>
        </p:nvSpPr>
        <p:spPr/>
        <p:txBody>
          <a:bodyPr/>
          <a:lstStyle/>
          <a:p>
            <a:r>
              <a:rPr lang="en-US" dirty="0" smtClean="0"/>
              <a:t>Two pieces of information are critical for UL MU operation</a:t>
            </a:r>
          </a:p>
          <a:p>
            <a:pPr lvl="1"/>
            <a:r>
              <a:rPr lang="en-US" dirty="0" smtClean="0"/>
              <a:t>Buffers status report</a:t>
            </a:r>
          </a:p>
          <a:p>
            <a:pPr lvl="1"/>
            <a:r>
              <a:rPr lang="en-US" dirty="0" smtClean="0"/>
              <a:t>Headroom for power control (MCS selection) </a:t>
            </a:r>
          </a:p>
          <a:p>
            <a:r>
              <a:rPr lang="en-US" dirty="0" smtClean="0"/>
              <a:t>A modified BSR Control can contain all necessary information for scheduling</a:t>
            </a:r>
          </a:p>
          <a:p>
            <a:pPr lvl="1"/>
            <a:r>
              <a:rPr lang="en-US" dirty="0" smtClean="0"/>
              <a:t>Combining these two factors within a single BSR will increase the efficiency of the UL MU procedure</a:t>
            </a:r>
          </a:p>
          <a:p>
            <a:pPr lvl="1"/>
            <a:r>
              <a:rPr lang="en-US" dirty="0" smtClean="0"/>
              <a:t>AP doesn’t have to separately gather multiple pieces of information for its decision making</a:t>
            </a:r>
          </a:p>
        </p:txBody>
      </p:sp>
      <p:sp>
        <p:nvSpPr>
          <p:cNvPr id="6" name="日期占位符 3"/>
          <p:cNvSpPr>
            <a:spLocks noGrp="1"/>
          </p:cNvSpPr>
          <p:nvPr>
            <p:ph type="dt" sz="half" idx="10"/>
          </p:nvPr>
        </p:nvSpPr>
        <p:spPr/>
        <p:txBody>
          <a:bodyPr/>
          <a:lstStyle/>
          <a:p>
            <a:r>
              <a:rPr lang="en-US" smtClean="0"/>
              <a:t>July, 2017</a:t>
            </a:r>
            <a:endParaRPr lang="en-US" dirty="0"/>
          </a:p>
        </p:txBody>
      </p:sp>
      <p:sp>
        <p:nvSpPr>
          <p:cNvPr id="8" name="Rectangle 5"/>
          <p:cNvSpPr>
            <a:spLocks noGrp="1" noChangeArrowheads="1"/>
          </p:cNvSpPr>
          <p:nvPr>
            <p:ph type="ftr" sz="quarter" idx="11"/>
          </p:nvPr>
        </p:nvSpPr>
        <p:spPr/>
        <p:txBody>
          <a:bodyPr/>
          <a:lstStyle>
            <a:lvl1pPr>
              <a:defRPr>
                <a:solidFill>
                  <a:schemeClr val="tx1"/>
                </a:solidFill>
              </a:defRPr>
            </a:lvl1pPr>
          </a:lstStyle>
          <a:p>
            <a:r>
              <a:rPr lang="en-US" altLang="ko-KR" smtClean="0"/>
              <a:t>Zhou Lan, Broadcom et al</a:t>
            </a:r>
            <a:endParaRPr lang="en-US" altLang="ko-KR" dirty="0"/>
          </a:p>
        </p:txBody>
      </p:sp>
      <p:sp>
        <p:nvSpPr>
          <p:cNvPr id="7"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spTree>
    <p:extLst>
      <p:ext uri="{BB962C8B-B14F-4D97-AF65-F5344CB8AC3E}">
        <p14:creationId xmlns:p14="http://schemas.microsoft.com/office/powerpoint/2010/main" val="2629307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Proposal</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3716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Replace the per AC Queue size in the BSR Control with per TID Queue size as follows</a:t>
            </a:r>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lvl="1" algn="just"/>
            <a:r>
              <a:rPr lang="en-US" sz="1600" dirty="0" smtClean="0"/>
              <a:t>Increasing the Queue Size from 8 bits to 14 bits increases the range of BSR to 4M octet with a resolution of 256 bytes (i.e. a reasonable range to support 256 BA with good resolution to maintain efficiency)</a:t>
            </a:r>
          </a:p>
          <a:p>
            <a:pPr lvl="1" algn="just"/>
            <a:r>
              <a:rPr lang="en-US" sz="1600" dirty="0" smtClean="0"/>
              <a:t>The </a:t>
            </a:r>
            <a:r>
              <a:rPr lang="en-US" sz="1600" dirty="0" err="1" smtClean="0"/>
              <a:t>QoS</a:t>
            </a:r>
            <a:r>
              <a:rPr lang="en-US" sz="1600" dirty="0" smtClean="0"/>
              <a:t> control field can be used to report a second TID with queue size up to 2 M octet</a:t>
            </a:r>
          </a:p>
          <a:p>
            <a:pPr lvl="1" algn="just"/>
            <a:r>
              <a:rPr lang="en-US" sz="1600" dirty="0" smtClean="0"/>
              <a:t>AC is a reduced form of TID intended to make EDCA simpler to implement, TID is the appropriate choice for a scheduling function to ensure </a:t>
            </a:r>
            <a:r>
              <a:rPr lang="en-US" sz="1600" dirty="0" err="1" smtClean="0"/>
              <a:t>QoS</a:t>
            </a:r>
            <a:endParaRPr lang="en-US" sz="1600" dirty="0" smtClean="0"/>
          </a:p>
          <a:p>
            <a:pPr algn="just"/>
            <a:r>
              <a:rPr lang="en-US" sz="1800" dirty="0" smtClean="0"/>
              <a:t>UL power headroom is included to assist in determining the complete trigger specification</a:t>
            </a:r>
          </a:p>
          <a:p>
            <a:pPr lvl="1" algn="just"/>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4" name="Table 3"/>
          <p:cNvGraphicFramePr>
            <a:graphicFrameLocks noGrp="1"/>
          </p:cNvGraphicFramePr>
          <p:nvPr>
            <p:extLst>
              <p:ext uri="{D42A27DB-BD31-4B8C-83A1-F6EECF244321}">
                <p14:modId xmlns:p14="http://schemas.microsoft.com/office/powerpoint/2010/main" val="3102305686"/>
              </p:ext>
            </p:extLst>
          </p:nvPr>
        </p:nvGraphicFramePr>
        <p:xfrm>
          <a:off x="762000" y="1981200"/>
          <a:ext cx="7772400" cy="16510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0">
                <a:tc>
                  <a:txBody>
                    <a:bodyPr/>
                    <a:lstStyle/>
                    <a:p>
                      <a:r>
                        <a:rPr lang="en-US" dirty="0" smtClean="0"/>
                        <a:t>B0              B3</a:t>
                      </a:r>
                      <a:endParaRPr lang="en-US" dirty="0"/>
                    </a:p>
                  </a:txBody>
                  <a:tcPr/>
                </a:tc>
                <a:tc>
                  <a:txBody>
                    <a:bodyPr/>
                    <a:lstStyle/>
                    <a:p>
                      <a:r>
                        <a:rPr lang="en-US" dirty="0" smtClean="0"/>
                        <a:t>B4     </a:t>
                      </a:r>
                      <a:r>
                        <a:rPr lang="en-US" baseline="0" dirty="0" smtClean="0"/>
                        <a:t> </a:t>
                      </a:r>
                      <a:r>
                        <a:rPr lang="en-US" dirty="0" smtClean="0"/>
                        <a:t>      B17</a:t>
                      </a:r>
                      <a:endParaRPr lang="en-US" dirty="0"/>
                    </a:p>
                  </a:txBody>
                  <a:tcPr/>
                </a:tc>
                <a:tc>
                  <a:txBody>
                    <a:bodyPr/>
                    <a:lstStyle/>
                    <a:p>
                      <a:r>
                        <a:rPr lang="en-US" dirty="0" smtClean="0"/>
                        <a:t>B18          B19</a:t>
                      </a:r>
                      <a:endParaRPr lang="en-US" dirty="0"/>
                    </a:p>
                  </a:txBody>
                  <a:tcPr/>
                </a:tc>
                <a:tc>
                  <a:txBody>
                    <a:bodyPr/>
                    <a:lstStyle/>
                    <a:p>
                      <a:r>
                        <a:rPr lang="en-US" dirty="0" smtClean="0"/>
                        <a:t>B20</a:t>
                      </a:r>
                      <a:r>
                        <a:rPr lang="en-US" baseline="0" dirty="0" smtClean="0"/>
                        <a:t>          B24</a:t>
                      </a:r>
                      <a:r>
                        <a:rPr lang="en-US" dirty="0" smtClean="0"/>
                        <a:t>       </a:t>
                      </a:r>
                      <a:endParaRPr lang="en-US" dirty="0"/>
                    </a:p>
                  </a:txBody>
                  <a:tcPr/>
                </a:tc>
                <a:tc>
                  <a:txBody>
                    <a:bodyPr/>
                    <a:lstStyle/>
                    <a:p>
                      <a:r>
                        <a:rPr lang="en-US" dirty="0" smtClean="0"/>
                        <a:t> B25</a:t>
                      </a:r>
                      <a:endParaRPr lang="en-US" dirty="0"/>
                    </a:p>
                  </a:txBody>
                  <a:tcPr/>
                </a:tc>
              </a:tr>
              <a:tr h="370840">
                <a:tc>
                  <a:txBody>
                    <a:bodyPr/>
                    <a:lstStyle/>
                    <a:p>
                      <a:r>
                        <a:rPr lang="en-US" dirty="0" smtClean="0"/>
                        <a:t>TID</a:t>
                      </a:r>
                      <a:endParaRPr lang="en-US" dirty="0"/>
                    </a:p>
                  </a:txBody>
                  <a:tcPr/>
                </a:tc>
                <a:tc>
                  <a:txBody>
                    <a:bodyPr/>
                    <a:lstStyle/>
                    <a:p>
                      <a:r>
                        <a:rPr lang="en-US" dirty="0" smtClean="0"/>
                        <a:t>Queue Size</a:t>
                      </a:r>
                      <a:endParaRPr lang="en-US" dirty="0"/>
                    </a:p>
                  </a:txBody>
                  <a:tcPr/>
                </a:tc>
                <a:tc>
                  <a:txBody>
                    <a:bodyPr/>
                    <a:lstStyle/>
                    <a:p>
                      <a:r>
                        <a:rPr lang="en-US" dirty="0" smtClean="0"/>
                        <a:t>Scaling</a:t>
                      </a:r>
                      <a:r>
                        <a:rPr lang="en-US" baseline="0" dirty="0" smtClean="0"/>
                        <a:t> factor</a:t>
                      </a:r>
                      <a:endParaRPr lang="en-US" dirty="0"/>
                    </a:p>
                  </a:txBody>
                  <a:tcPr/>
                </a:tc>
                <a:tc>
                  <a:txBody>
                    <a:bodyPr/>
                    <a:lstStyle/>
                    <a:p>
                      <a:r>
                        <a:rPr lang="en-US" dirty="0" smtClean="0"/>
                        <a:t>UL</a:t>
                      </a:r>
                      <a:r>
                        <a:rPr lang="en-US" baseline="0" dirty="0" smtClean="0"/>
                        <a:t> power headroom</a:t>
                      </a:r>
                      <a:endParaRPr lang="en-US" dirty="0"/>
                    </a:p>
                  </a:txBody>
                  <a:tcPr/>
                </a:tc>
                <a:tc>
                  <a:txBody>
                    <a:bodyPr/>
                    <a:lstStyle/>
                    <a:p>
                      <a:r>
                        <a:rPr lang="en-US" dirty="0" smtClean="0"/>
                        <a:t>Maximum</a:t>
                      </a:r>
                      <a:r>
                        <a:rPr lang="en-US" baseline="0" dirty="0" smtClean="0"/>
                        <a:t> Transmit Power flag</a:t>
                      </a:r>
                      <a:endParaRPr lang="en-US" dirty="0"/>
                    </a:p>
                  </a:txBody>
                  <a:tcPr/>
                </a:tc>
              </a:tr>
              <a:tr h="370840">
                <a:tc>
                  <a:txBody>
                    <a:bodyPr/>
                    <a:lstStyle/>
                    <a:p>
                      <a:r>
                        <a:rPr lang="en-US" dirty="0" smtClean="0"/>
                        <a:t>4 bits</a:t>
                      </a:r>
                      <a:endParaRPr lang="en-US" dirty="0"/>
                    </a:p>
                  </a:txBody>
                  <a:tcPr/>
                </a:tc>
                <a:tc>
                  <a:txBody>
                    <a:bodyPr/>
                    <a:lstStyle/>
                    <a:p>
                      <a:r>
                        <a:rPr lang="en-US" dirty="0" smtClean="0"/>
                        <a:t>14 bits</a:t>
                      </a:r>
                      <a:endParaRPr lang="en-US" dirty="0"/>
                    </a:p>
                  </a:txBody>
                  <a:tcPr/>
                </a:tc>
                <a:tc>
                  <a:txBody>
                    <a:bodyPr/>
                    <a:lstStyle/>
                    <a:p>
                      <a:r>
                        <a:rPr lang="en-US" dirty="0" smtClean="0"/>
                        <a:t>2 bits</a:t>
                      </a:r>
                      <a:endParaRPr lang="en-US" dirty="0"/>
                    </a:p>
                  </a:txBody>
                  <a:tcPr/>
                </a:tc>
                <a:tc>
                  <a:txBody>
                    <a:bodyPr/>
                    <a:lstStyle/>
                    <a:p>
                      <a:r>
                        <a:rPr lang="en-US" dirty="0" smtClean="0"/>
                        <a:t>5 bits</a:t>
                      </a:r>
                      <a:endParaRPr lang="en-US" dirty="0"/>
                    </a:p>
                  </a:txBody>
                  <a:tcPr/>
                </a:tc>
                <a:tc>
                  <a:txBody>
                    <a:bodyPr/>
                    <a:lstStyle/>
                    <a:p>
                      <a:r>
                        <a:rPr lang="en-US" dirty="0" smtClean="0"/>
                        <a:t>1 bit</a:t>
                      </a:r>
                      <a:endParaRPr lang="en-US" dirty="0"/>
                    </a:p>
                  </a:txBody>
                  <a:tcPr/>
                </a:tc>
              </a:tr>
            </a:tbl>
          </a:graphicData>
        </a:graphic>
      </p:graphicFrame>
      <p:sp>
        <p:nvSpPr>
          <p:cNvPr id="9"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524093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5800" y="1447800"/>
            <a:ext cx="7772400" cy="4114800"/>
          </a:xfrm>
        </p:spPr>
        <p:txBody>
          <a:bodyPr/>
          <a:lstStyle/>
          <a:p>
            <a:r>
              <a:rPr lang="en-US" altLang="zh-CN" dirty="0" smtClean="0"/>
              <a:t>Which option do you support for the BSR modification to resolve CID 8426</a:t>
            </a:r>
            <a:endParaRPr lang="en-US" altLang="zh-CN" dirty="0" smtClean="0"/>
          </a:p>
          <a:p>
            <a:pPr lvl="2"/>
            <a:r>
              <a:rPr lang="en-US" altLang="zh-CN" dirty="0" smtClean="0"/>
              <a:t>Per TID with headroom </a:t>
            </a:r>
          </a:p>
          <a:p>
            <a:pPr lvl="2"/>
            <a:endParaRPr lang="en-US" altLang="zh-CN" dirty="0"/>
          </a:p>
          <a:p>
            <a:pPr lvl="2"/>
            <a:endParaRPr lang="en-US" altLang="zh-CN" dirty="0" smtClean="0"/>
          </a:p>
          <a:p>
            <a:pPr lvl="2"/>
            <a:endParaRPr lang="en-US" altLang="zh-CN" dirty="0" smtClean="0"/>
          </a:p>
          <a:p>
            <a:pPr lvl="2"/>
            <a:endParaRPr lang="en-US" altLang="zh-CN" dirty="0" smtClean="0"/>
          </a:p>
          <a:p>
            <a:pPr lvl="2"/>
            <a:r>
              <a:rPr lang="en-US" altLang="zh-CN" dirty="0" smtClean="0"/>
              <a:t>Per TID only </a:t>
            </a:r>
            <a:endParaRPr lang="en-US" altLang="zh-CN" dirty="0" smtClean="0"/>
          </a:p>
          <a:p>
            <a:pPr marL="800100" lvl="1" indent="-342900">
              <a:buFont typeface="Times New Roman" pitchFamily="18" charset="0"/>
              <a:buChar char="‒"/>
            </a:pPr>
            <a:endParaRPr lang="en-US" altLang="zh-CN" dirty="0" smtClean="0"/>
          </a:p>
          <a:p>
            <a:pPr marL="800100" lvl="1" indent="-342900">
              <a:buFont typeface="Times New Roman" pitchFamily="18" charset="0"/>
              <a:buChar char="‒"/>
            </a:pPr>
            <a:endParaRPr lang="en-US" altLang="zh-CN" dirty="0"/>
          </a:p>
          <a:p>
            <a:pPr marL="457200" lvl="1" indent="0">
              <a:buNone/>
            </a:pPr>
            <a:endParaRPr lang="en-US" altLang="zh-CN" dirty="0" smtClean="0"/>
          </a:p>
          <a:p>
            <a:pPr marL="457200" lvl="1" indent="0">
              <a:buNone/>
            </a:pPr>
            <a:endParaRPr lang="en-US" altLang="zh-CN" dirty="0" smtClean="0"/>
          </a:p>
          <a:p>
            <a:pPr marL="800100" lvl="1" indent="-342900">
              <a:buFont typeface="Times New Roman" pitchFamily="18" charset="0"/>
              <a:buChar char="‒"/>
            </a:pPr>
            <a:r>
              <a:rPr lang="en-US" altLang="zh-CN" dirty="0" smtClean="0"/>
              <a:t>Option 1</a:t>
            </a:r>
            <a:endParaRPr lang="en-US" altLang="zh-CN" dirty="0"/>
          </a:p>
          <a:p>
            <a:pPr marL="800100" lvl="1" indent="-342900">
              <a:buFont typeface="Times New Roman" pitchFamily="18" charset="0"/>
              <a:buChar char="‒"/>
            </a:pPr>
            <a:r>
              <a:rPr lang="en-US" altLang="zh-CN" dirty="0" smtClean="0"/>
              <a:t>Option 2</a:t>
            </a:r>
            <a:endParaRPr lang="en-US" altLang="zh-CN" dirty="0"/>
          </a:p>
          <a:p>
            <a:pPr marL="800100" lvl="1" indent="-342900">
              <a:buFont typeface="Times New Roman" pitchFamily="18" charset="0"/>
              <a:buChar char="‒"/>
            </a:pPr>
            <a:r>
              <a:rPr lang="en-US" altLang="zh-CN" dirty="0" smtClean="0"/>
              <a:t>Abstain </a:t>
            </a:r>
            <a:endParaRPr lang="en-US" altLang="zh-CN" dirty="0"/>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581096916"/>
              </p:ext>
            </p:extLst>
          </p:nvPr>
        </p:nvGraphicFramePr>
        <p:xfrm>
          <a:off x="762000" y="2133600"/>
          <a:ext cx="7772400" cy="12954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286981">
                <a:tc>
                  <a:txBody>
                    <a:bodyPr/>
                    <a:lstStyle/>
                    <a:p>
                      <a:r>
                        <a:rPr lang="en-US" sz="1200" b="1" dirty="0" smtClean="0"/>
                        <a:t>B0              B3</a:t>
                      </a:r>
                      <a:endParaRPr lang="en-US" sz="1200" b="1" dirty="0"/>
                    </a:p>
                  </a:txBody>
                  <a:tcPr/>
                </a:tc>
                <a:tc>
                  <a:txBody>
                    <a:bodyPr/>
                    <a:lstStyle/>
                    <a:p>
                      <a:r>
                        <a:rPr lang="en-US" sz="1200" b="1" dirty="0" smtClean="0"/>
                        <a:t>B4     </a:t>
                      </a:r>
                      <a:r>
                        <a:rPr lang="en-US" sz="1200" b="1" baseline="0" dirty="0" smtClean="0"/>
                        <a:t> </a:t>
                      </a:r>
                      <a:r>
                        <a:rPr lang="en-US" sz="1200" b="1" dirty="0" smtClean="0"/>
                        <a:t>      B17</a:t>
                      </a:r>
                      <a:endParaRPr lang="en-US" sz="1200" b="1" dirty="0"/>
                    </a:p>
                  </a:txBody>
                  <a:tcPr/>
                </a:tc>
                <a:tc>
                  <a:txBody>
                    <a:bodyPr/>
                    <a:lstStyle/>
                    <a:p>
                      <a:r>
                        <a:rPr lang="en-US" sz="1200" b="1" dirty="0" smtClean="0"/>
                        <a:t>B18          B19</a:t>
                      </a:r>
                      <a:endParaRPr lang="en-US" sz="1200" b="1" dirty="0"/>
                    </a:p>
                  </a:txBody>
                  <a:tcPr/>
                </a:tc>
                <a:tc>
                  <a:txBody>
                    <a:bodyPr/>
                    <a:lstStyle/>
                    <a:p>
                      <a:r>
                        <a:rPr lang="en-US" sz="1200" b="1" dirty="0" smtClean="0"/>
                        <a:t>B20</a:t>
                      </a:r>
                      <a:r>
                        <a:rPr lang="en-US" sz="1200" b="1" baseline="0" dirty="0" smtClean="0"/>
                        <a:t>          B24</a:t>
                      </a:r>
                      <a:r>
                        <a:rPr lang="en-US" sz="1200" b="1" dirty="0" smtClean="0"/>
                        <a:t>       </a:t>
                      </a:r>
                      <a:endParaRPr lang="en-US" sz="1200" b="1" dirty="0"/>
                    </a:p>
                  </a:txBody>
                  <a:tcPr/>
                </a:tc>
                <a:tc>
                  <a:txBody>
                    <a:bodyPr/>
                    <a:lstStyle/>
                    <a:p>
                      <a:r>
                        <a:rPr lang="en-US" sz="1200" b="1" dirty="0" smtClean="0"/>
                        <a:t> B25</a:t>
                      </a:r>
                      <a:endParaRPr lang="en-US" sz="1200" b="1" dirty="0"/>
                    </a:p>
                  </a:txBody>
                  <a:tcPr/>
                </a:tc>
              </a:tr>
              <a:tr h="717452">
                <a:tc>
                  <a:txBody>
                    <a:bodyPr/>
                    <a:lstStyle/>
                    <a:p>
                      <a:r>
                        <a:rPr lang="en-US" sz="1200" b="1" dirty="0" smtClean="0"/>
                        <a:t>TID</a:t>
                      </a:r>
                      <a:endParaRPr lang="en-US" sz="1200" b="1" dirty="0"/>
                    </a:p>
                  </a:txBody>
                  <a:tcPr/>
                </a:tc>
                <a:tc>
                  <a:txBody>
                    <a:bodyPr/>
                    <a:lstStyle/>
                    <a:p>
                      <a:r>
                        <a:rPr lang="en-US" sz="1200" b="1" dirty="0" smtClean="0"/>
                        <a:t>Queue Size</a:t>
                      </a:r>
                      <a:endParaRPr lang="en-US" sz="1200" b="1" dirty="0"/>
                    </a:p>
                  </a:txBody>
                  <a:tcPr/>
                </a:tc>
                <a:tc>
                  <a:txBody>
                    <a:bodyPr/>
                    <a:lstStyle/>
                    <a:p>
                      <a:r>
                        <a:rPr lang="en-US" sz="1200" b="1" dirty="0" smtClean="0"/>
                        <a:t>Scaling</a:t>
                      </a:r>
                      <a:r>
                        <a:rPr lang="en-US" sz="1200" b="1" baseline="0" dirty="0" smtClean="0"/>
                        <a:t> factor</a:t>
                      </a:r>
                      <a:endParaRPr lang="en-US" sz="1200" b="1" dirty="0"/>
                    </a:p>
                  </a:txBody>
                  <a:tcPr/>
                </a:tc>
                <a:tc>
                  <a:txBody>
                    <a:bodyPr/>
                    <a:lstStyle/>
                    <a:p>
                      <a:r>
                        <a:rPr lang="en-US" sz="1200" b="1" dirty="0" smtClean="0"/>
                        <a:t>UL</a:t>
                      </a:r>
                      <a:r>
                        <a:rPr lang="en-US" sz="1200" b="1" baseline="0" dirty="0" smtClean="0"/>
                        <a:t> power headroom</a:t>
                      </a:r>
                      <a:endParaRPr lang="en-US" sz="1200" b="1" dirty="0"/>
                    </a:p>
                  </a:txBody>
                  <a:tcPr/>
                </a:tc>
                <a:tc>
                  <a:txBody>
                    <a:bodyPr/>
                    <a:lstStyle/>
                    <a:p>
                      <a:r>
                        <a:rPr lang="en-US" sz="1200" b="1" dirty="0" smtClean="0"/>
                        <a:t>Maximum</a:t>
                      </a:r>
                      <a:r>
                        <a:rPr lang="en-US" sz="1200" b="1" baseline="0" dirty="0" smtClean="0"/>
                        <a:t> Transmit Power flag</a:t>
                      </a:r>
                      <a:endParaRPr lang="en-US" sz="1200" b="1" dirty="0"/>
                    </a:p>
                  </a:txBody>
                  <a:tcPr/>
                </a:tc>
              </a:tr>
              <a:tr h="290967">
                <a:tc>
                  <a:txBody>
                    <a:bodyPr/>
                    <a:lstStyle/>
                    <a:p>
                      <a:r>
                        <a:rPr lang="en-US" sz="1200" b="1" dirty="0" smtClean="0"/>
                        <a:t>4 bits</a:t>
                      </a:r>
                      <a:endParaRPr lang="en-US" sz="1200" b="1" dirty="0"/>
                    </a:p>
                  </a:txBody>
                  <a:tcPr/>
                </a:tc>
                <a:tc>
                  <a:txBody>
                    <a:bodyPr/>
                    <a:lstStyle/>
                    <a:p>
                      <a:r>
                        <a:rPr lang="en-US" sz="1200" b="1" dirty="0" smtClean="0"/>
                        <a:t>14 bits</a:t>
                      </a:r>
                      <a:endParaRPr lang="en-US" sz="1200" b="1" dirty="0"/>
                    </a:p>
                  </a:txBody>
                  <a:tcPr/>
                </a:tc>
                <a:tc>
                  <a:txBody>
                    <a:bodyPr/>
                    <a:lstStyle/>
                    <a:p>
                      <a:r>
                        <a:rPr lang="en-US" sz="1200" b="1" dirty="0" smtClean="0"/>
                        <a:t>2 bits</a:t>
                      </a:r>
                      <a:endParaRPr lang="en-US" sz="1200" b="1" dirty="0"/>
                    </a:p>
                  </a:txBody>
                  <a:tcPr/>
                </a:tc>
                <a:tc>
                  <a:txBody>
                    <a:bodyPr/>
                    <a:lstStyle/>
                    <a:p>
                      <a:r>
                        <a:rPr lang="en-US" sz="1200" b="1" dirty="0" smtClean="0"/>
                        <a:t>5 bits</a:t>
                      </a:r>
                      <a:endParaRPr lang="en-US" sz="1200" b="1" dirty="0"/>
                    </a:p>
                  </a:txBody>
                  <a:tcPr/>
                </a:tc>
                <a:tc>
                  <a:txBody>
                    <a:bodyPr/>
                    <a:lstStyle/>
                    <a:p>
                      <a:r>
                        <a:rPr lang="en-US" sz="1200" b="1" dirty="0" smtClean="0"/>
                        <a:t>1 bit</a:t>
                      </a:r>
                      <a:endParaRPr lang="en-US" sz="1200" b="1" dirty="0"/>
                    </a:p>
                  </a:txBody>
                  <a:tcPr/>
                </a:tc>
              </a:tr>
            </a:tbl>
          </a:graphicData>
        </a:graphic>
      </p:graphicFrame>
      <p:pic>
        <p:nvPicPr>
          <p:cNvPr id="10" name="table"/>
          <p:cNvPicPr>
            <a:picLocks noChangeAspect="1"/>
          </p:cNvPicPr>
          <p:nvPr/>
        </p:nvPicPr>
        <p:blipFill>
          <a:blip r:embed="rId2"/>
          <a:stretch>
            <a:fillRect/>
          </a:stretch>
        </p:blipFill>
        <p:spPr>
          <a:xfrm>
            <a:off x="701984" y="3955252"/>
            <a:ext cx="7772400" cy="1107440"/>
          </a:xfrm>
          <a:prstGeom prst="rect">
            <a:avLst/>
          </a:prstGeom>
        </p:spPr>
      </p:pic>
    </p:spTree>
    <p:extLst>
      <p:ext uri="{BB962C8B-B14F-4D97-AF65-F5344CB8AC3E}">
        <p14:creationId xmlns:p14="http://schemas.microsoft.com/office/powerpoint/2010/main" val="1425070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5800" y="1676400"/>
            <a:ext cx="7772400" cy="4114800"/>
          </a:xfrm>
        </p:spPr>
        <p:txBody>
          <a:bodyPr/>
          <a:lstStyle/>
          <a:p>
            <a:r>
              <a:rPr lang="en-US" altLang="zh-CN" dirty="0" smtClean="0"/>
              <a:t>Do you support to </a:t>
            </a:r>
          </a:p>
          <a:p>
            <a:pPr lvl="2"/>
            <a:r>
              <a:rPr lang="en-US" altLang="zh-CN" dirty="0" smtClean="0"/>
              <a:t>Adopt document IEEE </a:t>
            </a:r>
            <a:r>
              <a:rPr lang="en-US" altLang="zh-CN" dirty="0" smtClean="0"/>
              <a:t>802.11-17/1131r1 </a:t>
            </a:r>
            <a:r>
              <a:rPr lang="en-US" altLang="zh-CN" dirty="0" smtClean="0"/>
              <a:t>as the resolution of CID 8426</a:t>
            </a:r>
          </a:p>
          <a:p>
            <a:pPr marL="800100" lvl="1" indent="-342900">
              <a:buFont typeface="Times New Roman" pitchFamily="18" charset="0"/>
              <a:buChar char="‒"/>
            </a:pPr>
            <a:r>
              <a:rPr lang="en-US" altLang="zh-CN" dirty="0" smtClean="0"/>
              <a:t>Yes</a:t>
            </a:r>
            <a:endParaRPr lang="en-US" altLang="zh-CN" dirty="0"/>
          </a:p>
          <a:p>
            <a:pPr marL="800100" lvl="1" indent="-342900">
              <a:buFont typeface="Times New Roman" pitchFamily="18" charset="0"/>
              <a:buChar char="‒"/>
            </a:pPr>
            <a:r>
              <a:rPr lang="en-US" altLang="zh-CN" dirty="0" smtClean="0"/>
              <a:t>No</a:t>
            </a:r>
            <a:endParaRPr lang="en-US" altLang="zh-CN" dirty="0"/>
          </a:p>
          <a:p>
            <a:pPr marL="800100" lvl="1" indent="-342900">
              <a:buFont typeface="Times New Roman" pitchFamily="18" charset="0"/>
              <a:buChar char="‒"/>
            </a:pPr>
            <a:r>
              <a:rPr lang="en-US" altLang="zh-CN" dirty="0" smtClean="0"/>
              <a:t>Abstain </a:t>
            </a:r>
            <a:endParaRPr lang="en-US" altLang="zh-CN" dirty="0"/>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3766851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113262</TotalTime>
  <Words>1719</Words>
  <Application>Microsoft Office PowerPoint</Application>
  <PresentationFormat>On-screen Show (4:3)</PresentationFormat>
  <Paragraphs>419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Comment resolution on BSR CID 8426</vt:lpstr>
      <vt:lpstr>CID 8426</vt:lpstr>
      <vt:lpstr>Abstract </vt:lpstr>
      <vt:lpstr>Incompatibility of QoS Control and BSR Control</vt:lpstr>
      <vt:lpstr>Increasing scaling is not a remedy </vt:lpstr>
      <vt:lpstr>Making BSR usage more practical </vt:lpstr>
      <vt:lpstr>Proposal</vt:lpstr>
      <vt:lpstr>Straw poll</vt:lpstr>
      <vt:lpstr>Straw poll</vt:lpstr>
      <vt:lpstr>Back up slides</vt:lpstr>
      <vt:lpstr>Problem of Supporting 256 BA</vt:lpstr>
      <vt:lpstr>Consideration of scaling factor</vt:lpstr>
      <vt:lpstr>Another problem of higher scaling factor</vt:lpstr>
      <vt:lpstr>Problem statement (cont.)</vt:lpstr>
      <vt:lpstr>Problem statement</vt:lpstr>
      <vt:lpstr>Problem statement (cont.)</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Zhou Lan</cp:lastModifiedBy>
  <cp:revision>2161</cp:revision>
  <cp:lastPrinted>1998-02-10T13:28:06Z</cp:lastPrinted>
  <dcterms:created xsi:type="dcterms:W3CDTF">2007-05-21T21:00:37Z</dcterms:created>
  <dcterms:modified xsi:type="dcterms:W3CDTF">2017-09-12T19:49:02Z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