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85" r:id="rId2"/>
    <p:sldId id="386" r:id="rId3"/>
    <p:sldId id="388" r:id="rId4"/>
    <p:sldId id="389" r:id="rId5"/>
    <p:sldId id="391" r:id="rId6"/>
    <p:sldId id="392" r:id="rId7"/>
    <p:sldId id="393" r:id="rId8"/>
    <p:sldId id="394" r:id="rId9"/>
    <p:sldId id="395" r:id="rId10"/>
    <p:sldId id="399" r:id="rId11"/>
    <p:sldId id="404" r:id="rId12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96" d="100"/>
          <a:sy n="96" d="100"/>
        </p:scale>
        <p:origin x="156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2526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802.11-17/1128r0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54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Target Wake Time for MU Measurement Scheduling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2017-07-12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979488" y="2947988"/>
          <a:ext cx="6840537" cy="137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Document" r:id="rId4" imgW="9172161" imgH="1989590" progId="Word.Document.8">
                  <p:embed/>
                </p:oleObj>
              </mc:Choice>
              <mc:Fallback>
                <p:oleObj name="Document" r:id="rId4" imgW="9172161" imgH="19895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2947988"/>
                        <a:ext cx="6840537" cy="1376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378332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400" dirty="0" smtClean="0"/>
              <a:t>In this presentation, we have introduced the TWT element as defined in 802.11ax</a:t>
            </a:r>
          </a:p>
          <a:p>
            <a:r>
              <a:rPr lang="en-US" sz="2400" dirty="0" smtClean="0"/>
              <a:t>We have proposed use of the TWT element for MU NDP measurement and in definition of the ranging start time, interval, and measurement duration </a:t>
            </a:r>
          </a:p>
          <a:p>
            <a:r>
              <a:rPr lang="en-US" sz="2400" dirty="0" smtClean="0"/>
              <a:t>Finally, we have proposed a differentiation of the TWT element to be used for MU NDP ranging over that in 802.11ax by using the following signaling:</a:t>
            </a:r>
          </a:p>
          <a:p>
            <a:pPr lvl="1"/>
            <a:r>
              <a:rPr lang="en-US" sz="2000" dirty="0" smtClean="0"/>
              <a:t>Ranging subfield in Control field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802.11-17/1128r0</a:t>
            </a:r>
            <a:endParaRPr lang="en-US" sz="1800" b="1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47087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90656" cy="4114800"/>
          </a:xfrm>
        </p:spPr>
        <p:txBody>
          <a:bodyPr/>
          <a:lstStyle/>
          <a:p>
            <a:r>
              <a:rPr lang="en-US" dirty="0" smtClean="0"/>
              <a:t>Do you agree that</a:t>
            </a:r>
            <a:r>
              <a:rPr lang="en-US" dirty="0" smtClean="0"/>
              <a:t> </a:t>
            </a:r>
            <a:r>
              <a:rPr lang="en-US" dirty="0" smtClean="0"/>
              <a:t>the periodic MU measurements shall be based on </a:t>
            </a:r>
            <a:r>
              <a:rPr lang="en-US" dirty="0"/>
              <a:t>Individual Target Wake Time (</a:t>
            </a:r>
            <a:r>
              <a:rPr lang="en-US" dirty="0" smtClean="0"/>
              <a:t>TWT</a:t>
            </a:r>
            <a:r>
              <a:rPr lang="en-US" dirty="0"/>
              <a:t>)</a:t>
            </a:r>
            <a:r>
              <a:rPr lang="en-US" dirty="0" smtClean="0"/>
              <a:t>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Y:</a:t>
            </a:r>
            <a:r>
              <a:rPr lang="en-US" dirty="0" smtClean="0"/>
              <a:t>	    N:	    A: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802.11-17/1128r0</a:t>
            </a:r>
            <a:endParaRPr lang="en-US" sz="1800" b="1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87182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18648" cy="4114800"/>
          </a:xfrm>
        </p:spPr>
        <p:txBody>
          <a:bodyPr/>
          <a:lstStyle/>
          <a:p>
            <a:r>
              <a:rPr lang="en-US" dirty="0"/>
              <a:t>In this presentation, we propose a power efficient scheduling mechanism for power save STAs that intend to perform 11az-based measurement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802.11-17/1128r0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4293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497" y="660851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108520" y="1412776"/>
            <a:ext cx="8712968" cy="1879184"/>
          </a:xfrm>
        </p:spPr>
        <p:txBody>
          <a:bodyPr/>
          <a:lstStyle/>
          <a:p>
            <a:pPr lvl="2"/>
            <a:r>
              <a:rPr lang="en-US" sz="1600" dirty="0" smtClean="0"/>
              <a:t>The 11az amendment</a:t>
            </a:r>
            <a:r>
              <a:rPr lang="en-US" sz="1600" dirty="0" smtClean="0"/>
              <a:t> </a:t>
            </a:r>
            <a:r>
              <a:rPr lang="en-US" sz="1600" dirty="0" smtClean="0"/>
              <a:t>has agreed </a:t>
            </a:r>
            <a:r>
              <a:rPr lang="en-US" sz="1600" dirty="0"/>
              <a:t>on using </a:t>
            </a:r>
            <a:r>
              <a:rPr lang="en-US" sz="1600" dirty="0" smtClean="0"/>
              <a:t>NDP-based sounding mechanism for measurement in the measurement phase</a:t>
            </a:r>
            <a:endParaRPr lang="en-US" sz="1600" dirty="0"/>
          </a:p>
          <a:p>
            <a:pPr lvl="3"/>
            <a:r>
              <a:rPr lang="en-US" sz="1600" dirty="0" smtClean="0"/>
              <a:t>Within a single TXOP, the UL sounding is followed by the DL sounding</a:t>
            </a:r>
          </a:p>
          <a:p>
            <a:pPr lvl="3"/>
            <a:r>
              <a:rPr lang="en-US" sz="1600" dirty="0" smtClean="0"/>
              <a:t>In UL sounding, UL NDPs are solicited from STAs assigned resources identified in the Trigger frame </a:t>
            </a:r>
            <a:endParaRPr lang="en-US" sz="1600" dirty="0"/>
          </a:p>
          <a:p>
            <a:pPr lvl="2"/>
            <a:r>
              <a:rPr lang="en-US" sz="1600" dirty="0" smtClean="0"/>
              <a:t>However, for efficient resource allocation, the AP needs to identify the STAs that intend to perform measurements</a:t>
            </a:r>
          </a:p>
          <a:p>
            <a:pPr lvl="2"/>
            <a:r>
              <a:rPr lang="en-US" sz="1600" dirty="0" smtClean="0"/>
              <a:t>We have agreed to have a polling phase prior to the MU measurement phase</a:t>
            </a:r>
            <a:endParaRPr lang="en-US" sz="1600" dirty="0"/>
          </a:p>
          <a:p>
            <a:pPr lvl="2"/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3968" y="6453336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553618"/>
            <a:ext cx="4392488" cy="2677970"/>
          </a:xfrm>
          <a:prstGeom prst="rect">
            <a:avLst/>
          </a:prstGeom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802.11-17/1128r0</a:t>
            </a:r>
            <a:endParaRPr lang="en-US" sz="1800" b="1"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200304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62" y="827435"/>
            <a:ext cx="7772400" cy="1066800"/>
          </a:xfrm>
        </p:spPr>
        <p:txBody>
          <a:bodyPr/>
          <a:lstStyle/>
          <a:p>
            <a:r>
              <a:rPr lang="en-US" dirty="0" smtClean="0"/>
              <a:t>Illustration of a </a:t>
            </a:r>
            <a:r>
              <a:rPr lang="en-US" dirty="0" smtClean="0"/>
              <a:t>Single </a:t>
            </a:r>
            <a:r>
              <a:rPr lang="en-US" dirty="0" smtClean="0"/>
              <a:t>Polling Phase with Multiple NDP-based Measurement Phases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31" name="Rectangle 30"/>
          <p:cNvSpPr/>
          <p:nvPr/>
        </p:nvSpPr>
        <p:spPr bwMode="auto">
          <a:xfrm>
            <a:off x="4679955" y="2453534"/>
            <a:ext cx="1440160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Sounding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DL Sounding for second set of STAs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4342045" y="3613878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ectangle 35"/>
          <p:cNvSpPr/>
          <p:nvPr/>
        </p:nvSpPr>
        <p:spPr bwMode="auto">
          <a:xfrm>
            <a:off x="6466004" y="2466543"/>
            <a:ext cx="770292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LMR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Feedback Sequence (TBD)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6114611" y="3645024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37"/>
          <p:cNvSpPr/>
          <p:nvPr/>
        </p:nvSpPr>
        <p:spPr bwMode="auto">
          <a:xfrm>
            <a:off x="2876901" y="2455447"/>
            <a:ext cx="1440160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Sounding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DL Sounding for first set of STAs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547664" y="2441354"/>
            <a:ext cx="966343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Measurement Polling (e.g., </a:t>
            </a:r>
            <a:r>
              <a:rPr lang="en-US" dirty="0" smtClean="0"/>
              <a:t>BSRP)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2516861" y="3645024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2468288" y="3626941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279373" y="3626026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064733" y="3630504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TBD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881816"/>
            <a:ext cx="2085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(Assume 10% polling success)   </a:t>
            </a:r>
          </a:p>
          <a:p>
            <a:r>
              <a:rPr lang="en-US" dirty="0" smtClean="0"/>
              <a:t>    [14 STAs respond for </a:t>
            </a:r>
          </a:p>
          <a:p>
            <a:r>
              <a:rPr lang="en-US" dirty="0"/>
              <a:t> </a:t>
            </a:r>
            <a:r>
              <a:rPr lang="en-US" dirty="0" smtClean="0"/>
              <a:t>    measurement request]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016971" y="3885542"/>
            <a:ext cx="158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(8 STAs have resource allocation for measurement )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640387" y="3869565"/>
            <a:ext cx="158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(6 STAs have resource allocation for measurement )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287941" y="3891491"/>
            <a:ext cx="158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(14 STAs respond with LMR feedback)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1691234" y="4653136"/>
            <a:ext cx="13711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1140350" y="466976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(First wake-time for 14 STAs)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4308286" y="4622693"/>
            <a:ext cx="22082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Box 51"/>
          <p:cNvSpPr txBox="1"/>
          <p:nvPr/>
        </p:nvSpPr>
        <p:spPr>
          <a:xfrm>
            <a:off x="4677271" y="4631006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(Doze time for 8 STAs)</a:t>
            </a:r>
            <a:endParaRPr lang="en-US" dirty="0"/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4308286" y="3613878"/>
            <a:ext cx="0" cy="11943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6516216" y="3583397"/>
            <a:ext cx="0" cy="11943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Arrow Connector 55"/>
          <p:cNvCxnSpPr/>
          <p:nvPr/>
        </p:nvCxnSpPr>
        <p:spPr bwMode="auto">
          <a:xfrm>
            <a:off x="3056917" y="5157192"/>
            <a:ext cx="16590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3059832" y="3480505"/>
            <a:ext cx="0" cy="17486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Connector 57"/>
          <p:cNvCxnSpPr/>
          <p:nvPr/>
        </p:nvCxnSpPr>
        <p:spPr bwMode="auto">
          <a:xfrm>
            <a:off x="4716016" y="3552513"/>
            <a:ext cx="0" cy="17486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58"/>
          <p:cNvSpPr txBox="1"/>
          <p:nvPr/>
        </p:nvSpPr>
        <p:spPr>
          <a:xfrm>
            <a:off x="2771800" y="515719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(Doze time for 6 other STAs)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4716016" y="5301208"/>
            <a:ext cx="26719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Box 60"/>
          <p:cNvSpPr txBox="1"/>
          <p:nvPr/>
        </p:nvSpPr>
        <p:spPr>
          <a:xfrm>
            <a:off x="5157800" y="527680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(Wake-time for 6 other STAs)</a:t>
            </a:r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1619672" y="5661248"/>
            <a:ext cx="59766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TextBox 63"/>
          <p:cNvSpPr txBox="1"/>
          <p:nvPr/>
        </p:nvSpPr>
        <p:spPr>
          <a:xfrm>
            <a:off x="3131840" y="5675804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(On-channel availability for 14 STAs)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487853" y="2276872"/>
            <a:ext cx="47403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3923928" y="1988840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TXoP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5902925"/>
            <a:ext cx="7820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For each measurement polling, a STA receives one allocation in a single Trigger frame of the MU measurement phase within a TXOP  </a:t>
            </a:r>
            <a:endParaRPr lang="en-US" sz="1400" b="1" dirty="0"/>
          </a:p>
        </p:txBody>
      </p:sp>
      <p:sp>
        <p:nvSpPr>
          <p:cNvPr id="39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802.11-17/1128r0</a:t>
            </a:r>
            <a:endParaRPr lang="en-US" sz="1800" b="1" dirty="0"/>
          </a:p>
        </p:txBody>
      </p:sp>
      <p:sp>
        <p:nvSpPr>
          <p:cNvPr id="44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380129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TWT-enabled Periodic Measurement Phase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331640" y="3645024"/>
            <a:ext cx="66247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 bwMode="auto">
          <a:xfrm>
            <a:off x="1547664" y="2924944"/>
            <a:ext cx="144016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902779" y="2924944"/>
            <a:ext cx="148941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1221165" y="3069250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TWT Request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1574651" y="3044796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</a:t>
            </a:r>
            <a:endParaRPr lang="en-US" sz="8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411760" y="2924944"/>
            <a:ext cx="144016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2061754" y="3177262"/>
            <a:ext cx="8280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TWT Response</a:t>
            </a:r>
            <a:endParaRPr lang="en-US" sz="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709735" y="2924460"/>
            <a:ext cx="148941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2381607" y="3044312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</a:t>
            </a:r>
            <a:endParaRPr lang="en-US" sz="8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1315014" y="3548078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1354479" y="3556390"/>
            <a:ext cx="2027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64892" y="3548077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1400910" y="3548078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1450788" y="3548077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2167988" y="3534261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207453" y="3542573"/>
            <a:ext cx="2027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2217866" y="3534260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 flipV="1">
            <a:off x="2253884" y="3534261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2303762" y="3534260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Rectangle 29"/>
          <p:cNvSpPr/>
          <p:nvPr/>
        </p:nvSpPr>
        <p:spPr bwMode="auto">
          <a:xfrm>
            <a:off x="4516618" y="2862624"/>
            <a:ext cx="576064" cy="7865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Measurement Phase(s)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3726845" y="2870937"/>
            <a:ext cx="563175" cy="77248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Measurement Polling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0533" y="3704098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2535384" y="3708719"/>
            <a:ext cx="2235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1686176" y="3717032"/>
            <a:ext cx="2235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4284748" y="3717032"/>
            <a:ext cx="2235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3708804" y="2708920"/>
            <a:ext cx="13672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4094029" y="2467957"/>
            <a:ext cx="9155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TWT SP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1531038" y="2828068"/>
            <a:ext cx="13672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Box 38"/>
          <p:cNvSpPr txBox="1"/>
          <p:nvPr/>
        </p:nvSpPr>
        <p:spPr>
          <a:xfrm>
            <a:off x="1561373" y="2556591"/>
            <a:ext cx="1420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TWT Negotiation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2890877" y="3750284"/>
            <a:ext cx="84895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2810556" y="3744691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TWT Interval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5076056" y="3741971"/>
            <a:ext cx="84895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5017865" y="371703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TWT Interval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5898586" y="2852936"/>
            <a:ext cx="655352" cy="7865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Measurement </a:t>
            </a:r>
            <a:r>
              <a:rPr lang="en-US" dirty="0" smtClean="0"/>
              <a:t>Polling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731277" y="2858447"/>
            <a:ext cx="618592" cy="7865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Measurement Phase(s) 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6536431" y="3717032"/>
            <a:ext cx="2235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5859709" y="2725546"/>
            <a:ext cx="15039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6273704" y="2476270"/>
            <a:ext cx="9155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TWT SP</a:t>
            </a:r>
            <a:endParaRPr lang="en-US" dirty="0"/>
          </a:p>
        </p:txBody>
      </p:sp>
      <p:cxnSp>
        <p:nvCxnSpPr>
          <p:cNvPr id="49" name="Straight Connector 48"/>
          <p:cNvCxnSpPr/>
          <p:nvPr/>
        </p:nvCxnSpPr>
        <p:spPr bwMode="auto">
          <a:xfrm flipV="1">
            <a:off x="3474141" y="3534261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Connector 49"/>
          <p:cNvCxnSpPr/>
          <p:nvPr/>
        </p:nvCxnSpPr>
        <p:spPr bwMode="auto">
          <a:xfrm>
            <a:off x="3513606" y="3542573"/>
            <a:ext cx="2027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3524019" y="3534260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3560037" y="3534261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Straight Connector 52"/>
          <p:cNvCxnSpPr/>
          <p:nvPr/>
        </p:nvCxnSpPr>
        <p:spPr bwMode="auto">
          <a:xfrm flipV="1">
            <a:off x="3609915" y="3534260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Connector 53"/>
          <p:cNvCxnSpPr/>
          <p:nvPr/>
        </p:nvCxnSpPr>
        <p:spPr bwMode="auto">
          <a:xfrm flipV="1">
            <a:off x="5650902" y="3531452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5690367" y="3539764"/>
            <a:ext cx="2027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5700780" y="3531451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 flipV="1">
            <a:off x="5736798" y="3531452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5786676" y="3531451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763889" y="4291276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Each STA negotiates TWT for ranging with the AP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STAs need not wake up to receive </a:t>
            </a:r>
            <a:r>
              <a:rPr lang="en-US" sz="1600" dirty="0"/>
              <a:t>B</a:t>
            </a:r>
            <a:r>
              <a:rPr lang="en-US" sz="1600" dirty="0" smtClean="0"/>
              <a:t>eacon frames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Number of measurement phases within a TWT SP is dependent on number of STAs responded to polling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Polling is always the first phase within a TWT SP</a:t>
            </a:r>
            <a:endParaRPr lang="en-US" sz="1600" dirty="0"/>
          </a:p>
        </p:txBody>
      </p:sp>
      <p:sp>
        <p:nvSpPr>
          <p:cNvPr id="59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802.11-17/1128r0</a:t>
            </a:r>
            <a:endParaRPr lang="en-US" sz="1800" b="1" dirty="0"/>
          </a:p>
        </p:txBody>
      </p:sp>
      <p:sp>
        <p:nvSpPr>
          <p:cNvPr id="61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46794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Broadcast TWT-enabled Dynamic Measurement Phases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331640" y="3645024"/>
            <a:ext cx="66247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 bwMode="auto">
          <a:xfrm>
            <a:off x="1547664" y="2924944"/>
            <a:ext cx="144016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902779" y="2924944"/>
            <a:ext cx="148941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1221165" y="3069250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TWT Request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1574651" y="3044796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</a:t>
            </a:r>
            <a:endParaRPr lang="en-US" sz="8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411760" y="2924944"/>
            <a:ext cx="144016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2061754" y="3177262"/>
            <a:ext cx="8280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TWT Response</a:t>
            </a:r>
            <a:endParaRPr lang="en-US" sz="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709735" y="2924460"/>
            <a:ext cx="148941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2381607" y="3044312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</a:t>
            </a:r>
            <a:endParaRPr lang="en-US" sz="8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1315014" y="3548078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1354479" y="3556390"/>
            <a:ext cx="2027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64892" y="3548077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1400910" y="3548078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1450788" y="3548077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2167988" y="3534261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207453" y="3542573"/>
            <a:ext cx="2027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2217866" y="3534260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 flipV="1">
            <a:off x="2253884" y="3534261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2303762" y="3534260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30"/>
          <p:cNvSpPr/>
          <p:nvPr/>
        </p:nvSpPr>
        <p:spPr bwMode="auto">
          <a:xfrm>
            <a:off x="3726846" y="2924459"/>
            <a:ext cx="151811" cy="7189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2535384" y="3708719"/>
            <a:ext cx="2235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1686176" y="3717032"/>
            <a:ext cx="2235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1531038" y="2828068"/>
            <a:ext cx="13672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Box 38"/>
          <p:cNvSpPr txBox="1"/>
          <p:nvPr/>
        </p:nvSpPr>
        <p:spPr>
          <a:xfrm>
            <a:off x="1561373" y="2556591"/>
            <a:ext cx="1420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TWT Negotiation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3885332" y="3741971"/>
            <a:ext cx="200179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3560023" y="3733644"/>
            <a:ext cx="31109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TWT 1indicated in TWT 1 within Beacon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5898586" y="2852936"/>
            <a:ext cx="655352" cy="7865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Measurement Polling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756214" y="2858447"/>
            <a:ext cx="618592" cy="7865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Measurement Phase(s) 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6536431" y="3717032"/>
            <a:ext cx="2235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5859709" y="2725546"/>
            <a:ext cx="15039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6273704" y="2476270"/>
            <a:ext cx="9155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TWT SP 1</a:t>
            </a:r>
            <a:endParaRPr lang="en-US" dirty="0"/>
          </a:p>
        </p:txBody>
      </p:sp>
      <p:cxnSp>
        <p:nvCxnSpPr>
          <p:cNvPr id="49" name="Straight Connector 48"/>
          <p:cNvCxnSpPr/>
          <p:nvPr/>
        </p:nvCxnSpPr>
        <p:spPr bwMode="auto">
          <a:xfrm flipV="1">
            <a:off x="3474141" y="3534261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Connector 49"/>
          <p:cNvCxnSpPr/>
          <p:nvPr/>
        </p:nvCxnSpPr>
        <p:spPr bwMode="auto">
          <a:xfrm>
            <a:off x="3513606" y="3542573"/>
            <a:ext cx="2027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3524019" y="3534260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3560037" y="3534261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Straight Connector 52"/>
          <p:cNvCxnSpPr/>
          <p:nvPr/>
        </p:nvCxnSpPr>
        <p:spPr bwMode="auto">
          <a:xfrm flipV="1">
            <a:off x="3609915" y="3534260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Connector 53"/>
          <p:cNvCxnSpPr/>
          <p:nvPr/>
        </p:nvCxnSpPr>
        <p:spPr bwMode="auto">
          <a:xfrm flipV="1">
            <a:off x="5650902" y="3531452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5690367" y="3539764"/>
            <a:ext cx="2027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5700780" y="3531451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 flipV="1">
            <a:off x="5736798" y="3531452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5786676" y="3531451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58"/>
          <p:cNvSpPr txBox="1"/>
          <p:nvPr/>
        </p:nvSpPr>
        <p:spPr>
          <a:xfrm rot="16200000">
            <a:off x="3395223" y="3074755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Beacon</a:t>
            </a:r>
            <a:endParaRPr lang="en-US" sz="800" dirty="0"/>
          </a:p>
        </p:txBody>
      </p:sp>
      <p:sp>
        <p:nvSpPr>
          <p:cNvPr id="60" name="TextBox 59"/>
          <p:cNvSpPr txBox="1"/>
          <p:nvPr/>
        </p:nvSpPr>
        <p:spPr>
          <a:xfrm>
            <a:off x="763889" y="4291276"/>
            <a:ext cx="7488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Each STA participating in Broadcast TWT wakes up in pre-defined Beacon intervals to decode the TWT Element within the Beacon frame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Each TWT Element contains the TWT of SP scheduled either for MU ranging or for measurement feedback report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Number of measurement phases within a TWT SP is dependent on number of STAs responded to polling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Polling is always the first phase within a TWT SP</a:t>
            </a:r>
            <a:endParaRPr lang="en-US" sz="1600" dirty="0"/>
          </a:p>
        </p:txBody>
      </p:sp>
      <p:cxnSp>
        <p:nvCxnSpPr>
          <p:cNvPr id="61" name="Straight Arrow Connector 60"/>
          <p:cNvCxnSpPr/>
          <p:nvPr/>
        </p:nvCxnSpPr>
        <p:spPr bwMode="auto">
          <a:xfrm>
            <a:off x="7640023" y="2725546"/>
            <a:ext cx="7484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ectangle 61"/>
          <p:cNvSpPr/>
          <p:nvPr/>
        </p:nvSpPr>
        <p:spPr bwMode="auto">
          <a:xfrm>
            <a:off x="7671884" y="2852936"/>
            <a:ext cx="618592" cy="7865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LMR Feedback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626770" y="2449855"/>
            <a:ext cx="9155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TWT SP 2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354484" y="2134858"/>
            <a:ext cx="3020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TWT 2 indicated in TWT 2 within Beacon</a:t>
            </a:r>
            <a:endParaRPr lang="en-US" dirty="0"/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4016737" y="2420888"/>
            <a:ext cx="35463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802.11-17/1128r0</a:t>
            </a:r>
            <a:endParaRPr lang="en-US" sz="1800" b="1" dirty="0"/>
          </a:p>
        </p:txBody>
      </p:sp>
      <p:sp>
        <p:nvSpPr>
          <p:cNvPr id="68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149771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TWT Element Format and Control Field defined in 11ah, Reused in 11ax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891347" y="3968127"/>
            <a:ext cx="5361305" cy="829945"/>
          </a:xfrm>
          <a:prstGeom prst="rect">
            <a:avLst/>
          </a:prstGeom>
        </p:spPr>
      </p:pic>
      <p:pic>
        <p:nvPicPr>
          <p:cNvPr id="16" name="Picture 15"/>
          <p:cNvPicPr/>
          <p:nvPr/>
        </p:nvPicPr>
        <p:blipFill>
          <a:blip r:embed="rId3"/>
          <a:stretch>
            <a:fillRect/>
          </a:stretch>
        </p:blipFill>
        <p:spPr>
          <a:xfrm>
            <a:off x="1115616" y="2105676"/>
            <a:ext cx="6840760" cy="1509373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2267744" y="3212976"/>
            <a:ext cx="576064" cy="10081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3419872" y="3196350"/>
            <a:ext cx="3689034" cy="10081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802.11-17/1128r0</a:t>
            </a:r>
            <a:endParaRPr lang="en-US" sz="1800" b="1" dirty="0"/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142629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NDP Ranging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800" dirty="0"/>
              <a:t>W</a:t>
            </a:r>
            <a:r>
              <a:rPr lang="en-US" sz="1800" dirty="0" smtClean="0"/>
              <a:t>e </a:t>
            </a:r>
            <a:r>
              <a:rPr lang="en-US" sz="1800" dirty="0" smtClean="0"/>
              <a:t>agreed that the </a:t>
            </a:r>
            <a:r>
              <a:rPr lang="en-US" sz="1800" dirty="0"/>
              <a:t>MU NDP Ranging measurement opportunities scheduling will be signaled </a:t>
            </a:r>
            <a:r>
              <a:rPr lang="en-US" sz="1800" dirty="0" smtClean="0"/>
              <a:t>by the following parameters:</a:t>
            </a:r>
            <a:endParaRPr lang="en-US" sz="1800" dirty="0"/>
          </a:p>
          <a:p>
            <a:pPr lvl="1"/>
            <a:r>
              <a:rPr lang="en-US" sz="1400" dirty="0"/>
              <a:t>Start time – the TSF value at the beginning of the first Service Period.</a:t>
            </a:r>
          </a:p>
          <a:p>
            <a:pPr lvl="1"/>
            <a:r>
              <a:rPr lang="en-US" sz="1400" dirty="0"/>
              <a:t>Ranging interval – the time interval between two consecutive Service Periods.</a:t>
            </a:r>
          </a:p>
          <a:p>
            <a:pPr lvl="1"/>
            <a:r>
              <a:rPr lang="en-US" sz="1400" dirty="0"/>
              <a:t>Measurement duration – the time duration of the Service Period. </a:t>
            </a:r>
          </a:p>
          <a:p>
            <a:r>
              <a:rPr lang="en-US" sz="1800" dirty="0" smtClean="0"/>
              <a:t>If using TWT element for signaling the above parameters for MU NDP ranging measurements: </a:t>
            </a:r>
          </a:p>
          <a:p>
            <a:pPr lvl="1"/>
            <a:r>
              <a:rPr lang="en-US" sz="1600" dirty="0" smtClean="0"/>
              <a:t>Start time: This value is indicated by the </a:t>
            </a:r>
            <a:r>
              <a:rPr lang="en-US" sz="1600" b="1" dirty="0" smtClean="0"/>
              <a:t>Target Wake Time</a:t>
            </a:r>
            <a:r>
              <a:rPr lang="en-US" sz="1600" dirty="0" smtClean="0"/>
              <a:t> field that indicates the TSF time for the STA to initiate MU ranging negotiation</a:t>
            </a:r>
          </a:p>
          <a:p>
            <a:pPr lvl="1"/>
            <a:r>
              <a:rPr lang="en-US" sz="1600" dirty="0" smtClean="0"/>
              <a:t>Ranging interval: The difference between 2 start times provides the ranging interval</a:t>
            </a:r>
          </a:p>
          <a:p>
            <a:pPr lvl="1"/>
            <a:r>
              <a:rPr lang="en-US" sz="1600" dirty="0" smtClean="0"/>
              <a:t>Measurement duration: </a:t>
            </a:r>
            <a:r>
              <a:rPr lang="en-US" sz="1600" dirty="0"/>
              <a:t>This value is indicated by the </a:t>
            </a:r>
            <a:r>
              <a:rPr lang="en-US" sz="1600" b="1" dirty="0"/>
              <a:t>TWT Wake Interval Mantissa </a:t>
            </a:r>
            <a:r>
              <a:rPr lang="en-US" sz="1600" dirty="0"/>
              <a:t>field and </a:t>
            </a:r>
            <a:r>
              <a:rPr lang="en-US" sz="1600" b="1" dirty="0"/>
              <a:t>TWT Wake Interval Exponent</a:t>
            </a:r>
            <a:r>
              <a:rPr lang="en-US" sz="1600" dirty="0"/>
              <a:t> </a:t>
            </a:r>
            <a:r>
              <a:rPr lang="en-US" sz="1600" dirty="0" smtClean="0"/>
              <a:t>subfield in Request Type field </a:t>
            </a:r>
            <a:endParaRPr lang="en-US" sz="1600" b="1" dirty="0"/>
          </a:p>
          <a:p>
            <a:pPr lvl="2"/>
            <a:r>
              <a:rPr lang="en-US" sz="1600" dirty="0"/>
              <a:t>Interval = TWT Wake Interval Mantissa x 2^(TWT Wake Interval Exponent)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802.11-17/1128r0</a:t>
            </a:r>
            <a:endParaRPr lang="en-US" sz="1800" b="1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2583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TWT Element Format and Control Field for MU Ranging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891347" y="3968127"/>
            <a:ext cx="5361305" cy="82994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5842818" y="4527116"/>
            <a:ext cx="385366" cy="5230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7108906" y="4534979"/>
            <a:ext cx="271406" cy="5682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5842818" y="5064478"/>
            <a:ext cx="720080" cy="47744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Ranging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36096" y="5541928"/>
            <a:ext cx="216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Bits        </a:t>
            </a:r>
            <a:r>
              <a:rPr lang="en-US" dirty="0" smtClean="0"/>
              <a:t> 1                    3                                      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6559368" y="5060993"/>
            <a:ext cx="820944" cy="48093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Reserved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6" name="Picture 15"/>
          <p:cNvPicPr/>
          <p:nvPr/>
        </p:nvPicPr>
        <p:blipFill>
          <a:blip r:embed="rId3"/>
          <a:stretch>
            <a:fillRect/>
          </a:stretch>
        </p:blipFill>
        <p:spPr>
          <a:xfrm>
            <a:off x="1115616" y="2105676"/>
            <a:ext cx="6840760" cy="1509373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 bwMode="auto">
          <a:xfrm flipH="1">
            <a:off x="2267744" y="3212976"/>
            <a:ext cx="576064" cy="10081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3419872" y="3196350"/>
            <a:ext cx="3689034" cy="10081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802.11-17/1128r0</a:t>
            </a:r>
            <a:endParaRPr lang="en-US" sz="1800" b="1" dirty="0"/>
          </a:p>
        </p:txBody>
      </p:sp>
      <p:sp>
        <p:nvSpPr>
          <p:cNvPr id="19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9553" y="5773208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400" b="1" dirty="0"/>
              <a:t>Ranging</a:t>
            </a:r>
            <a:r>
              <a:rPr lang="en-US" sz="1400" dirty="0"/>
              <a:t> (B5) – This subfield indicates that the signaling using the following fields in the TWT element are used for </a:t>
            </a:r>
            <a:r>
              <a:rPr lang="en-US" sz="1400" dirty="0" smtClean="0"/>
              <a:t>11az-based </a:t>
            </a:r>
            <a:r>
              <a:rPr lang="en-US" sz="1400" dirty="0"/>
              <a:t>ranging</a:t>
            </a:r>
          </a:p>
        </p:txBody>
      </p:sp>
    </p:spTree>
    <p:extLst>
      <p:ext uri="{BB962C8B-B14F-4D97-AF65-F5344CB8AC3E}">
        <p14:creationId xmlns:p14="http://schemas.microsoft.com/office/powerpoint/2010/main" val="380095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84254</TotalTime>
  <Words>891</Words>
  <Application>Microsoft Office PowerPoint</Application>
  <PresentationFormat>On-screen Show (4:3)</PresentationFormat>
  <Paragraphs>141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Intel Clear</vt:lpstr>
      <vt:lpstr>Times New Roman</vt:lpstr>
      <vt:lpstr>ACcord-Submission</vt:lpstr>
      <vt:lpstr>Document</vt:lpstr>
      <vt:lpstr>Target Wake Time for MU Measurement Scheduling</vt:lpstr>
      <vt:lpstr>Abstract</vt:lpstr>
      <vt:lpstr>Introduction</vt:lpstr>
      <vt:lpstr>Illustration of a Single Polling Phase with Multiple NDP-based Measurement Phases</vt:lpstr>
      <vt:lpstr>Individual TWT-enabled Periodic Measurement Phase</vt:lpstr>
      <vt:lpstr>Broadcast TWT-enabled Dynamic Measurement Phases</vt:lpstr>
      <vt:lpstr>TWT Element Format and Control Field defined in 11ah, Reused in 11ax</vt:lpstr>
      <vt:lpstr>MU NDP Ranging Parameters</vt:lpstr>
      <vt:lpstr>Proposed TWT Element Format and Control Field for MU Ranging</vt:lpstr>
      <vt:lpstr>Summary</vt:lpstr>
      <vt:lpstr>Straw Poll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228</cp:revision>
  <cp:lastPrinted>2013-07-10T22:27:23Z</cp:lastPrinted>
  <dcterms:created xsi:type="dcterms:W3CDTF">2009-11-13T19:11:16Z</dcterms:created>
  <dcterms:modified xsi:type="dcterms:W3CDTF">2017-07-13T10:21:42Z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