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592" r:id="rId3"/>
    <p:sldId id="593" r:id="rId4"/>
    <p:sldId id="594" r:id="rId5"/>
    <p:sldId id="595" r:id="rId6"/>
    <p:sldId id="596" r:id="rId7"/>
    <p:sldId id="597" r:id="rId8"/>
    <p:sldId id="598" r:id="rId9"/>
    <p:sldId id="599" r:id="rId10"/>
    <p:sldId id="600" r:id="rId11"/>
    <p:sldId id="601" r:id="rId12"/>
    <p:sldId id="602" r:id="rId13"/>
    <p:sldId id="604" r:id="rId14"/>
    <p:sldId id="605" r:id="rId15"/>
    <p:sldId id="606" r:id="rId16"/>
    <p:sldId id="608" r:id="rId17"/>
    <p:sldId id="609"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7" autoAdjust="0"/>
    <p:restoredTop sz="94660"/>
  </p:normalViewPr>
  <p:slideViewPr>
    <p:cSldViewPr>
      <p:cViewPr varScale="1">
        <p:scale>
          <a:sx n="72" d="100"/>
          <a:sy n="72" d="100"/>
        </p:scale>
        <p:origin x="1110"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033233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a:t>Sep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a:t>Jul 2017</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a:t>May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6160259" y="6475413"/>
            <a:ext cx="23836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 et al</a:t>
            </a:r>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Mar 2017</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 et al</a:t>
            </a:r>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a:t>Mar 2017</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160259" y="6475413"/>
            <a:ext cx="23836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 et al</a:t>
            </a:r>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a:t>Jul 2017</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6160259" y="6475413"/>
            <a:ext cx="23836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 et al</a:t>
            </a:r>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a:t>Jul 2017</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et al</a:t>
            </a:r>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Jul 2017</a:t>
            </a:r>
          </a:p>
        </p:txBody>
      </p:sp>
      <p:sp>
        <p:nvSpPr>
          <p:cNvPr id="1029"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99667" y="304800"/>
            <a:ext cx="325749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802.11-17/</a:t>
            </a:r>
            <a:r>
              <a:rPr lang="en-US" sz="1800" b="1" dirty="0" err="1"/>
              <a:t>1116r1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2715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Jul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a:t>TGax</a:t>
            </a:r>
            <a:r>
              <a:rPr lang="en-US" altLang="en-US" sz="2800"/>
              <a:t> July </a:t>
            </a:r>
            <a:r>
              <a:rPr lang="en-US" altLang="en-US" sz="2800" dirty="0"/>
              <a:t>2017 Meeting MU &amp; SR ad-hoc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a:t>Date:</a:t>
            </a:r>
            <a:r>
              <a:rPr lang="en-US" altLang="en-US" sz="2000" b="0" dirty="0"/>
              <a:t> 2017-07-11</a:t>
            </a:r>
          </a:p>
        </p:txBody>
      </p:sp>
      <p:graphicFrame>
        <p:nvGraphicFramePr>
          <p:cNvPr id="1026" name="Object 11"/>
          <p:cNvGraphicFramePr>
            <a:graphicFrameLocks noChangeAspect="1"/>
          </p:cNvGraphicFramePr>
          <p:nvPr>
            <p:extLst>
              <p:ext uri="{D42A27DB-BD31-4B8C-83A1-F6EECF244321}">
                <p14:modId xmlns:p14="http://schemas.microsoft.com/office/powerpoint/2010/main" val="3665992901"/>
              </p:ext>
            </p:extLst>
          </p:nvPr>
        </p:nvGraphicFramePr>
        <p:xfrm>
          <a:off x="444954" y="3137694"/>
          <a:ext cx="7800067" cy="2943225"/>
        </p:xfrm>
        <a:graphic>
          <a:graphicData uri="http://schemas.openxmlformats.org/presentationml/2006/ole">
            <mc:AlternateContent xmlns:mc="http://schemas.openxmlformats.org/markup-compatibility/2006">
              <mc:Choice xmlns:v="urn:schemas-microsoft-com:vml" Requires="v">
                <p:oleObj spid="_x0000_s1112" name="Document" r:id="rId4" imgW="8317447" imgH="3136268" progId="Word.Document.8">
                  <p:embed/>
                </p:oleObj>
              </mc:Choice>
              <mc:Fallback>
                <p:oleObj name="Document" r:id="rId4" imgW="8317447" imgH="3136268" progId="Word.Document.8">
                  <p:embed/>
                  <p:pic>
                    <p:nvPicPr>
                      <p:cNvPr id="0" name="Picture 57"/>
                      <p:cNvPicPr>
                        <a:picLocks noChangeAspect="1" noChangeArrowheads="1"/>
                      </p:cNvPicPr>
                      <p:nvPr/>
                    </p:nvPicPr>
                    <p:blipFill>
                      <a:blip r:embed="rId5"/>
                      <a:srcRect/>
                      <a:stretch>
                        <a:fillRect/>
                      </a:stretch>
                    </p:blipFill>
                    <p:spPr bwMode="auto">
                      <a:xfrm>
                        <a:off x="444954" y="3137694"/>
                        <a:ext cx="7800067" cy="2943225"/>
                      </a:xfrm>
                      <a:prstGeom prst="rect">
                        <a:avLst/>
                      </a:prstGeom>
                      <a:noFill/>
                      <a:effectLst/>
                    </p:spPr>
                  </p:pic>
                </p:oleObj>
              </mc:Fallback>
            </mc:AlternateContent>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a:t>Authors:</a:t>
            </a:r>
            <a:endParaRPr lang="en-US" altLang="en-US" sz="2000" dirty="0"/>
          </a:p>
        </p:txBody>
      </p:sp>
      <p:sp>
        <p:nvSpPr>
          <p:cNvPr id="8"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Participation in IEEE 802 Meetings</a:t>
            </a:r>
            <a:endParaRPr lang="zh-CN" altLang="en-US" dirty="0"/>
          </a:p>
        </p:txBody>
      </p:sp>
      <p:sp>
        <p:nvSpPr>
          <p:cNvPr id="3"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a:t>All participation in IEEE 802 Working Group meetings is on an individual basis</a:t>
            </a:r>
          </a:p>
          <a:p>
            <a:pPr>
              <a:buFontTx/>
              <a:buNone/>
            </a:pPr>
            <a:r>
              <a:rPr lang="en-GB" altLang="zh-CN" i="1" dirty="0"/>
              <a:t>•     Participants in the IEEE standards development individual process shall act based on their qualifications and experience. (</a:t>
            </a:r>
            <a:r>
              <a:rPr lang="en-GB" altLang="zh-CN" i="1" dirty="0">
                <a:hlinkClick r:id="rId2"/>
              </a:rPr>
              <a:t>https://standards.ieee.org/develop/policies/bylaws/sb_bylaws.pdf</a:t>
            </a:r>
            <a:r>
              <a:rPr lang="en-GB" altLang="zh-CN" i="1" dirty="0"/>
              <a:t>  section 5.2.1)</a:t>
            </a:r>
            <a:endParaRPr lang="en-US" altLang="zh-CN" dirty="0"/>
          </a:p>
          <a:p>
            <a:pPr>
              <a:buFontTx/>
              <a:buNone/>
            </a:pPr>
            <a:r>
              <a:rPr lang="en-US" altLang="zh-CN" dirty="0"/>
              <a:t>•    </a:t>
            </a:r>
            <a:r>
              <a:rPr lang="en-US" altLang="zh-CN" i="1" dirty="0"/>
              <a:t>IEEE 802 </a:t>
            </a:r>
            <a:r>
              <a:rPr lang="en-GB" altLang="zh-CN" i="1" dirty="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a:hlinkClick r:id="rId3"/>
              </a:rPr>
              <a:t>http://ieee802.org/PNP/approved/IEEE_802_WG_PandP_v19.pdf</a:t>
            </a:r>
            <a:r>
              <a:rPr lang="en-GB" altLang="zh-CN" i="1" dirty="0"/>
              <a:t> section 4.2.1)</a:t>
            </a:r>
            <a:endParaRPr lang="en-US" altLang="zh-CN" dirty="0"/>
          </a:p>
          <a:p>
            <a:r>
              <a:rPr lang="en-US" altLang="zh-CN"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a:t>You shall not direct the actions or votes of any other member of an IEEE 802 Working Group or retaliate against any other member for their actions or votes within IEEE 802 Working Group meetings, see </a:t>
            </a:r>
            <a:r>
              <a:rPr lang="en-US" altLang="zh-CN" u="sng" dirty="0">
                <a:hlinkClick r:id="rId4"/>
              </a:rPr>
              <a:t>https://standards.ieee.org/develop/policies/bylaws/sb_bylaws.pdf </a:t>
            </a:r>
            <a:r>
              <a:rPr lang="en-US" altLang="zh-CN" dirty="0"/>
              <a:t> section 5.2.1.3 and </a:t>
            </a:r>
            <a:r>
              <a:rPr lang="en-GB" altLang="zh-CN" u="sng" dirty="0">
                <a:hlinkClick r:id="rId3"/>
              </a:rPr>
              <a:t>http://ieee802.org/PNP/approved/IEEE_802_WG_PandP_v19.pdf</a:t>
            </a:r>
            <a:r>
              <a:rPr lang="en-GB" altLang="zh-CN" dirty="0"/>
              <a:t>  section 3.4.1, list item x</a:t>
            </a:r>
            <a:endParaRPr lang="en-US" altLang="zh-CN" dirty="0"/>
          </a:p>
          <a:p>
            <a:pPr>
              <a:buFontTx/>
              <a:buNone/>
            </a:pPr>
            <a:r>
              <a:rPr lang="en-US" altLang="zh-CN" sz="2800" dirty="0"/>
              <a:t>By participating in IEEE 802 meetings, you accept these requirements.  If you do not agree to these policies then you shall not participate.</a:t>
            </a:r>
          </a:p>
          <a:p>
            <a:endParaRPr lang="zh-CN" altLang="en-US" dirty="0"/>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#5</a:t>
            </a:r>
            <a:endParaRPr lang="en-US" alt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Ad Hoc Groups Operation</a:t>
            </a:r>
            <a:endParaRPr lang="zh-CN" altLang="en-US" dirty="0"/>
          </a:p>
        </p:txBody>
      </p:sp>
      <p:sp>
        <p:nvSpPr>
          <p:cNvPr id="3" name="内容占位符 2"/>
          <p:cNvSpPr>
            <a:spLocks noGrp="1"/>
          </p:cNvSpPr>
          <p:nvPr>
            <p:ph idx="1"/>
          </p:nvPr>
        </p:nvSpPr>
        <p:spPr/>
        <p:txBody>
          <a:bodyPr/>
          <a:lstStyle/>
          <a:p>
            <a:r>
              <a:rPr lang="en-US" altLang="en-US" dirty="0"/>
              <a:t>Straw Polls are only allowed during Ad Hoc group meeting // no motions, anyone can vote</a:t>
            </a:r>
          </a:p>
          <a:p>
            <a:r>
              <a:rPr lang="en-US" altLang="en-US" dirty="0"/>
              <a:t>A straw poll needs to achieves at least 75% to be converted to a motion at the TG level.</a:t>
            </a:r>
          </a:p>
          <a:p>
            <a:r>
              <a:rPr lang="en-US" altLang="en-US" dirty="0"/>
              <a:t>Each Presentation is suggested to have 20 minutes including presenting and Q&amp;A.</a:t>
            </a:r>
          </a:p>
          <a:p>
            <a:endParaRPr lang="zh-CN" altLang="en-US" dirty="0"/>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TGax</a:t>
            </a:r>
            <a:r>
              <a:rPr lang="en-US" altLang="zh-CN" dirty="0"/>
              <a:t> MU &amp; SR ad-hoc Schedule</a:t>
            </a:r>
            <a:endParaRPr lang="zh-CN" altLang="en-US" dirty="0"/>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graphicFrame>
        <p:nvGraphicFramePr>
          <p:cNvPr id="8" name="Table 6"/>
          <p:cNvGraphicFramePr>
            <a:graphicFrameLocks noGrp="1"/>
          </p:cNvGraphicFramePr>
          <p:nvPr>
            <p:extLst>
              <p:ext uri="{D42A27DB-BD31-4B8C-83A1-F6EECF244321}">
                <p14:modId xmlns:p14="http://schemas.microsoft.com/office/powerpoint/2010/main" val="2667794341"/>
              </p:ext>
            </p:extLst>
          </p:nvPr>
        </p:nvGraphicFramePr>
        <p:xfrm>
          <a:off x="1066796" y="2971800"/>
          <a:ext cx="7477128" cy="1828800"/>
        </p:xfrm>
        <a:graphic>
          <a:graphicData uri="http://schemas.openxmlformats.org/drawingml/2006/table">
            <a:tbl>
              <a:tblPr firstRow="1" bandRow="1">
                <a:tableStyleId>{616DA210-FB5B-4158-B5E0-FEB733F419BA}</a:tableStyleId>
              </a:tblPr>
              <a:tblGrid>
                <a:gridCol w="1143004">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1071560">
                  <a:extLst>
                    <a:ext uri="{9D8B030D-6E8A-4147-A177-3AD203B41FA5}">
                      <a16:colId xmlns:a16="http://schemas.microsoft.com/office/drawing/2014/main" val="20003"/>
                    </a:ext>
                  </a:extLst>
                </a:gridCol>
                <a:gridCol w="747713">
                  <a:extLst>
                    <a:ext uri="{9D8B030D-6E8A-4147-A177-3AD203B41FA5}">
                      <a16:colId xmlns:a16="http://schemas.microsoft.com/office/drawing/2014/main" val="20004"/>
                    </a:ext>
                  </a:extLst>
                </a:gridCol>
                <a:gridCol w="747713">
                  <a:extLst>
                    <a:ext uri="{9D8B030D-6E8A-4147-A177-3AD203B41FA5}">
                      <a16:colId xmlns:a16="http://schemas.microsoft.com/office/drawing/2014/main" val="20005"/>
                    </a:ext>
                  </a:extLst>
                </a:gridCol>
                <a:gridCol w="747713">
                  <a:extLst>
                    <a:ext uri="{9D8B030D-6E8A-4147-A177-3AD203B41FA5}">
                      <a16:colId xmlns:a16="http://schemas.microsoft.com/office/drawing/2014/main" val="20006"/>
                    </a:ext>
                  </a:extLst>
                </a:gridCol>
                <a:gridCol w="1495425">
                  <a:extLst>
                    <a:ext uri="{9D8B030D-6E8A-4147-A177-3AD203B41FA5}">
                      <a16:colId xmlns:a16="http://schemas.microsoft.com/office/drawing/2014/main" val="20007"/>
                    </a:ext>
                  </a:extLst>
                </a:gridCol>
              </a:tblGrid>
              <a:tr h="280861">
                <a:tc>
                  <a:txBody>
                    <a:bodyPr/>
                    <a:lstStyle/>
                    <a:p>
                      <a:pPr algn="ctr"/>
                      <a:endParaRPr lang="en-US" sz="1400" dirty="0"/>
                    </a:p>
                  </a:txBody>
                  <a:tcPr/>
                </a:tc>
                <a:tc gridSpan="2">
                  <a:txBody>
                    <a:bodyPr/>
                    <a:lstStyle/>
                    <a:p>
                      <a:pPr algn="ctr"/>
                      <a:r>
                        <a:rPr lang="en-US" sz="1400" dirty="0"/>
                        <a:t>Monday</a:t>
                      </a:r>
                    </a:p>
                  </a:txBody>
                  <a:tcPr/>
                </a:tc>
                <a:tc hMerge="1">
                  <a:txBody>
                    <a:bodyPr/>
                    <a:lstStyle/>
                    <a:p>
                      <a:endParaRPr lang="en-US"/>
                    </a:p>
                  </a:txBody>
                  <a:tcPr/>
                </a:tc>
                <a:tc gridSpan="2">
                  <a:txBody>
                    <a:bodyPr/>
                    <a:lstStyle/>
                    <a:p>
                      <a:pPr algn="ctr"/>
                      <a:r>
                        <a:rPr lang="en-US" sz="1400" dirty="0"/>
                        <a:t>Tuesday</a:t>
                      </a:r>
                    </a:p>
                  </a:txBody>
                  <a:tcPr/>
                </a:tc>
                <a:tc hMerge="1">
                  <a:txBody>
                    <a:bodyPr/>
                    <a:lstStyle/>
                    <a:p>
                      <a:endParaRPr lang="en-US"/>
                    </a:p>
                  </a:txBody>
                  <a:tcPr/>
                </a:tc>
                <a:tc gridSpan="2">
                  <a:txBody>
                    <a:bodyPr/>
                    <a:lstStyle/>
                    <a:p>
                      <a:pPr algn="ctr"/>
                      <a:r>
                        <a:rPr lang="en-US" sz="1400" dirty="0"/>
                        <a:t>Wednesday</a:t>
                      </a:r>
                    </a:p>
                  </a:txBody>
                  <a:tcPr/>
                </a:tc>
                <a:tc hMerge="1">
                  <a:txBody>
                    <a:bodyPr/>
                    <a:lstStyle/>
                    <a:p>
                      <a:endParaRPr lang="en-US"/>
                    </a:p>
                  </a:txBody>
                  <a:tcPr/>
                </a:tc>
                <a:tc>
                  <a:txBody>
                    <a:bodyPr/>
                    <a:lstStyle/>
                    <a:p>
                      <a:pPr algn="ctr"/>
                      <a:r>
                        <a:rPr lang="en-US" sz="1400" dirty="0"/>
                        <a:t>Thursday</a:t>
                      </a:r>
                    </a:p>
                  </a:txBody>
                  <a:tcPr/>
                </a:tc>
                <a:extLst>
                  <a:ext uri="{0D108BD9-81ED-4DB2-BD59-A6C34878D82A}">
                    <a16:rowId xmlns:a16="http://schemas.microsoft.com/office/drawing/2014/main" val="10000"/>
                  </a:ext>
                </a:extLst>
              </a:tr>
              <a:tr h="197146">
                <a:tc>
                  <a:txBody>
                    <a:bodyPr/>
                    <a:lstStyle/>
                    <a:p>
                      <a:pPr algn="ctr"/>
                      <a:r>
                        <a:rPr lang="en-US" sz="1400" dirty="0"/>
                        <a:t>AM 1</a:t>
                      </a:r>
                    </a:p>
                  </a:txBody>
                  <a:tcPr/>
                </a:tc>
                <a:tc gridSpan="2">
                  <a:txBody>
                    <a:bodyPr/>
                    <a:lstStyle/>
                    <a:p>
                      <a:pPr algn="ctr"/>
                      <a:endParaRPr lang="en-US" sz="1400" dirty="0"/>
                    </a:p>
                  </a:txBody>
                  <a:tcPr/>
                </a:tc>
                <a:tc hMerge="1">
                  <a:txBody>
                    <a:bodyPr/>
                    <a:lstStyle/>
                    <a:p>
                      <a:endParaRPr lang="en-US"/>
                    </a:p>
                  </a:txBody>
                  <a:tcPr/>
                </a:tc>
                <a:tc gridSpan="2">
                  <a:txBody>
                    <a:bodyPr/>
                    <a:lstStyle/>
                    <a:p>
                      <a:pPr algn="ctr"/>
                      <a:endParaRPr lang="en-US" sz="1400" dirty="0"/>
                    </a:p>
                  </a:txBody>
                  <a:tcPr/>
                </a:tc>
                <a:tc hMerge="1">
                  <a:txBody>
                    <a:bodyPr/>
                    <a:lstStyle/>
                    <a:p>
                      <a:endParaRPr lang="en-US"/>
                    </a:p>
                  </a:txBody>
                  <a:tcPr/>
                </a:tc>
                <a:tc gridSpan="2">
                  <a:txBody>
                    <a:bodyPr/>
                    <a:lstStyle/>
                    <a:p>
                      <a:pPr algn="ctr"/>
                      <a:r>
                        <a:rPr lang="en-US" sz="1400" dirty="0" err="1"/>
                        <a:t>TGax</a:t>
                      </a:r>
                      <a:endParaRPr lang="en-US" sz="1400" dirty="0"/>
                    </a:p>
                  </a:txBody>
                  <a:tcPr/>
                </a:tc>
                <a:tc hMerge="1">
                  <a:txBody>
                    <a:bodyPr/>
                    <a:lstStyle/>
                    <a:p>
                      <a:endParaRPr lang="en-US"/>
                    </a:p>
                  </a:txBody>
                  <a:tcPr/>
                </a:tc>
                <a:tc>
                  <a:txBody>
                    <a:bodyPr/>
                    <a:lstStyle/>
                    <a:p>
                      <a:pPr algn="ctr"/>
                      <a:endParaRPr lang="en-US" sz="1400" dirty="0"/>
                    </a:p>
                  </a:txBody>
                  <a:tcPr/>
                </a:tc>
                <a:extLst>
                  <a:ext uri="{0D108BD9-81ED-4DB2-BD59-A6C34878D82A}">
                    <a16:rowId xmlns:a16="http://schemas.microsoft.com/office/drawing/2014/main" val="10001"/>
                  </a:ext>
                </a:extLst>
              </a:tr>
              <a:tr h="206966">
                <a:tc>
                  <a:txBody>
                    <a:bodyPr/>
                    <a:lstStyle/>
                    <a:p>
                      <a:pPr algn="ctr"/>
                      <a:r>
                        <a:rPr lang="en-US" sz="1400" dirty="0"/>
                        <a:t>AM 2</a:t>
                      </a:r>
                    </a:p>
                  </a:txBody>
                  <a:tcPr/>
                </a:tc>
                <a:tc gridSpan="2">
                  <a:txBody>
                    <a:bodyPr/>
                    <a:lstStyle/>
                    <a:p>
                      <a:pPr algn="ctr"/>
                      <a:endParaRPr lang="en-US" sz="1400" dirty="0"/>
                    </a:p>
                  </a:txBody>
                  <a:tcPr/>
                </a:tc>
                <a:tc hMerge="1">
                  <a:txBody>
                    <a:bodyPr/>
                    <a:lstStyle/>
                    <a:p>
                      <a:endParaRPr lang="en-US"/>
                    </a:p>
                  </a:txBody>
                  <a:tcPr/>
                </a:tc>
                <a:tc>
                  <a:txBody>
                    <a:bodyPr/>
                    <a:lstStyle/>
                    <a:p>
                      <a:pPr algn="ctr"/>
                      <a:r>
                        <a:rPr lang="en-US" sz="1400" dirty="0"/>
                        <a:t>PHY</a:t>
                      </a:r>
                    </a:p>
                  </a:txBody>
                  <a:tcPr/>
                </a:tc>
                <a:tc>
                  <a:txBody>
                    <a:bodyPr/>
                    <a:lstStyle/>
                    <a:p>
                      <a:pPr algn="ctr"/>
                      <a:r>
                        <a:rPr lang="en-US" sz="1400" dirty="0"/>
                        <a:t>MAC</a:t>
                      </a:r>
                    </a:p>
                  </a:txBody>
                  <a:tcPr/>
                </a:tc>
                <a:tc gridSpan="2">
                  <a:txBody>
                    <a:bodyPr/>
                    <a:lstStyle/>
                    <a:p>
                      <a:pPr algn="ctr"/>
                      <a:endParaRPr lang="en-US" sz="1400"/>
                    </a:p>
                  </a:txBody>
                  <a:tcPr/>
                </a:tc>
                <a:tc hMerge="1">
                  <a:txBody>
                    <a:bodyPr/>
                    <a:lstStyle/>
                    <a:p>
                      <a:endParaRPr lang="en-US"/>
                    </a:p>
                  </a:txBody>
                  <a:tcPr/>
                </a:tc>
                <a:tc>
                  <a:txBody>
                    <a:bodyPr/>
                    <a:lstStyle/>
                    <a:p>
                      <a:pPr algn="ctr"/>
                      <a:endParaRPr lang="en-US" sz="1400" dirty="0"/>
                    </a:p>
                  </a:txBody>
                  <a:tcPr/>
                </a:tc>
                <a:extLst>
                  <a:ext uri="{0D108BD9-81ED-4DB2-BD59-A6C34878D82A}">
                    <a16:rowId xmlns:a16="http://schemas.microsoft.com/office/drawing/2014/main" val="10002"/>
                  </a:ext>
                </a:extLst>
              </a:tr>
              <a:tr h="206966">
                <a:tc>
                  <a:txBody>
                    <a:bodyPr/>
                    <a:lstStyle/>
                    <a:p>
                      <a:pPr algn="ctr"/>
                      <a:r>
                        <a:rPr lang="en-US" sz="1400" dirty="0"/>
                        <a:t>PM 1</a:t>
                      </a:r>
                    </a:p>
                  </a:txBody>
                  <a:tcPr/>
                </a:tc>
                <a:tc gridSpan="2">
                  <a:txBody>
                    <a:bodyPr/>
                    <a:lstStyle/>
                    <a:p>
                      <a:pPr algn="ctr"/>
                      <a:r>
                        <a:rPr lang="en-US" sz="1400" dirty="0" err="1"/>
                        <a:t>TGax</a:t>
                      </a:r>
                      <a:endParaRPr lang="en-US" sz="1400" dirty="0"/>
                    </a:p>
                  </a:txBody>
                  <a:tcPr/>
                </a:tc>
                <a:tc hMerge="1">
                  <a:txBody>
                    <a:bodyPr/>
                    <a:lstStyle/>
                    <a:p>
                      <a:endParaRPr lang="en-US"/>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kern="1200" dirty="0">
                          <a:solidFill>
                            <a:schemeClr val="tx1"/>
                          </a:solidFill>
                          <a:latin typeface="+mn-lt"/>
                          <a:ea typeface="+mn-ea"/>
                          <a:cs typeface="+mn-cs"/>
                        </a:rPr>
                        <a:t>PHY</a:t>
                      </a:r>
                    </a:p>
                  </a:txBody>
                  <a:tcPr/>
                </a:tc>
                <a:tc>
                  <a:txBody>
                    <a:bodyPr/>
                    <a:lstStyle/>
                    <a:p>
                      <a:pPr algn="ctr"/>
                      <a:r>
                        <a:rPr lang="en-US" sz="1400" dirty="0"/>
                        <a:t>MAC</a:t>
                      </a:r>
                    </a:p>
                  </a:txBody>
                  <a:tcPr/>
                </a:tc>
                <a:tc>
                  <a:txBody>
                    <a:bodyPr/>
                    <a:lstStyle/>
                    <a:p>
                      <a:pPr algn="ctr"/>
                      <a:r>
                        <a:rPr lang="en-US" sz="1400" dirty="0" err="1"/>
                        <a:t>TGax</a:t>
                      </a:r>
                      <a:endParaRPr lang="en-US" sz="1400" dirty="0"/>
                    </a:p>
                  </a:txBody>
                  <a:tcPr/>
                </a:tc>
                <a:extLst>
                  <a:ext uri="{0D108BD9-81ED-4DB2-BD59-A6C34878D82A}">
                    <a16:rowId xmlns:a16="http://schemas.microsoft.com/office/drawing/2014/main" val="10003"/>
                  </a:ext>
                </a:extLst>
              </a:tr>
              <a:tr h="236532">
                <a:tc>
                  <a:txBody>
                    <a:bodyPr/>
                    <a:lstStyle/>
                    <a:p>
                      <a:pPr algn="ctr"/>
                      <a:r>
                        <a:rPr lang="en-US" sz="1400" dirty="0"/>
                        <a:t>PM</a:t>
                      </a:r>
                      <a:r>
                        <a:rPr lang="en-US" sz="1400" baseline="0" dirty="0"/>
                        <a:t> 2</a:t>
                      </a:r>
                      <a:endParaRPr lang="en-US" sz="1400" dirty="0"/>
                    </a:p>
                  </a:txBody>
                  <a:tcPr/>
                </a:tc>
                <a:tc>
                  <a:txBody>
                    <a:bodyPr/>
                    <a:lstStyle/>
                    <a:p>
                      <a:pPr algn="ctr"/>
                      <a:r>
                        <a:rPr lang="en-US" sz="1400" kern="1200" dirty="0">
                          <a:solidFill>
                            <a:schemeClr val="tx1"/>
                          </a:solidFill>
                          <a:latin typeface="+mn-lt"/>
                          <a:ea typeface="+mn-ea"/>
                          <a:cs typeface="+mn-cs"/>
                        </a:rPr>
                        <a:t>PHY</a:t>
                      </a:r>
                    </a:p>
                  </a:txBody>
                  <a:tcPr/>
                </a:tc>
                <a:tc>
                  <a:txBody>
                    <a:bodyPr/>
                    <a:lstStyle/>
                    <a:p>
                      <a:pPr algn="ctr"/>
                      <a:r>
                        <a:rPr lang="en-US" sz="1400" dirty="0"/>
                        <a:t>MAC</a:t>
                      </a:r>
                    </a:p>
                  </a:txBody>
                  <a:tcPr/>
                </a:tc>
                <a:tc>
                  <a:txBody>
                    <a:bodyPr/>
                    <a:lstStyle/>
                    <a:p>
                      <a:pPr algn="ctr"/>
                      <a:r>
                        <a:rPr lang="en-US" sz="1400" b="1" dirty="0">
                          <a:solidFill>
                            <a:srgbClr val="FF0000"/>
                          </a:solidFill>
                        </a:rPr>
                        <a:t>MU/SR</a:t>
                      </a:r>
                    </a:p>
                  </a:txBody>
                  <a:tcPr/>
                </a:tc>
                <a:tc>
                  <a:txBody>
                    <a:bodyPr/>
                    <a:lstStyle/>
                    <a:p>
                      <a:pPr algn="ctr"/>
                      <a:r>
                        <a:rPr lang="en-US" sz="1400" kern="1200" dirty="0">
                          <a:solidFill>
                            <a:schemeClr val="tx1"/>
                          </a:solidFill>
                          <a:latin typeface="+mn-lt"/>
                          <a:ea typeface="+mn-ea"/>
                          <a:cs typeface="+mn-cs"/>
                        </a:rPr>
                        <a:t>MAC</a:t>
                      </a:r>
                    </a:p>
                  </a:txBody>
                  <a:tcPr/>
                </a:tc>
                <a:tc>
                  <a:txBody>
                    <a:bodyPr/>
                    <a:lstStyle/>
                    <a:p>
                      <a:pPr algn="ctr"/>
                      <a:r>
                        <a:rPr lang="en-US" sz="1400" kern="1200" dirty="0">
                          <a:solidFill>
                            <a:schemeClr val="tx1"/>
                          </a:solidFill>
                          <a:latin typeface="+mn-lt"/>
                          <a:ea typeface="+mn-ea"/>
                          <a:cs typeface="+mn-cs"/>
                        </a:rPr>
                        <a:t>PHY</a:t>
                      </a:r>
                    </a:p>
                  </a:txBody>
                  <a:tcPr/>
                </a:tc>
                <a:tc>
                  <a:txBody>
                    <a:bodyPr/>
                    <a:lstStyle/>
                    <a:p>
                      <a:pPr algn="ctr"/>
                      <a:r>
                        <a:rPr lang="en-US" sz="1400" dirty="0"/>
                        <a:t>MAC</a:t>
                      </a:r>
                    </a:p>
                  </a:txBody>
                  <a:tcPr/>
                </a:tc>
                <a:tc>
                  <a:txBody>
                    <a:bodyPr/>
                    <a:lstStyle/>
                    <a:p>
                      <a:pPr algn="ctr"/>
                      <a:r>
                        <a:rPr lang="en-US" sz="1400" dirty="0" err="1"/>
                        <a:t>TGax</a:t>
                      </a:r>
                      <a:endParaRPr lang="en-US" sz="1400" dirty="0"/>
                    </a:p>
                  </a:txBody>
                  <a:tcPr/>
                </a:tc>
                <a:extLst>
                  <a:ext uri="{0D108BD9-81ED-4DB2-BD59-A6C34878D82A}">
                    <a16:rowId xmlns:a16="http://schemas.microsoft.com/office/drawing/2014/main" val="10004"/>
                  </a:ext>
                </a:extLst>
              </a:tr>
              <a:tr h="224273">
                <a:tc>
                  <a:txBody>
                    <a:bodyPr/>
                    <a:lstStyle/>
                    <a:p>
                      <a:pPr algn="ctr"/>
                      <a:r>
                        <a:rPr lang="en-US" sz="1400" dirty="0"/>
                        <a:t>EVE</a:t>
                      </a:r>
                    </a:p>
                  </a:txBody>
                  <a:tcPr/>
                </a:tc>
                <a:tc gridSpan="2">
                  <a:txBody>
                    <a:bodyPr/>
                    <a:lstStyle/>
                    <a:p>
                      <a:pPr algn="ctr"/>
                      <a:endParaRPr lang="en-US" sz="1400" b="1" dirty="0"/>
                    </a:p>
                  </a:txBody>
                  <a:tcPr/>
                </a:tc>
                <a:tc hMerge="1">
                  <a:txBody>
                    <a:bodyPr/>
                    <a:lstStyle/>
                    <a:p>
                      <a:pPr algn="ctr"/>
                      <a:endParaRPr lang="en-US" sz="1400" dirty="0"/>
                    </a:p>
                  </a:txBody>
                  <a:tcPr/>
                </a:tc>
                <a:tc>
                  <a:txBody>
                    <a:bodyPr/>
                    <a:lstStyle/>
                    <a:p>
                      <a:pPr algn="ctr"/>
                      <a:r>
                        <a:rPr lang="en-US" sz="1400" kern="1200" dirty="0">
                          <a:solidFill>
                            <a:schemeClr val="tx1"/>
                          </a:solidFill>
                          <a:latin typeface="+mn-lt"/>
                          <a:ea typeface="+mn-ea"/>
                          <a:cs typeface="+mn-cs"/>
                        </a:rPr>
                        <a:t>PHY</a:t>
                      </a:r>
                    </a:p>
                  </a:txBody>
                  <a:tcPr/>
                </a:tc>
                <a:tc>
                  <a:txBody>
                    <a:bodyPr/>
                    <a:lstStyle/>
                    <a:p>
                      <a:pPr algn="ctr"/>
                      <a:r>
                        <a:rPr lang="en-US" sz="1400" dirty="0"/>
                        <a:t>MAC</a:t>
                      </a:r>
                    </a:p>
                  </a:txBody>
                  <a:tcPr/>
                </a:tc>
                <a:tc gridSpan="2">
                  <a:txBody>
                    <a:bodyPr/>
                    <a:lstStyle/>
                    <a:p>
                      <a:pPr algn="ctr"/>
                      <a:endParaRPr lang="en-US" sz="1400" dirty="0"/>
                    </a:p>
                  </a:txBody>
                  <a:tcPr/>
                </a:tc>
                <a:tc hMerge="1">
                  <a:txBody>
                    <a:bodyPr/>
                    <a:lstStyle/>
                    <a:p>
                      <a:endParaRPr lang="en-US"/>
                    </a:p>
                  </a:txBody>
                  <a:tcPr/>
                </a:tc>
                <a:tc>
                  <a:txBody>
                    <a:bodyPr/>
                    <a:lstStyle/>
                    <a:p>
                      <a:pPr algn="ctr"/>
                      <a:endParaRPr lang="en-US" sz="14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Submissions</a:t>
            </a:r>
            <a:endParaRPr lang="zh-CN" altLang="en-US" dirty="0"/>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9"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a:t>Notes:  </a:t>
            </a:r>
          </a:p>
          <a:p>
            <a:pPr marL="742950" lvl="1" indent="-285750">
              <a:buFont typeface="Arial" panose="020B0604020202020204" pitchFamily="34" charset="0"/>
              <a:buChar char="•"/>
            </a:pPr>
            <a:r>
              <a:rPr lang="en-US" sz="1600" b="1" dirty="0">
                <a:solidFill>
                  <a:srgbClr val="00B050"/>
                </a:solidFill>
              </a:rPr>
              <a:t>Docs in green color have been presented. </a:t>
            </a:r>
          </a:p>
          <a:p>
            <a:pPr lvl="1">
              <a:buFont typeface="Arial" pitchFamily="34" charset="0"/>
              <a:buChar char="•"/>
            </a:pPr>
            <a:r>
              <a:rPr lang="en-US" sz="1600" b="1" dirty="0">
                <a:solidFill>
                  <a:srgbClr val="FF0000"/>
                </a:solidFill>
              </a:rPr>
              <a:t>    Docs in red color have been withdrawn.</a:t>
            </a:r>
          </a:p>
          <a:p>
            <a:pPr lvl="1">
              <a:buFont typeface="Arial" pitchFamily="34" charset="0"/>
              <a:buChar char="•"/>
            </a:pPr>
            <a:r>
              <a:rPr lang="en-US" sz="1600" b="1" dirty="0"/>
              <a:t>    Docs in black color have NOT been presented.</a:t>
            </a:r>
          </a:p>
          <a:p>
            <a:pPr lvl="1">
              <a:buFont typeface="Arial" pitchFamily="34" charset="0"/>
              <a:buChar char="•"/>
            </a:pPr>
            <a:r>
              <a:rPr lang="en-US" sz="1600" b="1" dirty="0">
                <a:solidFill>
                  <a:srgbClr val="FFC000"/>
                </a:solidFill>
              </a:rPr>
              <a:t>    Docs presented but need more discussion or deferred</a:t>
            </a:r>
          </a:p>
        </p:txBody>
      </p:sp>
      <p:graphicFrame>
        <p:nvGraphicFramePr>
          <p:cNvPr id="8" name="Table 7"/>
          <p:cNvGraphicFramePr>
            <a:graphicFrameLocks noGrp="1"/>
          </p:cNvGraphicFramePr>
          <p:nvPr>
            <p:extLst>
              <p:ext uri="{D42A27DB-BD31-4B8C-83A1-F6EECF244321}">
                <p14:modId xmlns:p14="http://schemas.microsoft.com/office/powerpoint/2010/main" val="4035628900"/>
              </p:ext>
            </p:extLst>
          </p:nvPr>
        </p:nvGraphicFramePr>
        <p:xfrm>
          <a:off x="932003" y="4343400"/>
          <a:ext cx="7602397" cy="1135380"/>
        </p:xfrm>
        <a:graphic>
          <a:graphicData uri="http://schemas.openxmlformats.org/drawingml/2006/table">
            <a:tbl>
              <a:tblPr>
                <a:tableStyleId>{5C22544A-7EE6-4342-B048-85BDC9FD1C3A}</a:tableStyleId>
              </a:tblPr>
              <a:tblGrid>
                <a:gridCol w="990600">
                  <a:extLst>
                    <a:ext uri="{9D8B030D-6E8A-4147-A177-3AD203B41FA5}">
                      <a16:colId xmlns:a16="http://schemas.microsoft.com/office/drawing/2014/main" val="20000"/>
                    </a:ext>
                  </a:extLst>
                </a:gridCol>
                <a:gridCol w="3793985">
                  <a:extLst>
                    <a:ext uri="{9D8B030D-6E8A-4147-A177-3AD203B41FA5}">
                      <a16:colId xmlns:a16="http://schemas.microsoft.com/office/drawing/2014/main" val="20001"/>
                    </a:ext>
                  </a:extLst>
                </a:gridCol>
                <a:gridCol w="2161104">
                  <a:extLst>
                    <a:ext uri="{9D8B030D-6E8A-4147-A177-3AD203B41FA5}">
                      <a16:colId xmlns:a16="http://schemas.microsoft.com/office/drawing/2014/main" val="20002"/>
                    </a:ext>
                  </a:extLst>
                </a:gridCol>
                <a:gridCol w="656708">
                  <a:extLst>
                    <a:ext uri="{9D8B030D-6E8A-4147-A177-3AD203B41FA5}">
                      <a16:colId xmlns:a16="http://schemas.microsoft.com/office/drawing/2014/main" val="20003"/>
                    </a:ext>
                  </a:extLst>
                </a:gridCol>
              </a:tblGrid>
              <a:tr h="161925">
                <a:tc>
                  <a:txBody>
                    <a:bodyPr/>
                    <a:lstStyle/>
                    <a:p>
                      <a:pPr algn="ctr" fontAlgn="b"/>
                      <a:r>
                        <a:rPr lang="en-US" sz="1600" b="1" u="none" strike="noStrike" dirty="0">
                          <a:effectLst/>
                        </a:rPr>
                        <a:t>DCN</a:t>
                      </a:r>
                      <a:endParaRPr lang="en-US" sz="16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fontAlgn="b"/>
                      <a:r>
                        <a:rPr lang="en-US" sz="1600" b="1" u="none" strike="noStrike" dirty="0">
                          <a:effectLst/>
                        </a:rPr>
                        <a:t>Title</a:t>
                      </a:r>
                      <a:endParaRPr lang="en-US" sz="16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fontAlgn="b"/>
                      <a:r>
                        <a:rPr lang="en-US" sz="1600" b="1" u="none" strike="noStrike" dirty="0">
                          <a:effectLst/>
                        </a:rPr>
                        <a:t>Author (Affiliation)</a:t>
                      </a:r>
                      <a:endParaRPr lang="en-US" sz="16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fontAlgn="b"/>
                      <a:r>
                        <a:rPr lang="en-US" sz="1600" b="1" u="none" strike="noStrike" dirty="0">
                          <a:effectLst/>
                        </a:rPr>
                        <a:t>ad hoc</a:t>
                      </a:r>
                      <a:endParaRPr lang="en-US" sz="1600" b="1" i="0" u="none" strike="noStrike" dirty="0">
                        <a:solidFill>
                          <a:srgbClr val="FFFFFF"/>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0"/>
                  </a:ext>
                </a:extLst>
              </a:tr>
              <a:tr h="161925">
                <a:tc>
                  <a:txBody>
                    <a:bodyPr/>
                    <a:lstStyle/>
                    <a:p>
                      <a:pPr algn="l" fontAlgn="t"/>
                      <a:r>
                        <a:rPr lang="en-US" sz="1400" u="none" strike="noStrike" dirty="0">
                          <a:solidFill>
                            <a:srgbClr val="00B050"/>
                          </a:solidFill>
                          <a:effectLst/>
                        </a:rPr>
                        <a:t>11-17/0935</a:t>
                      </a:r>
                      <a:endParaRPr lang="en-US" sz="14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400" u="none" strike="noStrike" dirty="0">
                          <a:solidFill>
                            <a:srgbClr val="00B050"/>
                          </a:solidFill>
                          <a:effectLst/>
                        </a:rPr>
                        <a:t>CRs for clause 27.5.4.2 UORA</a:t>
                      </a:r>
                      <a:endParaRPr lang="en-US" sz="14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400" u="none" strike="noStrike" dirty="0">
                          <a:solidFill>
                            <a:srgbClr val="00B050"/>
                          </a:solidFill>
                          <a:effectLst/>
                        </a:rPr>
                        <a:t>Stephane Baron (Canon)</a:t>
                      </a:r>
                      <a:endParaRPr lang="en-US" sz="14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400" u="none" strike="noStrike" dirty="0">
                          <a:solidFill>
                            <a:srgbClr val="00B050"/>
                          </a:solidFill>
                          <a:effectLst/>
                        </a:rPr>
                        <a:t>MU</a:t>
                      </a:r>
                      <a:endParaRPr lang="en-US" sz="1400" b="0" i="0" u="none" strike="noStrike" dirty="0">
                        <a:solidFill>
                          <a:srgbClr val="00B050"/>
                        </a:solidFill>
                        <a:effectLst/>
                        <a:latin typeface="Arial" panose="020B0604020202020204" pitchFamily="34" charset="0"/>
                      </a:endParaRPr>
                    </a:p>
                  </a:txBody>
                  <a:tcPr marL="9525" marR="9525" marT="9525" marB="0"/>
                </a:tc>
                <a:extLst>
                  <a:ext uri="{0D108BD9-81ED-4DB2-BD59-A6C34878D82A}">
                    <a16:rowId xmlns:a16="http://schemas.microsoft.com/office/drawing/2014/main" val="10001"/>
                  </a:ext>
                </a:extLst>
              </a:tr>
              <a:tr h="161925">
                <a:tc>
                  <a:txBody>
                    <a:bodyPr/>
                    <a:lstStyle/>
                    <a:p>
                      <a:pPr algn="l" fontAlgn="t"/>
                      <a:r>
                        <a:rPr lang="en-US" sz="1400" u="none" strike="noStrike" dirty="0">
                          <a:solidFill>
                            <a:srgbClr val="00B050"/>
                          </a:solidFill>
                          <a:effectLst/>
                        </a:rPr>
                        <a:t>11-17/1059</a:t>
                      </a:r>
                      <a:endParaRPr lang="en-US" sz="14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400" u="none" strike="noStrike" dirty="0">
                          <a:solidFill>
                            <a:srgbClr val="00B050"/>
                          </a:solidFill>
                          <a:effectLst/>
                        </a:rPr>
                        <a:t>CR on 27.5.2.6.2 </a:t>
                      </a:r>
                      <a:r>
                        <a:rPr lang="en-US" sz="1400" u="none" strike="noStrike" dirty="0" err="1">
                          <a:solidFill>
                            <a:srgbClr val="00B050"/>
                          </a:solidFill>
                          <a:effectLst/>
                        </a:rPr>
                        <a:t>Part3</a:t>
                      </a:r>
                      <a:endParaRPr lang="en-US" sz="14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400" u="none" strike="noStrike" dirty="0" err="1">
                          <a:solidFill>
                            <a:srgbClr val="00B050"/>
                          </a:solidFill>
                          <a:effectLst/>
                        </a:rPr>
                        <a:t>Jeongki</a:t>
                      </a:r>
                      <a:r>
                        <a:rPr lang="en-US" sz="1400" u="none" strike="noStrike" dirty="0">
                          <a:solidFill>
                            <a:srgbClr val="00B050"/>
                          </a:solidFill>
                          <a:effectLst/>
                        </a:rPr>
                        <a:t> Kim (LG Electronics)</a:t>
                      </a:r>
                      <a:endParaRPr lang="en-US" sz="14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400" u="none" strike="noStrike" dirty="0">
                          <a:solidFill>
                            <a:srgbClr val="00B050"/>
                          </a:solidFill>
                          <a:effectLst/>
                        </a:rPr>
                        <a:t>MU</a:t>
                      </a:r>
                      <a:endParaRPr lang="en-US" sz="1400" b="0" i="0" u="none" strike="noStrike" dirty="0">
                        <a:solidFill>
                          <a:srgbClr val="00B050"/>
                        </a:solidFill>
                        <a:effectLst/>
                        <a:latin typeface="Arial" panose="020B0604020202020204" pitchFamily="34" charset="0"/>
                      </a:endParaRPr>
                    </a:p>
                  </a:txBody>
                  <a:tcPr marL="9525" marR="9525" marT="9525" marB="0"/>
                </a:tc>
                <a:extLst>
                  <a:ext uri="{0D108BD9-81ED-4DB2-BD59-A6C34878D82A}">
                    <a16:rowId xmlns:a16="http://schemas.microsoft.com/office/drawing/2014/main" val="10002"/>
                  </a:ext>
                </a:extLst>
              </a:tr>
              <a:tr h="161925">
                <a:tc>
                  <a:txBody>
                    <a:bodyPr/>
                    <a:lstStyle/>
                    <a:p>
                      <a:pPr algn="l" fontAlgn="t"/>
                      <a:r>
                        <a:rPr lang="en-US" sz="1400" u="none" strike="sngStrike" dirty="0">
                          <a:effectLst/>
                        </a:rPr>
                        <a:t>11-17/1071</a:t>
                      </a:r>
                      <a:endParaRPr lang="en-US" sz="1400" b="0" i="0" u="none" strike="sng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u="none" strike="sngStrike" dirty="0">
                          <a:effectLst/>
                        </a:rPr>
                        <a:t>CR for remaining CIDs related to random access</a:t>
                      </a:r>
                      <a:endParaRPr lang="en-US" sz="1400" b="0" i="0" u="none" strike="sng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u="none" strike="sngStrike" dirty="0" err="1">
                          <a:effectLst/>
                        </a:rPr>
                        <a:t>Kiseon</a:t>
                      </a:r>
                      <a:r>
                        <a:rPr lang="en-US" sz="1400" u="none" strike="sngStrike" dirty="0">
                          <a:effectLst/>
                        </a:rPr>
                        <a:t> Ryu (LG Electronics)</a:t>
                      </a:r>
                      <a:endParaRPr lang="en-US" sz="1400" b="0" i="0" u="none" strike="sng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u="none" strike="sngStrike" dirty="0">
                          <a:effectLst/>
                        </a:rPr>
                        <a:t>MU</a:t>
                      </a:r>
                      <a:endParaRPr lang="en-US" sz="1400" b="0" i="0" u="none" strike="sng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3"/>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000427661"/>
              </p:ext>
            </p:extLst>
          </p:nvPr>
        </p:nvGraphicFramePr>
        <p:xfrm>
          <a:off x="932003" y="2859088"/>
          <a:ext cx="7602397" cy="1155144"/>
        </p:xfrm>
        <a:graphic>
          <a:graphicData uri="http://schemas.openxmlformats.org/drawingml/2006/table">
            <a:tbl>
              <a:tblPr>
                <a:tableStyleId>{5C22544A-7EE6-4342-B048-85BDC9FD1C3A}</a:tableStyleId>
              </a:tblPr>
              <a:tblGrid>
                <a:gridCol w="990600">
                  <a:extLst>
                    <a:ext uri="{9D8B030D-6E8A-4147-A177-3AD203B41FA5}">
                      <a16:colId xmlns:a16="http://schemas.microsoft.com/office/drawing/2014/main" val="20000"/>
                    </a:ext>
                  </a:extLst>
                </a:gridCol>
                <a:gridCol w="3793985">
                  <a:extLst>
                    <a:ext uri="{9D8B030D-6E8A-4147-A177-3AD203B41FA5}">
                      <a16:colId xmlns:a16="http://schemas.microsoft.com/office/drawing/2014/main" val="20001"/>
                    </a:ext>
                  </a:extLst>
                </a:gridCol>
                <a:gridCol w="2161104">
                  <a:extLst>
                    <a:ext uri="{9D8B030D-6E8A-4147-A177-3AD203B41FA5}">
                      <a16:colId xmlns:a16="http://schemas.microsoft.com/office/drawing/2014/main" val="20002"/>
                    </a:ext>
                  </a:extLst>
                </a:gridCol>
                <a:gridCol w="656708">
                  <a:extLst>
                    <a:ext uri="{9D8B030D-6E8A-4147-A177-3AD203B41FA5}">
                      <a16:colId xmlns:a16="http://schemas.microsoft.com/office/drawing/2014/main" val="20003"/>
                    </a:ext>
                  </a:extLst>
                </a:gridCol>
              </a:tblGrid>
              <a:tr h="232767">
                <a:tc>
                  <a:txBody>
                    <a:bodyPr/>
                    <a:lstStyle/>
                    <a:p>
                      <a:pPr algn="ctr" fontAlgn="b"/>
                      <a:r>
                        <a:rPr lang="en-US" sz="1600" b="1" u="none" strike="noStrike" dirty="0">
                          <a:effectLst/>
                        </a:rPr>
                        <a:t>DCN</a:t>
                      </a:r>
                      <a:endParaRPr lang="en-US" sz="16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fontAlgn="b"/>
                      <a:r>
                        <a:rPr lang="en-US" sz="1600" b="1" u="none" strike="noStrike" dirty="0">
                          <a:effectLst/>
                        </a:rPr>
                        <a:t>Title</a:t>
                      </a:r>
                      <a:endParaRPr lang="en-US" sz="16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fontAlgn="b"/>
                      <a:r>
                        <a:rPr lang="en-US" sz="1600" b="1" u="none" strike="noStrike" dirty="0">
                          <a:effectLst/>
                        </a:rPr>
                        <a:t>Author (Affiliation)</a:t>
                      </a:r>
                      <a:endParaRPr lang="en-US" sz="16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fontAlgn="b"/>
                      <a:r>
                        <a:rPr lang="en-US" sz="1600" b="1" u="none" strike="noStrike" dirty="0">
                          <a:effectLst/>
                        </a:rPr>
                        <a:t>ad hoc</a:t>
                      </a:r>
                      <a:endParaRPr lang="en-US" sz="1600" b="1" i="0" u="none" strike="noStrike" dirty="0">
                        <a:solidFill>
                          <a:srgbClr val="FFFFFF"/>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0"/>
                  </a:ext>
                </a:extLst>
              </a:tr>
              <a:tr h="232767">
                <a:tc>
                  <a:txBody>
                    <a:bodyPr/>
                    <a:lstStyle/>
                    <a:p>
                      <a:pPr algn="l" fontAlgn="t"/>
                      <a:r>
                        <a:rPr lang="en-US" sz="1400" u="none" strike="noStrike" dirty="0">
                          <a:solidFill>
                            <a:srgbClr val="00B050"/>
                          </a:solidFill>
                          <a:effectLst/>
                        </a:rPr>
                        <a:t>11-17/0669</a:t>
                      </a:r>
                      <a:endParaRPr lang="en-US" sz="14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400" dirty="0">
                          <a:solidFill>
                            <a:srgbClr val="00B050"/>
                          </a:solidFill>
                        </a:rPr>
                        <a:t>CR for CID 4928</a:t>
                      </a:r>
                      <a:endParaRPr lang="en-US" sz="14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400" u="none" strike="noStrike" dirty="0" err="1">
                          <a:solidFill>
                            <a:srgbClr val="00B050"/>
                          </a:solidFill>
                          <a:effectLst/>
                        </a:rPr>
                        <a:t>Kaiying</a:t>
                      </a:r>
                      <a:r>
                        <a:rPr lang="en-US" sz="1400" u="none" strike="noStrike" dirty="0">
                          <a:solidFill>
                            <a:srgbClr val="00B050"/>
                          </a:solidFill>
                          <a:effectLst/>
                        </a:rPr>
                        <a:t> Lv (ZTE Corp.)</a:t>
                      </a:r>
                      <a:endParaRPr lang="en-US" sz="14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400" u="none" strike="noStrike" dirty="0">
                          <a:solidFill>
                            <a:srgbClr val="00B050"/>
                          </a:solidFill>
                          <a:effectLst/>
                        </a:rPr>
                        <a:t>SR</a:t>
                      </a:r>
                      <a:endParaRPr lang="en-US" sz="1400" b="0" i="0" u="none" strike="noStrike" dirty="0">
                        <a:solidFill>
                          <a:srgbClr val="00B050"/>
                        </a:solidFill>
                        <a:effectLst/>
                        <a:latin typeface="Arial" panose="020B0604020202020204" pitchFamily="34" charset="0"/>
                      </a:endParaRPr>
                    </a:p>
                  </a:txBody>
                  <a:tcPr marL="9525" marR="9525" marT="9525" marB="0"/>
                </a:tc>
                <a:extLst>
                  <a:ext uri="{0D108BD9-81ED-4DB2-BD59-A6C34878D82A}">
                    <a16:rowId xmlns:a16="http://schemas.microsoft.com/office/drawing/2014/main" val="10001"/>
                  </a:ext>
                </a:extLst>
              </a:tr>
              <a:tr h="232767">
                <a:tc>
                  <a:txBody>
                    <a:bodyPr/>
                    <a:lstStyle/>
                    <a:p>
                      <a:pPr algn="l" fontAlgn="t"/>
                      <a:r>
                        <a:rPr lang="en-US" sz="1400" u="none" strike="noStrike" dirty="0">
                          <a:solidFill>
                            <a:srgbClr val="00B050"/>
                          </a:solidFill>
                          <a:effectLst/>
                        </a:rPr>
                        <a:t>11-17/0941</a:t>
                      </a:r>
                      <a:endParaRPr lang="en-US" sz="14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400" u="none" strike="noStrike" dirty="0">
                          <a:solidFill>
                            <a:srgbClr val="00B050"/>
                          </a:solidFill>
                          <a:effectLst/>
                        </a:rPr>
                        <a:t>CR for section 25.9</a:t>
                      </a:r>
                      <a:endParaRPr lang="en-US" sz="14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400" u="none" strike="noStrike" dirty="0" err="1">
                          <a:solidFill>
                            <a:srgbClr val="00B050"/>
                          </a:solidFill>
                          <a:effectLst/>
                        </a:rPr>
                        <a:t>laurent</a:t>
                      </a:r>
                      <a:r>
                        <a:rPr lang="en-US" sz="1400" u="none" strike="noStrike" dirty="0">
                          <a:solidFill>
                            <a:srgbClr val="00B050"/>
                          </a:solidFill>
                          <a:effectLst/>
                        </a:rPr>
                        <a:t> </a:t>
                      </a:r>
                      <a:r>
                        <a:rPr lang="en-US" sz="1400" u="none" strike="noStrike" dirty="0" err="1">
                          <a:solidFill>
                            <a:srgbClr val="00B050"/>
                          </a:solidFill>
                          <a:effectLst/>
                        </a:rPr>
                        <a:t>cariou</a:t>
                      </a:r>
                      <a:r>
                        <a:rPr lang="en-US" sz="1400" u="none" strike="noStrike" dirty="0">
                          <a:solidFill>
                            <a:srgbClr val="00B050"/>
                          </a:solidFill>
                          <a:effectLst/>
                        </a:rPr>
                        <a:t> (Intel)</a:t>
                      </a:r>
                      <a:endParaRPr lang="en-US" sz="14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400" u="none" strike="noStrike" dirty="0">
                          <a:solidFill>
                            <a:srgbClr val="00B050"/>
                          </a:solidFill>
                          <a:effectLst/>
                        </a:rPr>
                        <a:t>SR</a:t>
                      </a:r>
                      <a:endParaRPr lang="en-US" sz="1400" b="0" i="0" u="none" strike="noStrike" dirty="0">
                        <a:solidFill>
                          <a:srgbClr val="00B050"/>
                        </a:solidFill>
                        <a:effectLst/>
                        <a:latin typeface="Arial" panose="020B0604020202020204" pitchFamily="34" charset="0"/>
                      </a:endParaRPr>
                    </a:p>
                  </a:txBody>
                  <a:tcPr marL="9525" marR="9525" marT="9525" marB="0"/>
                </a:tc>
                <a:extLst>
                  <a:ext uri="{0D108BD9-81ED-4DB2-BD59-A6C34878D82A}">
                    <a16:rowId xmlns:a16="http://schemas.microsoft.com/office/drawing/2014/main" val="10002"/>
                  </a:ext>
                </a:extLst>
              </a:tr>
              <a:tr h="232767">
                <a:tc>
                  <a:txBody>
                    <a:bodyPr/>
                    <a:lstStyle/>
                    <a:p>
                      <a:pPr algn="l" fontAlgn="t"/>
                      <a:r>
                        <a:rPr lang="en-US" sz="1400" u="none" strike="noStrike" dirty="0">
                          <a:solidFill>
                            <a:srgbClr val="00B050"/>
                          </a:solidFill>
                          <a:effectLst/>
                        </a:rPr>
                        <a:t>11-17/1003</a:t>
                      </a:r>
                      <a:endParaRPr lang="en-US" sz="14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400" u="none" strike="noStrike" dirty="0">
                          <a:solidFill>
                            <a:srgbClr val="00B050"/>
                          </a:solidFill>
                          <a:effectLst/>
                        </a:rPr>
                        <a:t>DSC CCAT OBSS_PD resolve SR comments</a:t>
                      </a:r>
                      <a:endParaRPr lang="en-US" sz="14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400" u="none" strike="noStrike" dirty="0">
                          <a:solidFill>
                            <a:srgbClr val="00B050"/>
                          </a:solidFill>
                          <a:effectLst/>
                        </a:rPr>
                        <a:t>Graham Smith (SR Technologies)</a:t>
                      </a:r>
                      <a:endParaRPr lang="en-US" sz="14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400" u="none" strike="noStrike" dirty="0">
                          <a:solidFill>
                            <a:srgbClr val="00B050"/>
                          </a:solidFill>
                          <a:effectLst/>
                        </a:rPr>
                        <a:t>SR</a:t>
                      </a:r>
                      <a:endParaRPr lang="en-US" sz="1400" b="0" i="0" u="none" strike="noStrike" dirty="0">
                        <a:solidFill>
                          <a:srgbClr val="00B050"/>
                        </a:solidFill>
                        <a:effectLst/>
                        <a:latin typeface="Arial" panose="020B0604020202020204" pitchFamily="34" charset="0"/>
                      </a:endParaRPr>
                    </a:p>
                  </a:txBody>
                  <a:tcPr marL="9525" marR="9525" marT="9525" marB="0"/>
                </a:tc>
                <a:extLst>
                  <a:ext uri="{0D108BD9-81ED-4DB2-BD59-A6C34878D82A}">
                    <a16:rowId xmlns:a16="http://schemas.microsoft.com/office/drawing/2014/main" val="10003"/>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 SP 1</a:t>
            </a:r>
          </a:p>
        </p:txBody>
      </p:sp>
      <p:sp>
        <p:nvSpPr>
          <p:cNvPr id="3" name="Content Placeholder 2"/>
          <p:cNvSpPr>
            <a:spLocks noGrp="1"/>
          </p:cNvSpPr>
          <p:nvPr>
            <p:ph idx="1"/>
          </p:nvPr>
        </p:nvSpPr>
        <p:spPr/>
        <p:txBody>
          <a:bodyPr/>
          <a:lstStyle/>
          <a:p>
            <a:r>
              <a:rPr lang="en-US" altLang="zh-CN" dirty="0"/>
              <a:t>Do you agree the proposed comment resolution to the CID 4928 and the corresponding spec text modification as in </a:t>
            </a:r>
            <a:r>
              <a:rPr lang="en-GB" dirty="0"/>
              <a:t>11-17/</a:t>
            </a:r>
            <a:r>
              <a:rPr lang="en-GB" dirty="0" err="1"/>
              <a:t>0669r3</a:t>
            </a:r>
            <a:r>
              <a:rPr lang="en-US" altLang="zh-CN" dirty="0"/>
              <a:t>?</a:t>
            </a:r>
          </a:p>
          <a:p>
            <a:endParaRPr lang="en-US" altLang="zh-CN" dirty="0"/>
          </a:p>
          <a:p>
            <a:r>
              <a:rPr lang="en-US" altLang="zh-CN" dirty="0"/>
              <a:t>Y/N/A: 4/0/8</a:t>
            </a:r>
          </a:p>
          <a:p>
            <a:r>
              <a:rPr lang="en-US" altLang="zh-CN" dirty="0">
                <a:solidFill>
                  <a:srgbClr val="00B050"/>
                </a:solidFill>
              </a:rPr>
              <a:t>SP passes</a:t>
            </a:r>
          </a:p>
          <a:p>
            <a:endParaRPr lang="en-US" dirty="0"/>
          </a:p>
        </p:txBody>
      </p:sp>
      <p:sp>
        <p:nvSpPr>
          <p:cNvPr id="4" name="Date Placeholder 3"/>
          <p:cNvSpPr>
            <a:spLocks noGrp="1"/>
          </p:cNvSpPr>
          <p:nvPr>
            <p:ph type="dt" sz="half" idx="10"/>
          </p:nvPr>
        </p:nvSpPr>
        <p:spPr/>
        <p:txBody>
          <a:bodyPr/>
          <a:lstStyle/>
          <a:p>
            <a:pPr>
              <a:defRPr/>
            </a:pPr>
            <a:r>
              <a:rPr lang="en-US"/>
              <a:t>Jul 2017</a:t>
            </a:r>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14</a:t>
            </a:fld>
            <a:endParaRPr lang="en-US" altLang="en-US"/>
          </a:p>
        </p:txBody>
      </p:sp>
      <p:sp>
        <p:nvSpPr>
          <p:cNvPr id="6" name="Footer Placeholder 5"/>
          <p:cNvSpPr>
            <a:spLocks noGrp="1"/>
          </p:cNvSpPr>
          <p:nvPr>
            <p:ph type="ftr" sz="quarter" idx="3"/>
          </p:nvPr>
        </p:nvSpPr>
        <p:spPr/>
        <p:txBody>
          <a:bodyPr/>
          <a:lstStyle/>
          <a:p>
            <a:pPr>
              <a:defRPr/>
            </a:pPr>
            <a:r>
              <a:rPr lang="en-US"/>
              <a:t>Sigurd Schelstraete (Quantenna), et al</a:t>
            </a:r>
            <a:endParaRPr lang="en-US" dirty="0"/>
          </a:p>
        </p:txBody>
      </p:sp>
    </p:spTree>
    <p:extLst>
      <p:ext uri="{BB962C8B-B14F-4D97-AF65-F5344CB8AC3E}">
        <p14:creationId xmlns:p14="http://schemas.microsoft.com/office/powerpoint/2010/main" val="3173921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 SP 2</a:t>
            </a:r>
          </a:p>
        </p:txBody>
      </p:sp>
      <p:sp>
        <p:nvSpPr>
          <p:cNvPr id="3" name="Content Placeholder 2"/>
          <p:cNvSpPr>
            <a:spLocks noGrp="1"/>
          </p:cNvSpPr>
          <p:nvPr>
            <p:ph idx="1"/>
          </p:nvPr>
        </p:nvSpPr>
        <p:spPr/>
        <p:txBody>
          <a:bodyPr/>
          <a:lstStyle/>
          <a:p>
            <a:r>
              <a:rPr lang="en-US" altLang="zh-CN" dirty="0"/>
              <a:t>Do you agree the proposed comment resolution to the following CIDs and the corresponding spec text modification as in </a:t>
            </a:r>
            <a:r>
              <a:rPr lang="en-GB" dirty="0"/>
              <a:t>11-17/</a:t>
            </a:r>
            <a:r>
              <a:rPr lang="en-GB" dirty="0" err="1"/>
              <a:t>0941r2</a:t>
            </a:r>
            <a:r>
              <a:rPr lang="en-US" altLang="zh-CN" dirty="0"/>
              <a:t>?</a:t>
            </a:r>
          </a:p>
          <a:p>
            <a:pPr lvl="1"/>
            <a:r>
              <a:rPr lang="en-GB" sz="1600" dirty="0"/>
              <a:t>3078, 3079, 3080, 3081, 3082, 4261 ,4926, 5088, 5200, 5201, 5202, 5203, 5209, 5480, 5481, 5483, 5486, 5487, 5488 ,5490, 5491, 5492, 5493, 5575, 5576, 5681, 5864, 6018, 6021, 6022, 6024, 6026 ,6027, 6028, 6054, 6150, 6153, 6759, 6761, 6762, 6765, 6766, 6767, 7121, 7126, 7172, 7173, 7229, 7230, 7405, 7610, 7911, 8072, 8074, 8088, 8101, 8102, 8103, 8230, 8236, 8237, 8562, 8721, 8723, 9232, 9233, 9459, 9460, 9461, 9539, 9601, 9603, 9728, 9761, 9762, 9940, 9941, 9942, 9943, 9945, 10018, 10020, 10021, 10022, 10023, 10024, 10025, 10026, 10027, 10028, 10033, 10034, 10079, 10282, 10411, 5739, 5939, 6170, 7910, 8105, 9542, 9607, 9608, 9954</a:t>
            </a:r>
          </a:p>
          <a:p>
            <a:r>
              <a:rPr lang="en-US" dirty="0"/>
              <a:t>Y/N/A: 13/1/6</a:t>
            </a:r>
          </a:p>
          <a:p>
            <a:r>
              <a:rPr lang="en-US" dirty="0">
                <a:solidFill>
                  <a:srgbClr val="00B050"/>
                </a:solidFill>
              </a:rPr>
              <a:t>SP passes</a:t>
            </a:r>
          </a:p>
          <a:p>
            <a:pPr lvl="1"/>
            <a:endParaRPr lang="en-US" altLang="zh-CN" dirty="0"/>
          </a:p>
          <a:p>
            <a:endParaRPr lang="en-US" altLang="zh-CN" dirty="0"/>
          </a:p>
          <a:p>
            <a:endParaRPr lang="en-US" altLang="zh-CN" dirty="0"/>
          </a:p>
          <a:p>
            <a:endParaRPr lang="en-US" dirty="0"/>
          </a:p>
        </p:txBody>
      </p:sp>
      <p:sp>
        <p:nvSpPr>
          <p:cNvPr id="4" name="Date Placeholder 3"/>
          <p:cNvSpPr>
            <a:spLocks noGrp="1"/>
          </p:cNvSpPr>
          <p:nvPr>
            <p:ph type="dt" sz="half" idx="10"/>
          </p:nvPr>
        </p:nvSpPr>
        <p:spPr/>
        <p:txBody>
          <a:bodyPr/>
          <a:lstStyle/>
          <a:p>
            <a:pPr>
              <a:defRPr/>
            </a:pPr>
            <a:r>
              <a:rPr lang="en-US"/>
              <a:t>Jul 2017</a:t>
            </a:r>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15</a:t>
            </a:fld>
            <a:endParaRPr lang="en-US" altLang="en-US"/>
          </a:p>
        </p:txBody>
      </p:sp>
      <p:sp>
        <p:nvSpPr>
          <p:cNvPr id="6" name="Footer Placeholder 5"/>
          <p:cNvSpPr>
            <a:spLocks noGrp="1"/>
          </p:cNvSpPr>
          <p:nvPr>
            <p:ph type="ftr" sz="quarter" idx="3"/>
          </p:nvPr>
        </p:nvSpPr>
        <p:spPr/>
        <p:txBody>
          <a:bodyPr/>
          <a:lstStyle/>
          <a:p>
            <a:pPr>
              <a:defRPr/>
            </a:pPr>
            <a:r>
              <a:rPr lang="en-US"/>
              <a:t>Sigurd Schelstraete (Quantenna), et al</a:t>
            </a:r>
            <a:endParaRPr lang="en-US" dirty="0"/>
          </a:p>
        </p:txBody>
      </p:sp>
    </p:spTree>
    <p:extLst>
      <p:ext uri="{BB962C8B-B14F-4D97-AF65-F5344CB8AC3E}">
        <p14:creationId xmlns:p14="http://schemas.microsoft.com/office/powerpoint/2010/main" val="1528866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 SP 1</a:t>
            </a:r>
          </a:p>
        </p:txBody>
      </p:sp>
      <p:sp>
        <p:nvSpPr>
          <p:cNvPr id="3" name="Content Placeholder 2"/>
          <p:cNvSpPr>
            <a:spLocks noGrp="1"/>
          </p:cNvSpPr>
          <p:nvPr>
            <p:ph idx="1"/>
          </p:nvPr>
        </p:nvSpPr>
        <p:spPr/>
        <p:txBody>
          <a:bodyPr/>
          <a:lstStyle/>
          <a:p>
            <a:r>
              <a:rPr lang="en-US" altLang="zh-CN" dirty="0"/>
              <a:t>Do you agree the proposed comment resolution to the following CIDs and the corresponding spec text modification as in </a:t>
            </a:r>
            <a:r>
              <a:rPr lang="en-GB" dirty="0"/>
              <a:t>11-17/</a:t>
            </a:r>
            <a:r>
              <a:rPr lang="en-GB" dirty="0" err="1"/>
              <a:t>0935r4</a:t>
            </a:r>
            <a:r>
              <a:rPr lang="en-US" altLang="zh-CN" dirty="0"/>
              <a:t>?</a:t>
            </a:r>
          </a:p>
          <a:p>
            <a:pPr lvl="1"/>
            <a:r>
              <a:rPr lang="en-US" dirty="0"/>
              <a:t>6106, 9571, 10173</a:t>
            </a:r>
          </a:p>
          <a:p>
            <a:pPr lvl="1"/>
            <a:endParaRPr lang="en-US" altLang="zh-CN" dirty="0"/>
          </a:p>
          <a:p>
            <a:r>
              <a:rPr lang="en-US" altLang="zh-CN" dirty="0">
                <a:solidFill>
                  <a:srgbClr val="00B050"/>
                </a:solidFill>
              </a:rPr>
              <a:t>Approved without objection</a:t>
            </a:r>
          </a:p>
          <a:p>
            <a:endParaRPr lang="en-US" altLang="zh-CN" dirty="0"/>
          </a:p>
          <a:p>
            <a:endParaRPr lang="en-US" altLang="zh-CN" dirty="0"/>
          </a:p>
          <a:p>
            <a:endParaRPr lang="en-US" dirty="0"/>
          </a:p>
        </p:txBody>
      </p:sp>
      <p:sp>
        <p:nvSpPr>
          <p:cNvPr id="4" name="Date Placeholder 3"/>
          <p:cNvSpPr>
            <a:spLocks noGrp="1"/>
          </p:cNvSpPr>
          <p:nvPr>
            <p:ph type="dt" sz="half" idx="10"/>
          </p:nvPr>
        </p:nvSpPr>
        <p:spPr/>
        <p:txBody>
          <a:bodyPr/>
          <a:lstStyle/>
          <a:p>
            <a:pPr>
              <a:defRPr/>
            </a:pPr>
            <a:r>
              <a:rPr lang="en-US"/>
              <a:t>Jul 2017</a:t>
            </a:r>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16</a:t>
            </a:fld>
            <a:endParaRPr lang="en-US" altLang="en-US"/>
          </a:p>
        </p:txBody>
      </p:sp>
      <p:sp>
        <p:nvSpPr>
          <p:cNvPr id="6" name="Footer Placeholder 5"/>
          <p:cNvSpPr>
            <a:spLocks noGrp="1"/>
          </p:cNvSpPr>
          <p:nvPr>
            <p:ph type="ftr" sz="quarter" idx="3"/>
          </p:nvPr>
        </p:nvSpPr>
        <p:spPr/>
        <p:txBody>
          <a:bodyPr/>
          <a:lstStyle/>
          <a:p>
            <a:pPr>
              <a:defRPr/>
            </a:pPr>
            <a:r>
              <a:rPr lang="en-US"/>
              <a:t>Sigurd Schelstraete (Quantenna), et al</a:t>
            </a:r>
            <a:endParaRPr lang="en-US" dirty="0"/>
          </a:p>
        </p:txBody>
      </p:sp>
    </p:spTree>
    <p:extLst>
      <p:ext uri="{BB962C8B-B14F-4D97-AF65-F5344CB8AC3E}">
        <p14:creationId xmlns:p14="http://schemas.microsoft.com/office/powerpoint/2010/main" val="3394587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 SP 2</a:t>
            </a:r>
          </a:p>
        </p:txBody>
      </p:sp>
      <p:sp>
        <p:nvSpPr>
          <p:cNvPr id="3" name="Content Placeholder 2"/>
          <p:cNvSpPr>
            <a:spLocks noGrp="1"/>
          </p:cNvSpPr>
          <p:nvPr>
            <p:ph idx="1"/>
          </p:nvPr>
        </p:nvSpPr>
        <p:spPr/>
        <p:txBody>
          <a:bodyPr/>
          <a:lstStyle/>
          <a:p>
            <a:r>
              <a:rPr lang="en-US" altLang="zh-CN" dirty="0"/>
              <a:t>Do you agree the proposed comment resolution to the following CIDs as in </a:t>
            </a:r>
            <a:r>
              <a:rPr lang="en-GB" dirty="0"/>
              <a:t>11-17/</a:t>
            </a:r>
            <a:r>
              <a:rPr lang="en-GB" dirty="0" err="1"/>
              <a:t>1059r0</a:t>
            </a:r>
            <a:r>
              <a:rPr lang="en-US" altLang="zh-CN" dirty="0"/>
              <a:t>?</a:t>
            </a:r>
          </a:p>
          <a:p>
            <a:pPr lvl="1"/>
            <a:r>
              <a:rPr lang="en-US" dirty="0"/>
              <a:t>5850, 5858, 6709, 9448</a:t>
            </a:r>
          </a:p>
          <a:p>
            <a:pPr lvl="1"/>
            <a:endParaRPr lang="en-US" altLang="zh-CN" dirty="0"/>
          </a:p>
          <a:p>
            <a:r>
              <a:rPr lang="en-US" altLang="zh-CN" dirty="0">
                <a:solidFill>
                  <a:srgbClr val="00B050"/>
                </a:solidFill>
              </a:rPr>
              <a:t>Approved without objection</a:t>
            </a:r>
          </a:p>
          <a:p>
            <a:endParaRPr lang="en-US" altLang="zh-CN" dirty="0"/>
          </a:p>
          <a:p>
            <a:endParaRPr lang="en-US" altLang="zh-CN" dirty="0"/>
          </a:p>
          <a:p>
            <a:endParaRPr lang="en-US" altLang="zh-CN" dirty="0"/>
          </a:p>
          <a:p>
            <a:endParaRPr lang="en-US" dirty="0"/>
          </a:p>
        </p:txBody>
      </p:sp>
      <p:sp>
        <p:nvSpPr>
          <p:cNvPr id="4" name="Date Placeholder 3"/>
          <p:cNvSpPr>
            <a:spLocks noGrp="1"/>
          </p:cNvSpPr>
          <p:nvPr>
            <p:ph type="dt" sz="half" idx="10"/>
          </p:nvPr>
        </p:nvSpPr>
        <p:spPr/>
        <p:txBody>
          <a:bodyPr/>
          <a:lstStyle/>
          <a:p>
            <a:pPr>
              <a:defRPr/>
            </a:pPr>
            <a:r>
              <a:rPr lang="en-US"/>
              <a:t>Jul 2017</a:t>
            </a:r>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17</a:t>
            </a:fld>
            <a:endParaRPr lang="en-US" altLang="en-US"/>
          </a:p>
        </p:txBody>
      </p:sp>
      <p:sp>
        <p:nvSpPr>
          <p:cNvPr id="6" name="Footer Placeholder 5"/>
          <p:cNvSpPr>
            <a:spLocks noGrp="1"/>
          </p:cNvSpPr>
          <p:nvPr>
            <p:ph type="ftr" sz="quarter" idx="3"/>
          </p:nvPr>
        </p:nvSpPr>
        <p:spPr/>
        <p:txBody>
          <a:bodyPr/>
          <a:lstStyle/>
          <a:p>
            <a:pPr>
              <a:defRPr/>
            </a:pPr>
            <a:r>
              <a:rPr lang="en-US"/>
              <a:t>Sigurd Schelstraete (Quantenna), et al</a:t>
            </a:r>
            <a:endParaRPr lang="en-US" dirty="0"/>
          </a:p>
        </p:txBody>
      </p:sp>
    </p:spTree>
    <p:extLst>
      <p:ext uri="{BB962C8B-B14F-4D97-AF65-F5344CB8AC3E}">
        <p14:creationId xmlns:p14="http://schemas.microsoft.com/office/powerpoint/2010/main" val="1614899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Agenda items for the week</a:t>
            </a:r>
            <a:endParaRPr lang="zh-CN" altLang="en-US" dirty="0"/>
          </a:p>
        </p:txBody>
      </p:sp>
      <p:sp>
        <p:nvSpPr>
          <p:cNvPr id="3" name="内容占位符 2"/>
          <p:cNvSpPr>
            <a:spLocks noGrp="1"/>
          </p:cNvSpPr>
          <p:nvPr>
            <p:ph idx="1"/>
          </p:nvPr>
        </p:nvSpPr>
        <p:spPr/>
        <p:txBody>
          <a:bodyPr/>
          <a:lstStyle/>
          <a:p>
            <a:pPr lvl="0">
              <a:defRPr/>
            </a:pPr>
            <a:r>
              <a:rPr lang="en-US" altLang="en-US" dirty="0"/>
              <a:t>Call meeting to order </a:t>
            </a:r>
          </a:p>
          <a:p>
            <a:pPr lvl="0">
              <a:defRPr/>
            </a:pPr>
            <a:r>
              <a:rPr lang="en-US" altLang="en-US" dirty="0"/>
              <a:t>Patent policy, etc. (Call for Potentially Essential Patents)</a:t>
            </a:r>
          </a:p>
          <a:p>
            <a:pPr lvl="0">
              <a:defRPr/>
            </a:pPr>
            <a:r>
              <a:rPr lang="en-US" altLang="en-US" dirty="0"/>
              <a:t>Review ad hoc rules </a:t>
            </a:r>
          </a:p>
          <a:p>
            <a:pPr lvl="0">
              <a:defRPr/>
            </a:pPr>
            <a:r>
              <a:rPr lang="en-US" altLang="en-US" dirty="0"/>
              <a:t>Set and approve agenda</a:t>
            </a:r>
          </a:p>
          <a:p>
            <a:pPr lvl="0">
              <a:defRPr/>
            </a:pPr>
            <a:r>
              <a:rPr lang="en-CA" altLang="en-US" dirty="0"/>
              <a:t>Comment resolution presentations approved by 802.11ax for presentation this week, and related straw polls</a:t>
            </a:r>
            <a:endParaRPr lang="en-CA" altLang="en-US" sz="1800" dirty="0"/>
          </a:p>
          <a:p>
            <a:pPr lvl="0">
              <a:defRPr/>
            </a:pPr>
            <a:r>
              <a:rPr lang="en-CA" altLang="en-US" dirty="0"/>
              <a:t>Any other technical presentations </a:t>
            </a:r>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Meeting Protocol, Attendance, Voting &amp; Document Status</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en-US" dirty="0"/>
              <a:t>Please announce your affiliation when you first address the group during a meeting slot</a:t>
            </a:r>
          </a:p>
          <a:p>
            <a:r>
              <a:rPr lang="en-US" altLang="en-US" dirty="0"/>
              <a:t>Cell Phones to be silent or Off</a:t>
            </a:r>
          </a:p>
          <a:p>
            <a:r>
              <a:rPr lang="en-US" altLang="en-US" dirty="0"/>
              <a:t>Register your attendance via </a:t>
            </a:r>
            <a:r>
              <a:rPr lang="en-US" altLang="en-US" dirty="0">
                <a:hlinkClick r:id="rId2"/>
              </a:rPr>
              <a:t>https://imat.ieee.org</a:t>
            </a:r>
            <a:r>
              <a:rPr lang="en-US" altLang="en-US" dirty="0"/>
              <a:t> while on meeting SSID (e.g. </a:t>
            </a:r>
            <a:r>
              <a:rPr lang="en-US" altLang="en-US" dirty="0" err="1"/>
              <a:t>Verilan</a:t>
            </a:r>
            <a:r>
              <a:rPr lang="en-US" altLang="en-US" dirty="0"/>
              <a:t>-secure)</a:t>
            </a:r>
          </a:p>
          <a:p>
            <a:r>
              <a:rPr lang="en-US" altLang="en-US" dirty="0"/>
              <a:t>Make sure your badges are correct </a:t>
            </a:r>
          </a:p>
          <a:p>
            <a:r>
              <a:rPr lang="en-US" altLang="en-US" dirty="0"/>
              <a:t>If you plan to make a submission be sure it does not contain company logos or advertising</a:t>
            </a:r>
          </a:p>
          <a:p>
            <a:r>
              <a:rPr lang="en-US" altLang="en-US" dirty="0"/>
              <a:t>Questions on Voting status, Ballot pool, Access to Reflector, Documentation,  Member</a:t>
            </a:r>
            <a:r>
              <a:rPr lang="en-US" altLang="ja-JP" dirty="0"/>
              <a:t>’s Area</a:t>
            </a:r>
          </a:p>
          <a:p>
            <a:pPr lvl="1"/>
            <a:r>
              <a:rPr lang="en-US" altLang="en-US" sz="2400" dirty="0"/>
              <a:t>Contact Jon </a:t>
            </a:r>
            <a:r>
              <a:rPr lang="en-US" altLang="en-US" sz="2400" dirty="0" err="1"/>
              <a:t>Rosdahl</a:t>
            </a:r>
            <a:r>
              <a:rPr lang="en-US" altLang="en-US" sz="2400" dirty="0"/>
              <a:t> –  </a:t>
            </a:r>
            <a:r>
              <a:rPr lang="en-US" altLang="en-US" sz="2400" dirty="0">
                <a:hlinkClick r:id="rId3"/>
              </a:rPr>
              <a:t>jrosdahl@ieee.org</a:t>
            </a:r>
            <a:endParaRPr lang="en-US" altLang="en-US" dirty="0"/>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Patent Policy and Other Guidelines</a:t>
            </a:r>
            <a:endParaRPr lang="zh-CN" altLang="en-US" dirty="0"/>
          </a:p>
        </p:txBody>
      </p:sp>
      <p:sp>
        <p:nvSpPr>
          <p:cNvPr id="3" name="内容占位符 2"/>
          <p:cNvSpPr>
            <a:spLocks noGrp="1"/>
          </p:cNvSpPr>
          <p:nvPr>
            <p:ph idx="1"/>
          </p:nvPr>
        </p:nvSpPr>
        <p:spPr/>
        <p:txBody>
          <a:bodyPr/>
          <a:lstStyle/>
          <a:p>
            <a:r>
              <a:rPr lang="en-US" altLang="zh-CN" dirty="0"/>
              <a:t>Following 5 slides</a:t>
            </a:r>
            <a:endParaRPr lang="zh-CN" altLang="en-US" dirty="0"/>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a:solidFill>
                  <a:schemeClr val="accent2"/>
                </a:solidFill>
              </a:rPr>
              <a:t>Instructions for the WG Chair (optional to show)</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a:solidFill>
                  <a:schemeClr val="accent2"/>
                </a:solidFill>
              </a:rPr>
              <a:t>Show slides #1 through #4 of this presentation</a:t>
            </a:r>
          </a:p>
          <a:p>
            <a:pPr lvl="1">
              <a:lnSpc>
                <a:spcPct val="80000"/>
              </a:lnSpc>
              <a:buFont typeface="Arial" pitchFamily="34" charset="0"/>
              <a:buChar char="•"/>
            </a:pPr>
            <a:r>
              <a:rPr lang="en-US" altLang="en-US" sz="1400" b="1" dirty="0">
                <a:solidFill>
                  <a:schemeClr val="accent2"/>
                </a:solidFill>
              </a:rPr>
              <a:t>Advise the WG attendees that:</a:t>
            </a:r>
            <a:r>
              <a:rPr lang="en-US" altLang="en-US" sz="1400" dirty="0">
                <a:solidFill>
                  <a:schemeClr val="accent2"/>
                </a:solidFill>
              </a:rPr>
              <a:t> </a:t>
            </a:r>
          </a:p>
          <a:p>
            <a:pPr lvl="2">
              <a:lnSpc>
                <a:spcPct val="80000"/>
              </a:lnSpc>
            </a:pPr>
            <a:r>
              <a:rPr lang="en-US" altLang="en-US" sz="1400" dirty="0">
                <a:solidFill>
                  <a:schemeClr val="accent2"/>
                </a:solidFill>
              </a:rPr>
              <a:t>The IEEE’s patent policy is described in Clause 6 of the </a:t>
            </a:r>
            <a:r>
              <a:rPr lang="en-US" altLang="en-US" sz="1400" i="1" dirty="0">
                <a:solidFill>
                  <a:schemeClr val="accent2"/>
                </a:solidFill>
              </a:rPr>
              <a:t>IEEE-SA Standards Board Bylaws</a:t>
            </a:r>
            <a:r>
              <a:rPr lang="en-US" altLang="en-US" sz="1400" dirty="0">
                <a:solidFill>
                  <a:schemeClr val="accent2"/>
                </a:solidFill>
              </a:rPr>
              <a:t>;</a:t>
            </a:r>
          </a:p>
          <a:p>
            <a:pPr lvl="2">
              <a:lnSpc>
                <a:spcPct val="80000"/>
              </a:lnSpc>
            </a:pPr>
            <a:r>
              <a:rPr lang="en-US" altLang="en-US" sz="14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accent2"/>
                </a:solidFill>
              </a:rPr>
            </a:br>
            <a:endParaRPr lang="en-US" altLang="en-US" sz="1400" dirty="0">
              <a:solidFill>
                <a:schemeClr val="accent2"/>
              </a:solidFill>
            </a:endParaRPr>
          </a:p>
          <a:p>
            <a:pPr lvl="1">
              <a:lnSpc>
                <a:spcPct val="20000"/>
              </a:lnSpc>
              <a:buFont typeface="Arial" pitchFamily="34" charset="0"/>
              <a:buChar char="•"/>
            </a:pPr>
            <a:r>
              <a:rPr lang="en-US" altLang="en-US" sz="1400" b="1" dirty="0">
                <a:solidFill>
                  <a:schemeClr val="accent2"/>
                </a:solidFill>
              </a:rPr>
              <a:t>Instruct the WG Secretary to record in the minutes of the relevant WG meeting:</a:t>
            </a:r>
            <a:r>
              <a:rPr lang="en-US" altLang="en-US" sz="900" dirty="0">
                <a:solidFill>
                  <a:schemeClr val="accent2"/>
                </a:solidFill>
              </a:rPr>
              <a:t> </a:t>
            </a:r>
          </a:p>
          <a:p>
            <a:pPr lvl="2">
              <a:lnSpc>
                <a:spcPct val="80000"/>
              </a:lnSpc>
            </a:pPr>
            <a:r>
              <a:rPr lang="en-US" altLang="en-US" sz="1400" dirty="0">
                <a:solidFill>
                  <a:schemeClr val="accent2"/>
                </a:solidFill>
              </a:rPr>
              <a:t>That the foregoing information was provided and that slides 1 through 4 (and this slide 0, if applicable) were shown; </a:t>
            </a:r>
          </a:p>
          <a:p>
            <a:pPr lvl="2">
              <a:lnSpc>
                <a:spcPct val="80000"/>
              </a:lnSpc>
            </a:pPr>
            <a:r>
              <a:rPr lang="en-US" altLang="en-US" sz="14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a:solidFill>
                <a:schemeClr val="accent2"/>
              </a:solidFill>
            </a:endParaRPr>
          </a:p>
          <a:p>
            <a:pPr lvl="1">
              <a:lnSpc>
                <a:spcPct val="80000"/>
              </a:lnSpc>
              <a:spcBef>
                <a:spcPct val="5000"/>
              </a:spcBef>
              <a:buFont typeface="Arial" pitchFamily="34" charset="0"/>
              <a:buChar char="•"/>
            </a:pPr>
            <a:r>
              <a:rPr lang="en-US" altLang="en-US" sz="14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solidFill>
                  <a:schemeClr val="accent2"/>
                </a:solidFill>
              </a:rPr>
              <a:t>It is recommended that the WG chair review the guidance in </a:t>
            </a:r>
            <a:r>
              <a:rPr lang="en-US" altLang="en-US" sz="1400" i="1" dirty="0">
                <a:solidFill>
                  <a:schemeClr val="accent2"/>
                </a:solidFill>
              </a:rPr>
              <a:t>IEEE-SA Standards Board Operations Manual</a:t>
            </a:r>
            <a:r>
              <a:rPr lang="en-US" altLang="en-US" sz="14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a:solidFill>
                <a:schemeClr val="accent2"/>
              </a:solidFill>
            </a:endParaRPr>
          </a:p>
          <a:p>
            <a:pPr lvl="1">
              <a:lnSpc>
                <a:spcPct val="80000"/>
              </a:lnSpc>
              <a:spcBef>
                <a:spcPct val="5000"/>
              </a:spcBef>
              <a:buFont typeface="Monotype Sorts"/>
              <a:buNone/>
            </a:pPr>
            <a:r>
              <a:rPr lang="en-US" altLang="en-US" sz="1200" dirty="0">
                <a:solidFill>
                  <a:schemeClr val="accent2"/>
                </a:solidFill>
              </a:rPr>
              <a:t>	Note: </a:t>
            </a:r>
            <a:r>
              <a:rPr lang="en-US" altLang="en-US" sz="1200" b="1" dirty="0">
                <a:solidFill>
                  <a:schemeClr val="accent2"/>
                </a:solidFill>
              </a:rPr>
              <a:t>WG</a:t>
            </a:r>
            <a:r>
              <a:rPr lang="en-US" altLang="en-US" sz="12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a:solidFill>
                  <a:schemeClr val="accent2"/>
                </a:solidFill>
              </a:rPr>
              <a:t>Participants, Patents, and Duty to Inform</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a:solidFill>
                  <a:schemeClr val="accent2"/>
                </a:solidFill>
              </a:rPr>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a:p>
            <a:pPr>
              <a:lnSpc>
                <a:spcPct val="80000"/>
              </a:lnSpc>
              <a:spcAft>
                <a:spcPct val="30000"/>
              </a:spcAft>
              <a:buFontTx/>
              <a:buNone/>
            </a:pPr>
            <a:endParaRPr lang="en-US" altLang="en-US" sz="1200" dirty="0"/>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en-US" sz="2800" u="sng" dirty="0">
                <a:solidFill>
                  <a:schemeClr val="accent2"/>
                </a:solidFill>
              </a:rPr>
              <a:t>Patent Related Links</a:t>
            </a:r>
            <a:endParaRPr lang="zh-CN" altLang="en-US" sz="2800" dirty="0"/>
          </a:p>
        </p:txBody>
      </p:sp>
      <p:sp>
        <p:nvSpPr>
          <p:cNvPr id="3"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a:solidFill>
                  <a:srgbClr val="262699"/>
                </a:solidFill>
                <a:cs typeface="Times New Roman" pitchFamily="18" charset="0"/>
              </a:rPr>
              <a:t>Patent Policy is stated in these sources:</a:t>
            </a:r>
          </a:p>
          <a:p>
            <a:pPr lvl="1">
              <a:lnSpc>
                <a:spcPct val="90000"/>
              </a:lnSpc>
              <a:buNone/>
            </a:pPr>
            <a:r>
              <a:rPr lang="en-GB" altLang="en-US" sz="2400" dirty="0">
                <a:solidFill>
                  <a:srgbClr val="262699"/>
                </a:solidFill>
              </a:rPr>
              <a:t>		IEEE-SA Standards Boards Bylaws</a:t>
            </a:r>
          </a:p>
          <a:p>
            <a:pPr lvl="1">
              <a:lnSpc>
                <a:spcPct val="90000"/>
              </a:lnSpc>
              <a:buNone/>
            </a:pPr>
            <a:r>
              <a:rPr lang="en-US" altLang="en-US" sz="2100" dirty="0">
                <a:solidFill>
                  <a:srgbClr val="262699"/>
                </a:solidFill>
              </a:rPr>
              <a:t>		</a:t>
            </a:r>
            <a:r>
              <a:rPr lang="en-US" altLang="en-US" sz="2100" i="1" dirty="0">
                <a:solidFill>
                  <a:srgbClr val="262699"/>
                </a:solidFill>
              </a:rPr>
              <a:t>http://standards.ieee.org/develop/policies/bylaws/sect6-7.html#6</a:t>
            </a:r>
          </a:p>
          <a:p>
            <a:pPr lvl="1">
              <a:lnSpc>
                <a:spcPct val="90000"/>
              </a:lnSpc>
              <a:buNone/>
            </a:pPr>
            <a:r>
              <a:rPr lang="en-GB" altLang="en-US" sz="2400" dirty="0">
                <a:solidFill>
                  <a:srgbClr val="262699"/>
                </a:solidFill>
              </a:rPr>
              <a:t>		IEEE-SA Standards Board Operations Manual</a:t>
            </a:r>
          </a:p>
          <a:p>
            <a:pPr lvl="1">
              <a:lnSpc>
                <a:spcPct val="90000"/>
              </a:lnSpc>
              <a:buNone/>
            </a:pPr>
            <a:r>
              <a:rPr lang="en-US" altLang="en-US" sz="2400" dirty="0">
                <a:solidFill>
                  <a:srgbClr val="262699"/>
                </a:solidFill>
              </a:rPr>
              <a:t>		</a:t>
            </a:r>
            <a:r>
              <a:rPr lang="en-US" altLang="en-US" sz="2100" i="1" dirty="0">
                <a:solidFill>
                  <a:srgbClr val="262699"/>
                </a:solidFill>
              </a:rPr>
              <a:t>http://standards.ieee.org/develop/policies/opman/sect6.html#6.3</a:t>
            </a:r>
            <a:endParaRPr lang="en-US" altLang="en-US" sz="2400" dirty="0">
              <a:solidFill>
                <a:srgbClr val="262699"/>
              </a:solidFill>
            </a:endParaRPr>
          </a:p>
          <a:p>
            <a:pPr lvl="1">
              <a:lnSpc>
                <a:spcPct val="90000"/>
              </a:lnSpc>
              <a:buNone/>
            </a:pPr>
            <a:r>
              <a:rPr lang="en-US" altLang="en-US" sz="2400" dirty="0">
                <a:solidFill>
                  <a:srgbClr val="262699"/>
                </a:solidFill>
                <a:cs typeface="Times New Roman" pitchFamily="18" charset="0"/>
              </a:rPr>
              <a:t>Material about the patent policy is available at</a:t>
            </a:r>
            <a:r>
              <a:rPr lang="en-US" altLang="en-US" sz="2400" dirty="0">
                <a:solidFill>
                  <a:srgbClr val="262699"/>
                </a:solidFill>
              </a:rPr>
              <a:t> </a:t>
            </a:r>
          </a:p>
          <a:p>
            <a:pPr lvl="1">
              <a:lnSpc>
                <a:spcPct val="90000"/>
              </a:lnSpc>
              <a:buNone/>
            </a:pPr>
            <a:r>
              <a:rPr lang="en-US" altLang="en-US" sz="2400" dirty="0">
                <a:solidFill>
                  <a:srgbClr val="262699"/>
                </a:solidFill>
              </a:rPr>
              <a:t>		</a:t>
            </a:r>
            <a:r>
              <a:rPr lang="en-US" altLang="en-US" sz="2100" i="1" dirty="0">
                <a:solidFill>
                  <a:srgbClr val="262699"/>
                </a:solidFill>
              </a:rPr>
              <a:t>http://standards.ieee.org/about/sasb/patcom/materials.html</a:t>
            </a:r>
            <a:endParaRPr lang="en-US" altLang="en-US" sz="1200" dirty="0"/>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#2</a:t>
            </a:r>
            <a:endParaRPr lang="en-US" altLang="en-US" sz="2400" dirty="0"/>
          </a:p>
        </p:txBody>
      </p:sp>
      <p:sp>
        <p:nvSpPr>
          <p:cNvPr id="8"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accent2">
                    <a:lumMod val="75000"/>
                  </a:schemeClr>
                </a:solidFill>
              </a:rPr>
              <a:t>Call for Potentially Essential Patents</a:t>
            </a:r>
            <a:endParaRPr lang="zh-CN" altLang="en-US" dirty="0"/>
          </a:p>
        </p:txBody>
      </p:sp>
      <p:sp>
        <p:nvSpPr>
          <p:cNvPr id="3" name="内容占位符 2"/>
          <p:cNvSpPr>
            <a:spLocks noGrp="1"/>
          </p:cNvSpPr>
          <p:nvPr>
            <p:ph idx="1"/>
          </p:nvPr>
        </p:nvSpPr>
        <p:spPr/>
        <p:txBody>
          <a:bodyPr/>
          <a:lstStyle/>
          <a:p>
            <a:pPr>
              <a:buFont typeface="Arial" pitchFamily="34" charset="0"/>
              <a:buChar char="•"/>
              <a:defRPr/>
            </a:pPr>
            <a:r>
              <a:rPr lang="en-US" altLang="en-US" sz="2800" dirty="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a:solidFill>
                  <a:schemeClr val="accent2">
                    <a:lumMod val="75000"/>
                  </a:schemeClr>
                </a:solidFill>
              </a:rPr>
              <a:t>Either speak up now or</a:t>
            </a:r>
          </a:p>
          <a:p>
            <a:pPr lvl="1">
              <a:buFont typeface="Arial" pitchFamily="34" charset="0"/>
              <a:buChar char="•"/>
              <a:defRPr/>
            </a:pPr>
            <a:r>
              <a:rPr lang="en-US" altLang="en-US" dirty="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a:solidFill>
                  <a:schemeClr val="accent2">
                    <a:lumMod val="75000"/>
                  </a:schemeClr>
                </a:solidFill>
              </a:rPr>
              <a:t>Cause an LOA to be submitted</a:t>
            </a:r>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u="sng" dirty="0">
                <a:solidFill>
                  <a:schemeClr val="accent2">
                    <a:lumMod val="75000"/>
                  </a:schemeClr>
                </a:solidFill>
              </a:rPr>
              <a:t>Other Guidelines for IEEE WG Meetings</a:t>
            </a:r>
            <a:endParaRPr lang="zh-CN" altLang="en-US" dirty="0"/>
          </a:p>
        </p:txBody>
      </p:sp>
      <p:sp>
        <p:nvSpPr>
          <p:cNvPr id="3"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latin typeface="Arial" pitchFamily="34" charset="0"/>
              </a:rPr>
              <a:t>Technical considerations remain primary focus</a:t>
            </a:r>
            <a:endParaRPr lang="en-US" altLang="en-US" sz="1400" dirty="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a:solidFill>
                  <a:srgbClr val="000099"/>
                </a:solidFill>
                <a:latin typeface="Arial" pitchFamily="34" charset="0"/>
              </a:rPr>
              <a:t>---------------------------------------------------------------   </a:t>
            </a:r>
          </a:p>
          <a:p>
            <a:pPr marL="230188" indent="-230188" algn="ctr">
              <a:lnSpc>
                <a:spcPct val="80000"/>
              </a:lnSpc>
              <a:buClr>
                <a:srgbClr val="CC3300"/>
              </a:buClr>
              <a:buSzPct val="50000"/>
              <a:buNone/>
            </a:pPr>
            <a:endParaRPr lang="en-US" altLang="en-US" dirty="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a:solidFill>
                  <a:srgbClr val="000099"/>
                </a:solidFill>
                <a:latin typeface="Arial" pitchFamily="34" charset="0"/>
              </a:rPr>
              <a:t>See </a:t>
            </a:r>
            <a:r>
              <a:rPr lang="en-US" altLang="en-US" sz="1500" i="1" dirty="0">
                <a:solidFill>
                  <a:srgbClr val="000099"/>
                </a:solidFill>
                <a:latin typeface="Arial" pitchFamily="34" charset="0"/>
              </a:rPr>
              <a:t>IEEE-SA Standards Board Operations Manual</a:t>
            </a:r>
            <a:r>
              <a:rPr lang="en-US" altLang="en-US" sz="1500" dirty="0">
                <a:solidFill>
                  <a:srgbClr val="000099"/>
                </a:solidFill>
                <a:latin typeface="Arial" pitchFamily="34" charset="0"/>
              </a:rPr>
              <a:t>, clause 5.3.10 and </a:t>
            </a:r>
            <a:r>
              <a:rPr lang="en-GB" altLang="en-US" sz="1500" dirty="0">
                <a:solidFill>
                  <a:srgbClr val="000099"/>
                </a:solidFill>
                <a:latin typeface="Arial" pitchFamily="34" charset="0"/>
              </a:rPr>
              <a:t>“Promoting Competition and Innovation: What You Need to Know about the IEEE Standards Association's Antitrust and Competition Policy”</a:t>
            </a:r>
            <a:r>
              <a:rPr lang="en-US" altLang="en-US" sz="1500" dirty="0">
                <a:solidFill>
                  <a:srgbClr val="000099"/>
                </a:solidFill>
                <a:latin typeface="Arial" pitchFamily="34" charset="0"/>
              </a:rPr>
              <a:t> for more details.</a:t>
            </a:r>
          </a:p>
          <a:p>
            <a:endParaRPr lang="zh-CN" altLang="en-US" dirty="0"/>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40755</TotalTime>
  <Words>1651</Words>
  <Application>Microsoft Office PowerPoint</Application>
  <PresentationFormat>On-screen Show (4:3)</PresentationFormat>
  <Paragraphs>232</Paragraphs>
  <Slides>17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MS PGothic</vt:lpstr>
      <vt:lpstr>MS PGothic</vt:lpstr>
      <vt:lpstr>Arial</vt:lpstr>
      <vt:lpstr>Monotype Sorts</vt:lpstr>
      <vt:lpstr>Times New Roman</vt:lpstr>
      <vt:lpstr>802-11-Submission</vt:lpstr>
      <vt:lpstr>Document</vt:lpstr>
      <vt:lpstr>TGax July 2017 Meeting MU &amp; SR ad-hoc Agenda</vt:lpstr>
      <vt:lpstr>Agenda items for the week</vt:lpstr>
      <vt:lpstr>Meeting Protocol, Attendance, Voting &amp; Document Status</vt:lpstr>
      <vt:lpstr>Patent Policy and Other Guidelines</vt:lpstr>
      <vt:lpstr>Instructions for the WG Chair (optional to show)</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MU &amp; SR ad-hoc Schedule</vt:lpstr>
      <vt:lpstr>Submissions</vt:lpstr>
      <vt:lpstr>SR SP 1</vt:lpstr>
      <vt:lpstr>SR SP 2</vt:lpstr>
      <vt:lpstr>MU SP 1</vt:lpstr>
      <vt:lpstr>MU SP 2</vt:lpstr>
    </vt:vector>
  </TitlesOfParts>
  <Company>Cisco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Sigurd Schelstraete</cp:lastModifiedBy>
  <cp:revision>2401</cp:revision>
  <cp:lastPrinted>1998-02-10T13:28:06Z</cp:lastPrinted>
  <dcterms:created xsi:type="dcterms:W3CDTF">2007-04-17T18:10:23Z</dcterms:created>
  <dcterms:modified xsi:type="dcterms:W3CDTF">2017-07-11T15:13:58Z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