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592" r:id="rId3"/>
    <p:sldId id="593" r:id="rId4"/>
    <p:sldId id="594" r:id="rId5"/>
    <p:sldId id="595" r:id="rId6"/>
    <p:sldId id="596" r:id="rId7"/>
    <p:sldId id="597" r:id="rId8"/>
    <p:sldId id="598" r:id="rId9"/>
    <p:sldId id="599" r:id="rId10"/>
    <p:sldId id="600" r:id="rId11"/>
    <p:sldId id="601" r:id="rId12"/>
    <p:sldId id="602" r:id="rId13"/>
    <p:sldId id="604" r:id="rId14"/>
    <p:sldId id="605" r:id="rId15"/>
    <p:sldId id="606" r:id="rId16"/>
    <p:sldId id="607" r:id="rId17"/>
    <p:sldId id="60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2" d="100"/>
          <a:sy n="72" d="100"/>
        </p:scale>
        <p:origin x="132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 2017</a:t>
            </a:r>
          </a:p>
        </p:txBody>
      </p:sp>
      <p:sp>
        <p:nvSpPr>
          <p:cNvPr id="1029"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99667" y="304800"/>
            <a:ext cx="325749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a:t>
            </a:r>
            <a:r>
              <a:rPr lang="en-US" sz="1800" b="1" dirty="0" err="1"/>
              <a:t>1116r0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2715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Jul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a:t> July </a:t>
            </a:r>
            <a:r>
              <a:rPr lang="en-US" altLang="en-US" sz="2800" dirty="0"/>
              <a:t>2017 Meeting MU &amp; SR ad-hoc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2017-07-11</a:t>
            </a:r>
          </a:p>
        </p:txBody>
      </p:sp>
      <p:graphicFrame>
        <p:nvGraphicFramePr>
          <p:cNvPr id="1026" name="Object 11"/>
          <p:cNvGraphicFramePr>
            <a:graphicFrameLocks noChangeAspect="1"/>
          </p:cNvGraphicFramePr>
          <p:nvPr>
            <p:extLst>
              <p:ext uri="{D42A27DB-BD31-4B8C-83A1-F6EECF244321}">
                <p14:modId xmlns:p14="http://schemas.microsoft.com/office/powerpoint/2010/main" val="3665992901"/>
              </p:ext>
            </p:extLst>
          </p:nvPr>
        </p:nvGraphicFramePr>
        <p:xfrm>
          <a:off x="444954" y="3137694"/>
          <a:ext cx="7800067" cy="2943225"/>
        </p:xfrm>
        <a:graphic>
          <a:graphicData uri="http://schemas.openxmlformats.org/presentationml/2006/ole">
            <mc:AlternateContent xmlns:mc="http://schemas.openxmlformats.org/markup-compatibility/2006">
              <mc:Choice xmlns:v="urn:schemas-microsoft-com:vml" Requires="v">
                <p:oleObj spid="_x0000_s1099" name="Document" r:id="rId4" imgW="8317447" imgH="3136268" progId="Word.Document.8">
                  <p:embed/>
                </p:oleObj>
              </mc:Choice>
              <mc:Fallback>
                <p:oleObj name="Document" r:id="rId4" imgW="8317447" imgH="3136268" progId="Word.Document.8">
                  <p:embed/>
                  <p:pic>
                    <p:nvPicPr>
                      <p:cNvPr id="0" name="Picture 57"/>
                      <p:cNvPicPr>
                        <a:picLocks noChangeAspect="1" noChangeArrowheads="1"/>
                      </p:cNvPicPr>
                      <p:nvPr/>
                    </p:nvPicPr>
                    <p:blipFill>
                      <a:blip r:embed="rId5"/>
                      <a:srcRect/>
                      <a:stretch>
                        <a:fillRect/>
                      </a:stretch>
                    </p:blipFill>
                    <p:spPr bwMode="auto">
                      <a:xfrm>
                        <a:off x="444954" y="3137694"/>
                        <a:ext cx="7800067" cy="2943225"/>
                      </a:xfrm>
                      <a:prstGeom prst="rect">
                        <a:avLst/>
                      </a:prstGeom>
                      <a:noFill/>
                      <a:effec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a:t>All participation in IEEE 802 Working Group meetings is on an individual basis</a:t>
            </a:r>
          </a:p>
          <a:p>
            <a:pPr>
              <a:buFontTx/>
              <a:buNone/>
            </a:pPr>
            <a:r>
              <a:rPr lang="en-GB" altLang="zh-CN" i="1" dirty="0"/>
              <a:t>•     Participants in the IEEE standards development individual process shall act based on their qualifications and experience. (</a:t>
            </a:r>
            <a:r>
              <a:rPr lang="en-GB" altLang="zh-CN" i="1" dirty="0">
                <a:hlinkClick r:id="rId2"/>
              </a:rPr>
              <a:t>https://standards.ieee.org/develop/policies/bylaws/sb_bylaws.pdf</a:t>
            </a:r>
            <a:r>
              <a:rPr lang="en-GB" altLang="zh-CN" i="1" dirty="0"/>
              <a:t>  section 5.2.1)</a:t>
            </a:r>
            <a:endParaRPr lang="en-US" altLang="zh-CN" dirty="0"/>
          </a:p>
          <a:p>
            <a:pPr>
              <a:buFontTx/>
              <a:buNone/>
            </a:pPr>
            <a:r>
              <a:rPr lang="en-US" altLang="zh-CN" dirty="0"/>
              <a:t>•    </a:t>
            </a:r>
            <a:r>
              <a:rPr lang="en-US" altLang="zh-CN" i="1" dirty="0"/>
              <a:t>IEEE 802 </a:t>
            </a:r>
            <a:r>
              <a:rPr lang="en-GB" altLang="zh-CN" i="1" dirty="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a:hlinkClick r:id="rId3"/>
              </a:rPr>
              <a:t>http://ieee802.org/PNP/approved/IEEE_802_WG_PandP_v19.pdf</a:t>
            </a:r>
            <a:r>
              <a:rPr lang="en-GB" altLang="zh-CN" i="1" dirty="0"/>
              <a:t> section 4.2.1)</a:t>
            </a:r>
            <a:endParaRPr lang="en-US" altLang="zh-CN" dirty="0"/>
          </a:p>
          <a:p>
            <a:r>
              <a:rPr lang="en-US" altLang="zh-CN"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a:t>You shall not direct the actions or votes of any other member of an IEEE 802 Working Group or retaliate against any other member for their actions or votes within IEEE 802 Working Group meetings, see </a:t>
            </a:r>
            <a:r>
              <a:rPr lang="en-US" altLang="zh-CN" u="sng" dirty="0">
                <a:hlinkClick r:id="rId4"/>
              </a:rPr>
              <a:t>https://standards.ieee.org/develop/policies/bylaws/sb_bylaws.pdf </a:t>
            </a:r>
            <a:r>
              <a:rPr lang="en-US" altLang="zh-CN" dirty="0"/>
              <a:t> section 5.2.1.3 and </a:t>
            </a:r>
            <a:r>
              <a:rPr lang="en-GB" altLang="zh-CN" u="sng" dirty="0">
                <a:hlinkClick r:id="rId3"/>
              </a:rPr>
              <a:t>http://ieee802.org/PNP/approved/IEEE_802_WG_PandP_v19.pdf</a:t>
            </a:r>
            <a:r>
              <a:rPr lang="en-GB" altLang="zh-CN" dirty="0"/>
              <a:t>  section 3.4.1, list item x</a:t>
            </a:r>
            <a:endParaRPr lang="en-US" altLang="zh-CN" dirty="0"/>
          </a:p>
          <a:p>
            <a:pPr>
              <a:buFontTx/>
              <a:buNone/>
            </a:pPr>
            <a:r>
              <a:rPr lang="en-US" altLang="zh-CN" sz="2800" dirty="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#5</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Ad Hoc Groups Operation</a:t>
            </a:r>
            <a:endParaRPr lang="zh-CN" altLang="en-US" dirty="0"/>
          </a:p>
        </p:txBody>
      </p:sp>
      <p:sp>
        <p:nvSpPr>
          <p:cNvPr id="3" name="内容占位符 2"/>
          <p:cNvSpPr>
            <a:spLocks noGrp="1"/>
          </p:cNvSpPr>
          <p:nvPr>
            <p:ph idx="1"/>
          </p:nvPr>
        </p:nvSpPr>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TGax</a:t>
            </a:r>
            <a:r>
              <a:rPr lang="en-US" altLang="zh-CN" dirty="0"/>
              <a:t> MU &amp; SR ad-hoc Schedule</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graphicFrame>
        <p:nvGraphicFramePr>
          <p:cNvPr id="8" name="Table 6"/>
          <p:cNvGraphicFramePr>
            <a:graphicFrameLocks noGrp="1"/>
          </p:cNvGraphicFramePr>
          <p:nvPr>
            <p:extLst>
              <p:ext uri="{D42A27DB-BD31-4B8C-83A1-F6EECF244321}">
                <p14:modId xmlns:p14="http://schemas.microsoft.com/office/powerpoint/2010/main" val="2667794341"/>
              </p:ext>
            </p:extLst>
          </p:nvPr>
        </p:nvGraphicFramePr>
        <p:xfrm>
          <a:off x="1066796" y="2971800"/>
          <a:ext cx="7477128" cy="1828800"/>
        </p:xfrm>
        <a:graphic>
          <a:graphicData uri="http://schemas.openxmlformats.org/drawingml/2006/table">
            <a:tbl>
              <a:tblPr firstRow="1" bandRow="1">
                <a:tableStyleId>{616DA210-FB5B-4158-B5E0-FEB733F419BA}</a:tableStyleId>
              </a:tblPr>
              <a:tblGrid>
                <a:gridCol w="1143004">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gridCol w="1071560">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3">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1495425">
                  <a:extLst>
                    <a:ext uri="{9D8B030D-6E8A-4147-A177-3AD203B41FA5}">
                      <a16:colId xmlns:a16="http://schemas.microsoft.com/office/drawing/2014/main" val="20007"/>
                    </a:ext>
                  </a:extLst>
                </a:gridCol>
              </a:tblGrid>
              <a:tr h="280861">
                <a:tc>
                  <a:txBody>
                    <a:bodyPr/>
                    <a:lstStyle/>
                    <a:p>
                      <a:pPr algn="ctr"/>
                      <a:endParaRPr lang="en-US" sz="1400" dirty="0"/>
                    </a:p>
                  </a:txBody>
                  <a:tcPr/>
                </a:tc>
                <a:tc gridSpan="2">
                  <a:txBody>
                    <a:bodyPr/>
                    <a:lstStyle/>
                    <a:p>
                      <a:pPr algn="ctr"/>
                      <a:r>
                        <a:rPr lang="en-US" sz="1400" dirty="0"/>
                        <a:t>Monday</a:t>
                      </a:r>
                    </a:p>
                  </a:txBody>
                  <a:tcPr/>
                </a:tc>
                <a:tc hMerge="1">
                  <a:txBody>
                    <a:bodyPr/>
                    <a:lstStyle/>
                    <a:p>
                      <a:endParaRPr lang="en-US"/>
                    </a:p>
                  </a:txBody>
                  <a:tcPr/>
                </a:tc>
                <a:tc gridSpan="2">
                  <a:txBody>
                    <a:bodyPr/>
                    <a:lstStyle/>
                    <a:p>
                      <a:pPr algn="ctr"/>
                      <a:r>
                        <a:rPr lang="en-US" sz="1400" dirty="0"/>
                        <a:t>Tuesday</a:t>
                      </a:r>
                    </a:p>
                  </a:txBody>
                  <a:tcPr/>
                </a:tc>
                <a:tc hMerge="1">
                  <a:txBody>
                    <a:bodyPr/>
                    <a:lstStyle/>
                    <a:p>
                      <a:endParaRPr lang="en-US"/>
                    </a:p>
                  </a:txBody>
                  <a:tcPr/>
                </a:tc>
                <a:tc gridSpan="2">
                  <a:txBody>
                    <a:bodyPr/>
                    <a:lstStyle/>
                    <a:p>
                      <a:pPr algn="ctr"/>
                      <a:r>
                        <a:rPr lang="en-US" sz="1400" dirty="0"/>
                        <a:t>Wednesday</a:t>
                      </a:r>
                    </a:p>
                  </a:txBody>
                  <a:tcPr/>
                </a:tc>
                <a:tc hMerge="1">
                  <a:txBody>
                    <a:bodyPr/>
                    <a:lstStyle/>
                    <a:p>
                      <a:endParaRPr lang="en-US"/>
                    </a:p>
                  </a:txBody>
                  <a:tcPr/>
                </a:tc>
                <a:tc>
                  <a:txBody>
                    <a:bodyPr/>
                    <a:lstStyle/>
                    <a:p>
                      <a:pPr algn="ctr"/>
                      <a:r>
                        <a:rPr lang="en-US" sz="1400" dirty="0"/>
                        <a:t>Thursday</a:t>
                      </a:r>
                    </a:p>
                  </a:txBody>
                  <a:tcPr/>
                </a:tc>
                <a:extLst>
                  <a:ext uri="{0D108BD9-81ED-4DB2-BD59-A6C34878D82A}">
                    <a16:rowId xmlns:a16="http://schemas.microsoft.com/office/drawing/2014/main" val="10000"/>
                  </a:ext>
                </a:extLst>
              </a:tr>
              <a:tr h="197146">
                <a:tc>
                  <a:txBody>
                    <a:bodyPr/>
                    <a:lstStyle/>
                    <a:p>
                      <a:pPr algn="ctr"/>
                      <a:r>
                        <a:rPr lang="en-US" sz="1400" dirty="0"/>
                        <a:t>AM 1</a:t>
                      </a:r>
                    </a:p>
                  </a:txBody>
                  <a:tcPr/>
                </a:tc>
                <a:tc gridSpan="2">
                  <a:txBody>
                    <a:bodyPr/>
                    <a:lstStyle/>
                    <a:p>
                      <a:pPr algn="ctr"/>
                      <a:endParaRPr lang="en-US" sz="1400" dirty="0"/>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tc gridSpan="2">
                  <a:txBody>
                    <a:bodyPr/>
                    <a:lstStyle/>
                    <a:p>
                      <a:pPr algn="ctr"/>
                      <a:r>
                        <a:rPr lang="en-US" sz="1400" dirty="0" err="1"/>
                        <a:t>TGax</a:t>
                      </a:r>
                      <a:endParaRPr lang="en-US" sz="1400" dirty="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1"/>
                  </a:ext>
                </a:extLst>
              </a:tr>
              <a:tr h="206966">
                <a:tc>
                  <a:txBody>
                    <a:bodyPr/>
                    <a:lstStyle/>
                    <a:p>
                      <a:pPr algn="ctr"/>
                      <a:r>
                        <a:rPr lang="en-US" sz="1400" dirty="0"/>
                        <a:t>AM 2</a:t>
                      </a:r>
                    </a:p>
                  </a:txBody>
                  <a:tcPr/>
                </a:tc>
                <a:tc gridSpan="2">
                  <a:txBody>
                    <a:bodyPr/>
                    <a:lstStyle/>
                    <a:p>
                      <a:pPr algn="ctr"/>
                      <a:endParaRPr lang="en-US" sz="1400"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gridSpan="2">
                  <a:txBody>
                    <a:bodyPr/>
                    <a:lstStyle/>
                    <a:p>
                      <a:pPr algn="ctr"/>
                      <a:endParaRPr lang="en-US" sz="140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2"/>
                  </a:ext>
                </a:extLst>
              </a:tr>
              <a:tr h="206966">
                <a:tc>
                  <a:txBody>
                    <a:bodyPr/>
                    <a:lstStyle/>
                    <a:p>
                      <a:pPr algn="ctr"/>
                      <a:r>
                        <a:rPr lang="en-US" sz="1400" dirty="0"/>
                        <a:t>PM 1</a:t>
                      </a:r>
                    </a:p>
                  </a:txBody>
                  <a:tcPr/>
                </a:tc>
                <a:tc gridSpan="2">
                  <a:txBody>
                    <a:bodyPr/>
                    <a:lstStyle/>
                    <a:p>
                      <a:pPr algn="ctr"/>
                      <a:r>
                        <a:rPr lang="en-US" sz="1400" dirty="0" err="1"/>
                        <a:t>TGax</a:t>
                      </a:r>
                      <a:endParaRPr lang="en-US" sz="1400" dirty="0"/>
                    </a:p>
                  </a:txBody>
                  <a:tcPr/>
                </a:tc>
                <a:tc hMerge="1">
                  <a:txBody>
                    <a:bodyPr/>
                    <a:lstStyle/>
                    <a:p>
                      <a:endParaRPr lang="en-US"/>
                    </a:p>
                  </a:txBody>
                  <a:tcPr/>
                </a:tc>
                <a:tc>
                  <a:txBody>
                    <a:bodyPr/>
                    <a:lstStyle/>
                    <a:p>
                      <a:pPr algn="ctr"/>
                      <a:endParaRPr lang="en-US" sz="1400" dirty="0"/>
                    </a:p>
                  </a:txBody>
                  <a:tcPr/>
                </a:tc>
                <a:tc>
                  <a:txBody>
                    <a:bodyPr/>
                    <a:lstStyle/>
                    <a:p>
                      <a:pPr algn="ct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dirty="0" err="1"/>
                        <a:t>TGax</a:t>
                      </a:r>
                      <a:endParaRPr lang="en-US" sz="1400" dirty="0"/>
                    </a:p>
                  </a:txBody>
                  <a:tcPr/>
                </a:tc>
                <a:extLst>
                  <a:ext uri="{0D108BD9-81ED-4DB2-BD59-A6C34878D82A}">
                    <a16:rowId xmlns:a16="http://schemas.microsoft.com/office/drawing/2014/main" val="10003"/>
                  </a:ext>
                </a:extLst>
              </a:tr>
              <a:tr h="236532">
                <a:tc>
                  <a:txBody>
                    <a:bodyPr/>
                    <a:lstStyle/>
                    <a:p>
                      <a:pPr algn="ctr"/>
                      <a:r>
                        <a:rPr lang="en-US" sz="1400" dirty="0"/>
                        <a:t>PM</a:t>
                      </a:r>
                      <a:r>
                        <a:rPr lang="en-US" sz="1400" baseline="0" dirty="0"/>
                        <a:t> 2</a:t>
                      </a: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b="1" dirty="0">
                          <a:solidFill>
                            <a:srgbClr val="FF0000"/>
                          </a:solidFill>
                        </a:rPr>
                        <a:t>MU/SR</a:t>
                      </a:r>
                    </a:p>
                  </a:txBody>
                  <a:tcPr/>
                </a:tc>
                <a:tc>
                  <a:txBody>
                    <a:bodyPr/>
                    <a:lstStyle/>
                    <a:p>
                      <a:pPr algn="ctr"/>
                      <a:r>
                        <a:rPr lang="en-US" sz="1400" kern="1200" dirty="0">
                          <a:solidFill>
                            <a:schemeClr val="tx1"/>
                          </a:solidFill>
                          <a:latin typeface="+mn-lt"/>
                          <a:ea typeface="+mn-ea"/>
                          <a:cs typeface="+mn-cs"/>
                        </a:rPr>
                        <a:t>MAC</a:t>
                      </a:r>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a:txBody>
                    <a:bodyPr/>
                    <a:lstStyle/>
                    <a:p>
                      <a:pPr algn="ctr"/>
                      <a:r>
                        <a:rPr lang="en-US" sz="1400" dirty="0" err="1"/>
                        <a:t>TGax</a:t>
                      </a:r>
                      <a:endParaRPr lang="en-US" sz="1400" dirty="0"/>
                    </a:p>
                  </a:txBody>
                  <a:tcPr/>
                </a:tc>
                <a:extLst>
                  <a:ext uri="{0D108BD9-81ED-4DB2-BD59-A6C34878D82A}">
                    <a16:rowId xmlns:a16="http://schemas.microsoft.com/office/drawing/2014/main" val="10004"/>
                  </a:ext>
                </a:extLst>
              </a:tr>
              <a:tr h="224273">
                <a:tc>
                  <a:txBody>
                    <a:bodyPr/>
                    <a:lstStyle/>
                    <a:p>
                      <a:pPr algn="ctr"/>
                      <a:r>
                        <a:rPr lang="en-US" sz="1400" dirty="0"/>
                        <a:t>EVE</a:t>
                      </a:r>
                    </a:p>
                  </a:txBody>
                  <a:tcPr/>
                </a:tc>
                <a:tc gridSpan="2">
                  <a:txBody>
                    <a:bodyPr/>
                    <a:lstStyle/>
                    <a:p>
                      <a:pPr algn="ctr"/>
                      <a:endParaRPr lang="en-US" sz="1400" b="1" dirty="0"/>
                    </a:p>
                  </a:txBody>
                  <a:tcPr/>
                </a:tc>
                <a:tc hMerge="1">
                  <a:txBody>
                    <a:bodyPr/>
                    <a:lstStyle/>
                    <a:p>
                      <a:pPr algn="ctr"/>
                      <a:endParaRPr lang="en-US" sz="1400" dirty="0"/>
                    </a:p>
                  </a:txBody>
                  <a:tcPr/>
                </a:tc>
                <a:tc>
                  <a:txBody>
                    <a:bodyPr/>
                    <a:lstStyle/>
                    <a:p>
                      <a:pPr algn="ctr"/>
                      <a:r>
                        <a:rPr lang="en-US" sz="1400" kern="1200" dirty="0">
                          <a:solidFill>
                            <a:schemeClr val="tx1"/>
                          </a:solidFill>
                          <a:latin typeface="+mn-lt"/>
                          <a:ea typeface="+mn-ea"/>
                          <a:cs typeface="+mn-cs"/>
                        </a:rPr>
                        <a:t>PHY</a:t>
                      </a:r>
                    </a:p>
                  </a:txBody>
                  <a:tcPr/>
                </a:tc>
                <a:tc>
                  <a:txBody>
                    <a:bodyPr/>
                    <a:lstStyle/>
                    <a:p>
                      <a:pPr algn="ctr"/>
                      <a:r>
                        <a:rPr lang="en-US" sz="1400" dirty="0"/>
                        <a:t>MAC</a:t>
                      </a:r>
                    </a:p>
                  </a:txBody>
                  <a:tcPr/>
                </a:tc>
                <a:tc gridSpan="2">
                  <a:txBody>
                    <a:bodyPr/>
                    <a:lstStyle/>
                    <a:p>
                      <a:pPr algn="ctr"/>
                      <a:endParaRPr lang="en-US" sz="1400" dirty="0"/>
                    </a:p>
                  </a:txBody>
                  <a:tcPr/>
                </a:tc>
                <a:tc hMerge="1">
                  <a:txBody>
                    <a:bodyPr/>
                    <a:lstStyle/>
                    <a:p>
                      <a:endParaRPr lang="en-US"/>
                    </a:p>
                  </a:txBody>
                  <a:tcPr/>
                </a:tc>
                <a:tc>
                  <a:txBody>
                    <a:bodyPr/>
                    <a:lstStyle/>
                    <a:p>
                      <a:pPr algn="ctr"/>
                      <a:endParaRPr lang="en-US" sz="14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Submissions</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 </a:t>
            </a:r>
          </a:p>
          <a:p>
            <a:pPr lvl="1">
              <a:buFont typeface="Arial" pitchFamily="34" charset="0"/>
              <a:buChar char="•"/>
            </a:pPr>
            <a:r>
              <a:rPr lang="en-US" sz="1600" b="1" dirty="0">
                <a:solidFill>
                  <a:srgbClr val="FF0000"/>
                </a:solidFill>
              </a:rPr>
              <a:t>    Docs in red color have been withdrawn.</a:t>
            </a:r>
          </a:p>
          <a:p>
            <a:pPr lvl="1">
              <a:buFont typeface="Arial" pitchFamily="34" charset="0"/>
              <a:buChar char="•"/>
            </a:pPr>
            <a:r>
              <a:rPr lang="en-US" sz="1600" b="1" dirty="0"/>
              <a:t>    Docs in black color have NOT been presented.</a:t>
            </a:r>
          </a:p>
          <a:p>
            <a:pPr lvl="1">
              <a:buFont typeface="Arial" pitchFamily="34" charset="0"/>
              <a:buChar char="•"/>
            </a:pPr>
            <a:r>
              <a:rPr lang="en-US" sz="1600" b="1" dirty="0">
                <a:solidFill>
                  <a:srgbClr val="FFC000"/>
                </a:solidFill>
              </a:rPr>
              <a:t>    Docs presented but need more discussion or deferred</a:t>
            </a:r>
          </a:p>
        </p:txBody>
      </p:sp>
      <p:graphicFrame>
        <p:nvGraphicFramePr>
          <p:cNvPr id="8" name="Table 7"/>
          <p:cNvGraphicFramePr>
            <a:graphicFrameLocks noGrp="1"/>
          </p:cNvGraphicFramePr>
          <p:nvPr>
            <p:extLst>
              <p:ext uri="{D42A27DB-BD31-4B8C-83A1-F6EECF244321}">
                <p14:modId xmlns:p14="http://schemas.microsoft.com/office/powerpoint/2010/main" val="3712936955"/>
              </p:ext>
            </p:extLst>
          </p:nvPr>
        </p:nvGraphicFramePr>
        <p:xfrm>
          <a:off x="932003" y="4343400"/>
          <a:ext cx="7602397" cy="1135380"/>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20000"/>
                    </a:ext>
                  </a:extLst>
                </a:gridCol>
                <a:gridCol w="3793985">
                  <a:extLst>
                    <a:ext uri="{9D8B030D-6E8A-4147-A177-3AD203B41FA5}">
                      <a16:colId xmlns:a16="http://schemas.microsoft.com/office/drawing/2014/main" val="20001"/>
                    </a:ext>
                  </a:extLst>
                </a:gridCol>
                <a:gridCol w="2161104">
                  <a:extLst>
                    <a:ext uri="{9D8B030D-6E8A-4147-A177-3AD203B41FA5}">
                      <a16:colId xmlns:a16="http://schemas.microsoft.com/office/drawing/2014/main" val="20002"/>
                    </a:ext>
                  </a:extLst>
                </a:gridCol>
                <a:gridCol w="656708">
                  <a:extLst>
                    <a:ext uri="{9D8B030D-6E8A-4147-A177-3AD203B41FA5}">
                      <a16:colId xmlns:a16="http://schemas.microsoft.com/office/drawing/2014/main" val="20003"/>
                    </a:ext>
                  </a:extLst>
                </a:gridCol>
              </a:tblGrid>
              <a:tr h="161925">
                <a:tc>
                  <a:txBody>
                    <a:bodyPr/>
                    <a:lstStyle/>
                    <a:p>
                      <a:pPr algn="ctr" fontAlgn="b"/>
                      <a:r>
                        <a:rPr lang="en-US" sz="1600" b="1" u="none" strike="noStrike" dirty="0">
                          <a:effectLst/>
                        </a:rPr>
                        <a:t>DCN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Title</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Author (Affiliation)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ad hoc</a:t>
                      </a:r>
                      <a:endParaRPr lang="en-US" sz="1600" b="1" i="0" u="none" strike="noStrike" dirty="0">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61925">
                <a:tc>
                  <a:txBody>
                    <a:bodyPr/>
                    <a:lstStyle/>
                    <a:p>
                      <a:pPr algn="l" fontAlgn="t"/>
                      <a:r>
                        <a:rPr lang="en-US" sz="1400" u="none" strike="noStrike" dirty="0">
                          <a:effectLst/>
                        </a:rPr>
                        <a:t>11-17/0935</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CRs for clause 27.5.4.2 UORA</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Stephane Baron (Canon)</a:t>
                      </a:r>
                      <a:endParaRPr lang="en-US" sz="14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MU</a:t>
                      </a:r>
                      <a:endParaRPr lang="en-US" sz="14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1"/>
                  </a:ext>
                </a:extLst>
              </a:tr>
              <a:tr h="161925">
                <a:tc>
                  <a:txBody>
                    <a:bodyPr/>
                    <a:lstStyle/>
                    <a:p>
                      <a:pPr algn="l" fontAlgn="t"/>
                      <a:r>
                        <a:rPr lang="en-US" sz="1400" u="none" strike="noStrike" dirty="0">
                          <a:effectLst/>
                        </a:rPr>
                        <a:t>11-17/1059</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CR on 27.5.2.6.2 </a:t>
                      </a:r>
                      <a:r>
                        <a:rPr lang="en-US" sz="1400" u="none" strike="noStrike" dirty="0" err="1">
                          <a:effectLst/>
                        </a:rPr>
                        <a:t>Part3</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err="1">
                          <a:effectLst/>
                        </a:rPr>
                        <a:t>Jeongki</a:t>
                      </a:r>
                      <a:r>
                        <a:rPr lang="en-US" sz="1400" u="none" strike="noStrike" dirty="0">
                          <a:effectLst/>
                        </a:rPr>
                        <a:t> Kim (LG Electronics)</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MU</a:t>
                      </a:r>
                      <a:endParaRPr lang="en-US" sz="14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161925">
                <a:tc>
                  <a:txBody>
                    <a:bodyPr/>
                    <a:lstStyle/>
                    <a:p>
                      <a:pPr algn="l" fontAlgn="t"/>
                      <a:r>
                        <a:rPr lang="en-US" sz="1400" u="none" strike="sngStrike" dirty="0">
                          <a:effectLst/>
                        </a:rPr>
                        <a:t>11-17/1071</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a:effectLst/>
                        </a:rPr>
                        <a:t>CR for remaining CIDs related to random access</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err="1">
                          <a:effectLst/>
                        </a:rPr>
                        <a:t>Kiseon</a:t>
                      </a:r>
                      <a:r>
                        <a:rPr lang="en-US" sz="1400" u="none" strike="sngStrike" dirty="0">
                          <a:effectLst/>
                        </a:rPr>
                        <a:t> Ryu (LG Electronics)</a:t>
                      </a:r>
                      <a:endParaRPr lang="en-US" sz="1400" b="0" i="0" u="none" strike="sng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sngStrike" dirty="0">
                          <a:effectLst/>
                        </a:rPr>
                        <a:t>MU</a:t>
                      </a:r>
                      <a:endParaRPr lang="en-US" sz="1400" b="0" i="0" u="none" strike="sng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301092722"/>
              </p:ext>
            </p:extLst>
          </p:nvPr>
        </p:nvGraphicFramePr>
        <p:xfrm>
          <a:off x="932003" y="2859088"/>
          <a:ext cx="7602397" cy="1155144"/>
        </p:xfrm>
        <a:graphic>
          <a:graphicData uri="http://schemas.openxmlformats.org/drawingml/2006/table">
            <a:tbl>
              <a:tblPr>
                <a:tableStyleId>{5C22544A-7EE6-4342-B048-85BDC9FD1C3A}</a:tableStyleId>
              </a:tblPr>
              <a:tblGrid>
                <a:gridCol w="990600">
                  <a:extLst>
                    <a:ext uri="{9D8B030D-6E8A-4147-A177-3AD203B41FA5}">
                      <a16:colId xmlns:a16="http://schemas.microsoft.com/office/drawing/2014/main" val="20000"/>
                    </a:ext>
                  </a:extLst>
                </a:gridCol>
                <a:gridCol w="3793985">
                  <a:extLst>
                    <a:ext uri="{9D8B030D-6E8A-4147-A177-3AD203B41FA5}">
                      <a16:colId xmlns:a16="http://schemas.microsoft.com/office/drawing/2014/main" val="20001"/>
                    </a:ext>
                  </a:extLst>
                </a:gridCol>
                <a:gridCol w="2161104">
                  <a:extLst>
                    <a:ext uri="{9D8B030D-6E8A-4147-A177-3AD203B41FA5}">
                      <a16:colId xmlns:a16="http://schemas.microsoft.com/office/drawing/2014/main" val="20002"/>
                    </a:ext>
                  </a:extLst>
                </a:gridCol>
                <a:gridCol w="656708">
                  <a:extLst>
                    <a:ext uri="{9D8B030D-6E8A-4147-A177-3AD203B41FA5}">
                      <a16:colId xmlns:a16="http://schemas.microsoft.com/office/drawing/2014/main" val="20003"/>
                    </a:ext>
                  </a:extLst>
                </a:gridCol>
              </a:tblGrid>
              <a:tr h="232767">
                <a:tc>
                  <a:txBody>
                    <a:bodyPr/>
                    <a:lstStyle/>
                    <a:p>
                      <a:pPr algn="ctr" fontAlgn="b"/>
                      <a:r>
                        <a:rPr lang="en-US" sz="1600" b="1" u="none" strike="noStrike" dirty="0">
                          <a:effectLst/>
                        </a:rPr>
                        <a:t>DCN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Title</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Author (Affiliation)</a:t>
                      </a:r>
                      <a:endParaRPr lang="en-US" sz="1600" b="1" i="0" u="none" strike="noStrike" dirty="0">
                        <a:solidFill>
                          <a:srgbClr val="FFFFFF"/>
                        </a:solidFill>
                        <a:effectLst/>
                        <a:latin typeface="Arial" panose="020B0604020202020204" pitchFamily="34" charset="0"/>
                      </a:endParaRPr>
                    </a:p>
                  </a:txBody>
                  <a:tcPr marL="9525" marR="9525" marT="9525" marB="0" anchor="b"/>
                </a:tc>
                <a:tc>
                  <a:txBody>
                    <a:bodyPr/>
                    <a:lstStyle/>
                    <a:p>
                      <a:pPr algn="ctr" fontAlgn="b"/>
                      <a:r>
                        <a:rPr lang="en-US" sz="1600" b="1" u="none" strike="noStrike" dirty="0">
                          <a:effectLst/>
                        </a:rPr>
                        <a:t>ad hoc</a:t>
                      </a:r>
                      <a:endParaRPr lang="en-US" sz="1600" b="1" i="0" u="none" strike="noStrike" dirty="0">
                        <a:solidFill>
                          <a:srgbClr val="FFFFFF"/>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232767">
                <a:tc>
                  <a:txBody>
                    <a:bodyPr/>
                    <a:lstStyle/>
                    <a:p>
                      <a:pPr algn="l" fontAlgn="t"/>
                      <a:r>
                        <a:rPr lang="en-US" sz="1400" u="none" strike="noStrike" dirty="0">
                          <a:effectLst/>
                        </a:rPr>
                        <a:t>11-17/0669</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dirty="0"/>
                        <a:t>CR for CID 4928</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Kaiying Lv (ZTE Corp.)</a:t>
                      </a:r>
                      <a:endParaRPr lang="en-US" sz="14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SR</a:t>
                      </a:r>
                      <a:endParaRPr lang="en-US" sz="14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1"/>
                  </a:ext>
                </a:extLst>
              </a:tr>
              <a:tr h="232767">
                <a:tc>
                  <a:txBody>
                    <a:bodyPr/>
                    <a:lstStyle/>
                    <a:p>
                      <a:pPr algn="l" fontAlgn="t"/>
                      <a:r>
                        <a:rPr lang="en-US" sz="1400" u="none" strike="noStrike" dirty="0">
                          <a:effectLst/>
                        </a:rPr>
                        <a:t>11-17/0941</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CR for section 25.9</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laurent cariou (Intel)</a:t>
                      </a:r>
                      <a:endParaRPr lang="en-US" sz="14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a:effectLst/>
                        </a:rPr>
                        <a:t>SR</a:t>
                      </a:r>
                      <a:endParaRPr lang="en-US" sz="14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2"/>
                  </a:ext>
                </a:extLst>
              </a:tr>
              <a:tr h="232767">
                <a:tc>
                  <a:txBody>
                    <a:bodyPr/>
                    <a:lstStyle/>
                    <a:p>
                      <a:pPr algn="l" fontAlgn="t"/>
                      <a:r>
                        <a:rPr lang="en-US" sz="1400" u="none" strike="noStrike" dirty="0">
                          <a:effectLst/>
                        </a:rPr>
                        <a:t>11-17/1003</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DSC CCAT OBSS_PD resolve SR comments</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Graham Smith (SR Technologies)</a:t>
                      </a:r>
                      <a:endParaRPr lang="en-US" sz="14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400" u="none" strike="noStrike" dirty="0">
                          <a:effectLst/>
                        </a:rPr>
                        <a:t>SR</a:t>
                      </a:r>
                      <a:endParaRPr lang="en-US" sz="14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 SP 1</a:t>
            </a:r>
          </a:p>
        </p:txBody>
      </p:sp>
      <p:sp>
        <p:nvSpPr>
          <p:cNvPr id="3" name="Content Placeholder 2"/>
          <p:cNvSpPr>
            <a:spLocks noGrp="1"/>
          </p:cNvSpPr>
          <p:nvPr>
            <p:ph idx="1"/>
          </p:nvPr>
        </p:nvSpPr>
        <p:spPr/>
        <p:txBody>
          <a:bodyPr/>
          <a:lstStyle/>
          <a:p>
            <a:r>
              <a:rPr lang="en-US" altLang="zh-CN" dirty="0"/>
              <a:t>Do you agree the proposed comment resolution to the CID 4928 and the corresponding spec text modification as in </a:t>
            </a:r>
            <a:r>
              <a:rPr lang="en-GB" dirty="0"/>
              <a:t>11-17/</a:t>
            </a:r>
            <a:r>
              <a:rPr lang="en-GB" dirty="0" err="1"/>
              <a:t>0669r1</a:t>
            </a:r>
            <a:r>
              <a:rPr lang="en-US" altLang="zh-CN" dirty="0"/>
              <a:t>?</a:t>
            </a:r>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173921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 SP 2</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0941r0</a:t>
            </a:r>
            <a:r>
              <a:rPr lang="en-US" altLang="zh-CN" dirty="0"/>
              <a:t>?</a:t>
            </a:r>
          </a:p>
          <a:p>
            <a:pPr lvl="1"/>
            <a:r>
              <a:rPr lang="en-GB" sz="1600" dirty="0"/>
              <a:t>3078, 3079, 3080, 3081, 3082, 4261 ,4926, 5088, 5200, 5201, 5202, 5203, 5209, 5480, 5481, 5483, 5486, 5487, 5488 ,5490, 5491, 5492, 5493, 5575, 5576, 5681, 5864, 6018, 6021, 6022, 6024, 6026 ,6027, 6028, 6054, 6150, 6153, 6759, 6761, </a:t>
            </a:r>
            <a:r>
              <a:rPr lang="en-GB" sz="1600" dirty="0">
                <a:solidFill>
                  <a:srgbClr val="0070C0"/>
                </a:solidFill>
              </a:rPr>
              <a:t>6762</a:t>
            </a:r>
            <a:r>
              <a:rPr lang="en-GB" sz="1600" dirty="0"/>
              <a:t>, 6765, 6766, 6767, 7121, 7126, 7172, 7173, 7229, </a:t>
            </a:r>
            <a:r>
              <a:rPr lang="en-GB" sz="1600" dirty="0">
                <a:solidFill>
                  <a:srgbClr val="0070C0"/>
                </a:solidFill>
              </a:rPr>
              <a:t>7230</a:t>
            </a:r>
            <a:r>
              <a:rPr lang="en-GB" sz="1600" dirty="0"/>
              <a:t>, 7405, 7610, 7911, 8072, 8074, 8088, 8101, 8102, 8103, 8230, 8236, 8237, 8562, 8721, 8723, 9232, 9233, 9459, 9460, 9461, 9539, 9601, 9603, 9728, 9761, 9762, 9940, 9941, 9942, 9943, 9945, 10018, 10020, 10021, 10022, 10023, 10024, 10025, 10026, 10027, 10028, </a:t>
            </a:r>
            <a:r>
              <a:rPr lang="en-GB" sz="1600" dirty="0">
                <a:solidFill>
                  <a:srgbClr val="0070C0"/>
                </a:solidFill>
              </a:rPr>
              <a:t>10033</a:t>
            </a:r>
            <a:r>
              <a:rPr lang="en-GB" sz="1600" dirty="0"/>
              <a:t>, 10034, 10079, 10282, 10411, 5739, 5939, 6170, 7910, 8105, 9542, 9607, 9608, 9954</a:t>
            </a:r>
          </a:p>
          <a:p>
            <a:endParaRPr lang="en-US" dirty="0"/>
          </a:p>
          <a:p>
            <a:pPr lvl="1"/>
            <a:endParaRPr lang="en-US" altLang="zh-CN" dirty="0"/>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1528866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 SP 3</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1003r0</a:t>
            </a:r>
            <a:r>
              <a:rPr lang="en-US" altLang="zh-CN" dirty="0"/>
              <a:t>?</a:t>
            </a:r>
          </a:p>
          <a:p>
            <a:pPr lvl="1"/>
            <a:r>
              <a:rPr lang="en-US" dirty="0"/>
              <a:t>5494, 5495, 5503, 6762, 6768, 7129, 7230, 9947, 10031, 10033</a:t>
            </a:r>
          </a:p>
          <a:p>
            <a:pPr lvl="1"/>
            <a:endParaRPr lang="en-US" altLang="zh-CN" dirty="0"/>
          </a:p>
          <a:p>
            <a:endParaRPr lang="en-US" altLang="zh-CN" dirty="0"/>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2571389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 4</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0935r2</a:t>
            </a:r>
            <a:r>
              <a:rPr lang="en-US" altLang="zh-CN" dirty="0"/>
              <a:t>?</a:t>
            </a:r>
          </a:p>
          <a:p>
            <a:pPr lvl="1"/>
            <a:r>
              <a:rPr lang="en-US" dirty="0"/>
              <a:t>6106, 9571, 10173</a:t>
            </a:r>
          </a:p>
          <a:p>
            <a:pPr lvl="1"/>
            <a:endParaRPr lang="en-US" altLang="zh-CN" dirty="0"/>
          </a:p>
          <a:p>
            <a:endParaRPr lang="en-US" altLang="zh-CN" dirty="0"/>
          </a:p>
          <a:p>
            <a:endParaRPr lang="en-US" altLang="zh-CN" dirty="0"/>
          </a:p>
          <a:p>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t>Jul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394587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Comment resolution presentations approved by 802.11ax for presentation this week, and related straw polls</a:t>
            </a:r>
            <a:endParaRPr lang="en-CA" altLang="en-US" sz="1800" dirty="0"/>
          </a:p>
          <a:p>
            <a:pPr lvl="0">
              <a:defRPr/>
            </a:pPr>
            <a:r>
              <a:rPr lang="en-CA" altLang="en-US" dirty="0"/>
              <a:t>Any other technical presentations </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2"/>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a:t>
            </a:r>
            <a:r>
              <a:rPr lang="en-US" altLang="en-US" sz="2400" dirty="0" err="1"/>
              <a:t>Rosdahl</a:t>
            </a:r>
            <a:r>
              <a:rPr lang="en-US" altLang="en-US" sz="2400" dirty="0"/>
              <a:t> –  </a:t>
            </a:r>
            <a:r>
              <a:rPr lang="en-US" altLang="en-US" sz="2400" dirty="0">
                <a:hlinkClick r:id="rId3"/>
              </a:rPr>
              <a:t>jrosdahl@ieee.org</a:t>
            </a:r>
            <a:endParaRPr lang="en-US"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Patent Policy and Other Guidelines</a:t>
            </a:r>
            <a:endParaRPr lang="zh-CN" altLang="en-US" dirty="0"/>
          </a:p>
        </p:txBody>
      </p:sp>
      <p:sp>
        <p:nvSpPr>
          <p:cNvPr id="3" name="内容占位符 2"/>
          <p:cNvSpPr>
            <a:spLocks noGrp="1"/>
          </p:cNvSpPr>
          <p:nvPr>
            <p:ph idx="1"/>
          </p:nvPr>
        </p:nvSpPr>
        <p:spPr/>
        <p:txBody>
          <a:bodyPr/>
          <a:lstStyle/>
          <a:p>
            <a:r>
              <a:rPr lang="en-US" altLang="zh-CN" dirty="0"/>
              <a:t>Following 5 slides</a:t>
            </a:r>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a:solidFill>
                  <a:schemeClr val="accent2"/>
                </a:solidFill>
              </a:rPr>
              <a:t>Show slides #1 through #4 of this presentation</a:t>
            </a:r>
          </a:p>
          <a:p>
            <a:pPr lvl="1">
              <a:lnSpc>
                <a:spcPct val="80000"/>
              </a:lnSpc>
              <a:buFont typeface="Arial"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a:solidFill>
                  <a:srgbClr val="262699"/>
                </a:solidFill>
                <a:cs typeface="Times New Roman" pitchFamily="18" charset="0"/>
              </a:rPr>
              <a:t>Patent Policy is stated in these sources:</a:t>
            </a:r>
          </a:p>
          <a:p>
            <a:pPr lvl="1">
              <a:lnSpc>
                <a:spcPct val="90000"/>
              </a:lnSpc>
              <a:buNone/>
            </a:pPr>
            <a:r>
              <a:rPr lang="en-GB" altLang="en-US" sz="2400" dirty="0">
                <a:solidFill>
                  <a:srgbClr val="262699"/>
                </a:solidFill>
              </a:rPr>
              <a:t>		IEEE-SA Standards Boards Bylaws</a:t>
            </a:r>
          </a:p>
          <a:p>
            <a:pPr lvl="1">
              <a:lnSpc>
                <a:spcPct val="90000"/>
              </a:lnSpc>
              <a:buNone/>
            </a:pPr>
            <a:r>
              <a:rPr lang="en-US" altLang="en-US" sz="2100" dirty="0">
                <a:solidFill>
                  <a:srgbClr val="262699"/>
                </a:solidFill>
              </a:rPr>
              <a:t>		</a:t>
            </a:r>
            <a:r>
              <a:rPr lang="en-US" altLang="en-US" sz="2100" i="1" dirty="0">
                <a:solidFill>
                  <a:srgbClr val="262699"/>
                </a:solidFill>
              </a:rPr>
              <a:t>http://standards.ieee.org/develop/policies/bylaws/sect6-7.html#6</a:t>
            </a:r>
          </a:p>
          <a:p>
            <a:pPr lvl="1">
              <a:lnSpc>
                <a:spcPct val="90000"/>
              </a:lnSpc>
              <a:buNone/>
            </a:pPr>
            <a:r>
              <a:rPr lang="en-GB" altLang="en-US" sz="2400" dirty="0">
                <a:solidFill>
                  <a:srgbClr val="262699"/>
                </a:solidFill>
              </a:rPr>
              <a:t>		IEEE-SA Standards Board Operations Manual</a:t>
            </a:r>
          </a:p>
          <a:p>
            <a:pPr lvl="1">
              <a:lnSpc>
                <a:spcPct val="90000"/>
              </a:lnSpc>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lvl="1">
              <a:lnSpc>
                <a:spcPct val="90000"/>
              </a:lnSpc>
              <a:buNone/>
            </a:pPr>
            <a:r>
              <a:rPr lang="en-US" altLang="en-US" sz="2400" dirty="0">
                <a:solidFill>
                  <a:srgbClr val="262699"/>
                </a:solidFill>
                <a:cs typeface="Times New Roman" pitchFamily="18" charset="0"/>
              </a:rPr>
              <a:t>Material about the patent policy is available at</a:t>
            </a:r>
            <a:r>
              <a:rPr lang="en-US" altLang="en-US" sz="2400" dirty="0">
                <a:solidFill>
                  <a:srgbClr val="262699"/>
                </a:solidFill>
              </a:rPr>
              <a:t> </a:t>
            </a:r>
          </a:p>
          <a:p>
            <a:pPr lvl="1">
              <a:lnSpc>
                <a:spcPct val="90000"/>
              </a:lnSpc>
              <a:buNone/>
            </a:pPr>
            <a:r>
              <a:rPr lang="en-US" altLang="en-US" sz="2400" dirty="0">
                <a:solidFill>
                  <a:srgbClr val="262699"/>
                </a:solidFill>
              </a:rPr>
              <a:t>		</a:t>
            </a:r>
            <a:r>
              <a:rPr lang="en-US" altLang="en-US" sz="2100" i="1" dirty="0">
                <a:solidFill>
                  <a:srgbClr val="262699"/>
                </a:solidFill>
              </a:rPr>
              <a:t>http://standards.ieee.org/about/sasb/patcom/materials.html</a:t>
            </a:r>
            <a:endParaRPr lang="en-US" altLang="en-US" sz="1200"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a:solidFill>
                  <a:schemeClr val="accent2">
                    <a:lumMod val="75000"/>
                  </a:schemeClr>
                </a:solidFill>
              </a:rPr>
              <a:t>Either speak up now or</a:t>
            </a:r>
          </a:p>
          <a:p>
            <a:pPr lvl="1">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a:solidFill>
                  <a:srgbClr val="000099"/>
                </a:solidFill>
                <a:latin typeface="Arial" pitchFamily="34" charset="0"/>
              </a:rPr>
              <a:t>---------------------------------------------------------------   </a:t>
            </a:r>
          </a:p>
          <a:p>
            <a:pPr marL="230188" indent="-230188" algn="ctr">
              <a:lnSpc>
                <a:spcPct val="80000"/>
              </a:lnSpc>
              <a:buClr>
                <a:srgbClr val="CC3300"/>
              </a:buClr>
              <a:buSzPct val="50000"/>
              <a:buNone/>
            </a:pPr>
            <a:endParaRPr lang="en-US" altLang="en-US" dirty="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a:solidFill>
                  <a:srgbClr val="000099"/>
                </a:solidFill>
                <a:latin typeface="Arial" pitchFamily="34" charset="0"/>
              </a:rPr>
              <a:t>See </a:t>
            </a:r>
            <a:r>
              <a:rPr lang="en-US" altLang="en-US" sz="1500" i="1" dirty="0">
                <a:solidFill>
                  <a:srgbClr val="000099"/>
                </a:solidFill>
                <a:latin typeface="Arial" pitchFamily="34" charset="0"/>
              </a:rPr>
              <a:t>IEEE-SA Standards Board Operations Manual</a:t>
            </a:r>
            <a:r>
              <a:rPr lang="en-US" altLang="en-US" sz="1500" dirty="0">
                <a:solidFill>
                  <a:srgbClr val="000099"/>
                </a:solidFill>
                <a:latin typeface="Arial" pitchFamily="34" charset="0"/>
              </a:rPr>
              <a:t>, clause 5.3.10 and </a:t>
            </a:r>
            <a:r>
              <a:rPr lang="en-GB" altLang="en-US" sz="1500" dirty="0">
                <a:solidFill>
                  <a:srgbClr val="000099"/>
                </a:solidFill>
                <a:latin typeface="Arial" pitchFamily="34" charset="0"/>
              </a:rPr>
              <a:t>“Promoting Competition and Innovation: What You Need to Know about the IEEE Standards Association's Antitrust and Competition Policy”</a:t>
            </a:r>
            <a:r>
              <a:rPr lang="en-US" altLang="en-US" sz="1500" dirty="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40673</TotalTime>
  <Words>1645</Words>
  <Application>Microsoft Office PowerPoint</Application>
  <PresentationFormat>On-screen Show (4:3)</PresentationFormat>
  <Paragraphs>228</Paragraphs>
  <Slides>17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MS PGothic</vt:lpstr>
      <vt:lpstr>MS PGothic</vt:lpstr>
      <vt:lpstr>Arial</vt:lpstr>
      <vt:lpstr>Monotype Sorts</vt:lpstr>
      <vt:lpstr>Times New Roman</vt:lpstr>
      <vt:lpstr>802-11-Submission</vt:lpstr>
      <vt:lpstr>Document</vt:lpstr>
      <vt:lpstr>TGax July 2017 Meeting MU &amp; SR ad-hoc Agenda</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&amp; SR ad-hoc Schedule</vt:lpstr>
      <vt:lpstr>Submissions</vt:lpstr>
      <vt:lpstr>SR SP 1</vt:lpstr>
      <vt:lpstr>SR SP 2</vt:lpstr>
      <vt:lpstr>SR SP 3</vt:lpstr>
      <vt:lpstr>MU SP 4</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2389</cp:revision>
  <cp:lastPrinted>1998-02-10T13:28:06Z</cp:lastPrinted>
  <dcterms:created xsi:type="dcterms:W3CDTF">2007-04-17T18:10:23Z</dcterms:created>
  <dcterms:modified xsi:type="dcterms:W3CDTF">2017-07-11T13:49:11Z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