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592" r:id="rId3"/>
    <p:sldId id="593" r:id="rId4"/>
    <p:sldId id="594" r:id="rId5"/>
    <p:sldId id="595" r:id="rId6"/>
    <p:sldId id="596" r:id="rId7"/>
    <p:sldId id="597" r:id="rId8"/>
    <p:sldId id="598" r:id="rId9"/>
    <p:sldId id="599" r:id="rId10"/>
    <p:sldId id="600" r:id="rId11"/>
    <p:sldId id="601" r:id="rId12"/>
    <p:sldId id="602" r:id="rId13"/>
    <p:sldId id="604" r:id="rId14"/>
    <p:sldId id="605" r:id="rId15"/>
    <p:sldId id="606" r:id="rId16"/>
    <p:sldId id="607" r:id="rId17"/>
    <p:sldId id="608"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2" d="100"/>
          <a:sy n="72" d="100"/>
        </p:scale>
        <p:origin x="132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a:t>Sep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a:t>May 2016</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 2017</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 et al</a:t>
            </a:r>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a:t>Mar 2017</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6160259" y="6475413"/>
            <a:ext cx="23836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 et al</a:t>
            </a:r>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a:t>Jul 2017</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Bo Sun (ZTE), et al</a:t>
            </a:r>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March 2016</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 2017</a:t>
            </a:r>
          </a:p>
        </p:txBody>
      </p:sp>
      <p:sp>
        <p:nvSpPr>
          <p:cNvPr id="1029"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99667" y="304800"/>
            <a:ext cx="325749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802.11-17/</a:t>
            </a:r>
            <a:r>
              <a:rPr lang="en-US" sz="1800" b="1" dirty="0" err="1"/>
              <a:t>1116r0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t>Jul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a:t> July </a:t>
            </a:r>
            <a:r>
              <a:rPr lang="en-US" altLang="en-US" sz="2800" dirty="0"/>
              <a:t>2017 Meeting MU &amp; SR ad-hoc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a:t>Date:</a:t>
            </a:r>
            <a:r>
              <a:rPr lang="en-US" altLang="en-US" sz="2000" b="0" dirty="0"/>
              <a:t> 2017-07-11</a:t>
            </a:r>
          </a:p>
        </p:txBody>
      </p:sp>
      <p:graphicFrame>
        <p:nvGraphicFramePr>
          <p:cNvPr id="1026" name="Object 11"/>
          <p:cNvGraphicFramePr>
            <a:graphicFrameLocks noChangeAspect="1"/>
          </p:cNvGraphicFramePr>
          <p:nvPr>
            <p:extLst>
              <p:ext uri="{D42A27DB-BD31-4B8C-83A1-F6EECF244321}">
                <p14:modId xmlns:p14="http://schemas.microsoft.com/office/powerpoint/2010/main" val="3665992901"/>
              </p:ext>
            </p:extLst>
          </p:nvPr>
        </p:nvGraphicFramePr>
        <p:xfrm>
          <a:off x="444954" y="3137694"/>
          <a:ext cx="7800067" cy="2943225"/>
        </p:xfrm>
        <a:graphic>
          <a:graphicData uri="http://schemas.openxmlformats.org/presentationml/2006/ole">
            <mc:AlternateContent xmlns:mc="http://schemas.openxmlformats.org/markup-compatibility/2006">
              <mc:Choice xmlns:v="urn:schemas-microsoft-com:vml" Requires="v">
                <p:oleObj spid="_x0000_s1099" name="Document" r:id="rId4" imgW="8317447" imgH="3136268" progId="Word.Document.8">
                  <p:embed/>
                </p:oleObj>
              </mc:Choice>
              <mc:Fallback>
                <p:oleObj name="Document" r:id="rId4" imgW="8317447" imgH="3136268" progId="Word.Document.8">
                  <p:embed/>
                  <p:pic>
                    <p:nvPicPr>
                      <p:cNvPr id="0" name="Picture 57"/>
                      <p:cNvPicPr>
                        <a:picLocks noChangeAspect="1" noChangeArrowheads="1"/>
                      </p:cNvPicPr>
                      <p:nvPr/>
                    </p:nvPicPr>
                    <p:blipFill>
                      <a:blip r:embed="rId5"/>
                      <a:srcRect/>
                      <a:stretch>
                        <a:fillRect/>
                      </a:stretch>
                    </p:blipFill>
                    <p:spPr bwMode="auto">
                      <a:xfrm>
                        <a:off x="444954" y="3137694"/>
                        <a:ext cx="7800067" cy="2943225"/>
                      </a:xfrm>
                      <a:prstGeom prst="rect">
                        <a:avLst/>
                      </a:prstGeom>
                      <a:noFill/>
                      <a:effectLst/>
                    </p:spPr>
                  </p:pic>
                </p:oleObj>
              </mc:Fallback>
            </mc:AlternateContent>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t>Authors:</a:t>
            </a:r>
            <a:endParaRPr lang="en-US" altLang="en-US" sz="2000" dirty="0"/>
          </a:p>
        </p:txBody>
      </p:sp>
      <p:sp>
        <p:nvSpPr>
          <p:cNvPr id="8" name="Rectangle 5"/>
          <p:cNvSpPr>
            <a:spLocks noGrp="1" noChangeArrowheads="1"/>
          </p:cNvSpPr>
          <p:nvPr>
            <p:ph type="ftr" sz="quarter" idx="3"/>
          </p:nvPr>
        </p:nvSpPr>
        <p:spPr bwMode="auto">
          <a:xfrm>
            <a:off x="6198731" y="6475413"/>
            <a:ext cx="23451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Sigurd Schelstraete (Quantenna), et 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a:t>All participation in IEEE 802 Working Group meetings is on an individual basis</a:t>
            </a:r>
          </a:p>
          <a:p>
            <a:pPr>
              <a:buFontTx/>
              <a:buNone/>
            </a:pPr>
            <a:r>
              <a:rPr lang="en-GB" altLang="zh-CN" i="1" dirty="0"/>
              <a:t>•     Participants in the IEEE standards development individual process shall act based on their qualifications and experience. (</a:t>
            </a:r>
            <a:r>
              <a:rPr lang="en-GB" altLang="zh-CN" i="1" dirty="0">
                <a:hlinkClick r:id="rId2"/>
              </a:rPr>
              <a:t>https://standards.ieee.org/develop/policies/bylaws/sb_bylaws.pdf</a:t>
            </a:r>
            <a:r>
              <a:rPr lang="en-GB" altLang="zh-CN" i="1" dirty="0"/>
              <a:t>  section 5.2.1)</a:t>
            </a:r>
            <a:endParaRPr lang="en-US" altLang="zh-CN" dirty="0"/>
          </a:p>
          <a:p>
            <a:pPr>
              <a:buFontTx/>
              <a:buNone/>
            </a:pPr>
            <a:r>
              <a:rPr lang="en-US" altLang="zh-CN" dirty="0"/>
              <a:t>•    </a:t>
            </a:r>
            <a:r>
              <a:rPr lang="en-US" altLang="zh-CN" i="1" dirty="0"/>
              <a:t>IEEE 802 </a:t>
            </a:r>
            <a:r>
              <a:rPr lang="en-GB" altLang="zh-CN" i="1" dirty="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a:hlinkClick r:id="rId3"/>
              </a:rPr>
              <a:t>http://ieee802.org/PNP/approved/IEEE_802_WG_PandP_v19.pdf</a:t>
            </a:r>
            <a:r>
              <a:rPr lang="en-GB" altLang="zh-CN" i="1" dirty="0"/>
              <a:t> section 4.2.1)</a:t>
            </a:r>
            <a:endParaRPr lang="en-US" altLang="zh-CN" dirty="0"/>
          </a:p>
          <a:p>
            <a:r>
              <a:rPr lang="en-US" altLang="zh-CN"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a:t>You shall not direct the actions or votes of any other member of an IEEE 802 Working Group or retaliate against any other member for their actions or votes within IEEE 802 Working Group meetings, see </a:t>
            </a:r>
            <a:r>
              <a:rPr lang="en-US" altLang="zh-CN" u="sng" dirty="0">
                <a:hlinkClick r:id="rId4"/>
              </a:rPr>
              <a:t>https://standards.ieee.org/develop/policies/bylaws/sb_bylaws.pdf </a:t>
            </a:r>
            <a:r>
              <a:rPr lang="en-US" altLang="zh-CN" dirty="0"/>
              <a:t> section 5.2.1.3 and </a:t>
            </a:r>
            <a:r>
              <a:rPr lang="en-GB" altLang="zh-CN" u="sng" dirty="0">
                <a:hlinkClick r:id="rId3"/>
              </a:rPr>
              <a:t>http://ieee802.org/PNP/approved/IEEE_802_WG_PandP_v19.pdf</a:t>
            </a:r>
            <a:r>
              <a:rPr lang="en-GB" altLang="zh-CN" dirty="0"/>
              <a:t>  section 3.4.1, list item x</a:t>
            </a:r>
            <a:endParaRPr lang="en-US" altLang="zh-CN" dirty="0"/>
          </a:p>
          <a:p>
            <a:pPr>
              <a:buFontTx/>
              <a:buNone/>
            </a:pPr>
            <a:r>
              <a:rPr lang="en-US" altLang="zh-CN" sz="2800" dirty="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#5</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Ad Hoc Groups Operation</a:t>
            </a:r>
            <a:endParaRPr lang="zh-CN" altLang="en-US" dirty="0"/>
          </a:p>
        </p:txBody>
      </p:sp>
      <p:sp>
        <p:nvSpPr>
          <p:cNvPr id="3" name="内容占位符 2"/>
          <p:cNvSpPr>
            <a:spLocks noGrp="1"/>
          </p:cNvSpPr>
          <p:nvPr>
            <p:ph idx="1"/>
          </p:nvPr>
        </p:nvSpPr>
        <p:spPr/>
        <p:txBody>
          <a:bodyPr/>
          <a:lstStyle/>
          <a:p>
            <a:r>
              <a:rPr lang="en-US" altLang="en-US" dirty="0"/>
              <a:t>Straw Polls are only allowed during Ad Hoc group meeting // no motions, anyone can vote</a:t>
            </a:r>
          </a:p>
          <a:p>
            <a:r>
              <a:rPr lang="en-US" altLang="en-US" dirty="0"/>
              <a:t>A straw poll needs to achieves at least 75% to be converted to a motion at the TG level.</a:t>
            </a:r>
          </a:p>
          <a:p>
            <a:r>
              <a:rPr lang="en-US" altLang="en-US" dirty="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TGax</a:t>
            </a:r>
            <a:r>
              <a:rPr lang="en-US" altLang="zh-CN" dirty="0"/>
              <a:t> MU &amp; SR ad-hoc Schedule</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graphicFrame>
        <p:nvGraphicFramePr>
          <p:cNvPr id="8" name="Table 6"/>
          <p:cNvGraphicFramePr>
            <a:graphicFrameLocks noGrp="1"/>
          </p:cNvGraphicFramePr>
          <p:nvPr>
            <p:extLst>
              <p:ext uri="{D42A27DB-BD31-4B8C-83A1-F6EECF244321}">
                <p14:modId xmlns:p14="http://schemas.microsoft.com/office/powerpoint/2010/main" val="2667794341"/>
              </p:ext>
            </p:extLst>
          </p:nvPr>
        </p:nvGraphicFramePr>
        <p:xfrm>
          <a:off x="1066796" y="2971800"/>
          <a:ext cx="7477128" cy="1828800"/>
        </p:xfrm>
        <a:graphic>
          <a:graphicData uri="http://schemas.openxmlformats.org/drawingml/2006/table">
            <a:tbl>
              <a:tblPr firstRow="1" bandRow="1">
                <a:tableStyleId>{616DA210-FB5B-4158-B5E0-FEB733F419BA}</a:tableStyleId>
              </a:tblPr>
              <a:tblGrid>
                <a:gridCol w="1143004">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1071560">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3">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1495425">
                  <a:extLst>
                    <a:ext uri="{9D8B030D-6E8A-4147-A177-3AD203B41FA5}">
                      <a16:colId xmlns:a16="http://schemas.microsoft.com/office/drawing/2014/main" val="20007"/>
                    </a:ext>
                  </a:extLst>
                </a:gridCol>
              </a:tblGrid>
              <a:tr h="280861">
                <a:tc>
                  <a:txBody>
                    <a:bodyPr/>
                    <a:lstStyle/>
                    <a:p>
                      <a:pPr algn="ctr"/>
                      <a:endParaRPr lang="en-US" sz="1400" dirty="0"/>
                    </a:p>
                  </a:txBody>
                  <a:tcPr/>
                </a:tc>
                <a:tc gridSpan="2">
                  <a:txBody>
                    <a:bodyPr/>
                    <a:lstStyle/>
                    <a:p>
                      <a:pPr algn="ctr"/>
                      <a:r>
                        <a:rPr lang="en-US" sz="1400" dirty="0"/>
                        <a:t>Monday</a:t>
                      </a:r>
                    </a:p>
                  </a:txBody>
                  <a:tcPr/>
                </a:tc>
                <a:tc hMerge="1">
                  <a:txBody>
                    <a:bodyPr/>
                    <a:lstStyle/>
                    <a:p>
                      <a:endParaRPr lang="en-US"/>
                    </a:p>
                  </a:txBody>
                  <a:tcPr/>
                </a:tc>
                <a:tc gridSpan="2">
                  <a:txBody>
                    <a:bodyPr/>
                    <a:lstStyle/>
                    <a:p>
                      <a:pPr algn="ctr"/>
                      <a:r>
                        <a:rPr lang="en-US" sz="1400" dirty="0"/>
                        <a:t>Tuesday</a:t>
                      </a:r>
                    </a:p>
                  </a:txBody>
                  <a:tcPr/>
                </a:tc>
                <a:tc hMerge="1">
                  <a:txBody>
                    <a:bodyPr/>
                    <a:lstStyle/>
                    <a:p>
                      <a:endParaRPr lang="en-US"/>
                    </a:p>
                  </a:txBody>
                  <a:tcPr/>
                </a:tc>
                <a:tc gridSpan="2">
                  <a:txBody>
                    <a:bodyPr/>
                    <a:lstStyle/>
                    <a:p>
                      <a:pPr algn="ctr"/>
                      <a:r>
                        <a:rPr lang="en-US" sz="1400" dirty="0"/>
                        <a:t>Wednesday</a:t>
                      </a:r>
                    </a:p>
                  </a:txBody>
                  <a:tcPr/>
                </a:tc>
                <a:tc hMerge="1">
                  <a:txBody>
                    <a:bodyPr/>
                    <a:lstStyle/>
                    <a:p>
                      <a:endParaRPr lang="en-US"/>
                    </a:p>
                  </a:txBody>
                  <a:tcPr/>
                </a:tc>
                <a:tc>
                  <a:txBody>
                    <a:bodyPr/>
                    <a:lstStyle/>
                    <a:p>
                      <a:pPr algn="ctr"/>
                      <a:r>
                        <a:rPr lang="en-US" sz="1400" dirty="0"/>
                        <a:t>Thursday</a:t>
                      </a:r>
                    </a:p>
                  </a:txBody>
                  <a:tcPr/>
                </a:tc>
                <a:extLst>
                  <a:ext uri="{0D108BD9-81ED-4DB2-BD59-A6C34878D82A}">
                    <a16:rowId xmlns:a16="http://schemas.microsoft.com/office/drawing/2014/main" val="10000"/>
                  </a:ext>
                </a:extLst>
              </a:tr>
              <a:tr h="197146">
                <a:tc>
                  <a:txBody>
                    <a:bodyPr/>
                    <a:lstStyle/>
                    <a:p>
                      <a:pPr algn="ctr"/>
                      <a:r>
                        <a:rPr lang="en-US" sz="1400" dirty="0"/>
                        <a:t>AM 1</a:t>
                      </a:r>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a:t>TGax</a:t>
                      </a:r>
                      <a:endParaRPr lang="en-US" sz="1400" dirty="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1"/>
                  </a:ext>
                </a:extLst>
              </a:tr>
              <a:tr h="206966">
                <a:tc>
                  <a:txBody>
                    <a:bodyPr/>
                    <a:lstStyle/>
                    <a:p>
                      <a:pPr algn="ctr"/>
                      <a:r>
                        <a:rPr lang="en-US" sz="1400" dirty="0"/>
                        <a:t>AM 2</a:t>
                      </a:r>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dirty="0"/>
                        <a:t>PHY</a:t>
                      </a:r>
                    </a:p>
                  </a:txBody>
                  <a:tcPr/>
                </a:tc>
                <a:tc>
                  <a:txBody>
                    <a:bodyPr/>
                    <a:lstStyle/>
                    <a:p>
                      <a:pPr algn="ctr"/>
                      <a:r>
                        <a:rPr lang="en-US" sz="1400" dirty="0"/>
                        <a:t>MAC</a:t>
                      </a:r>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2"/>
                  </a:ext>
                </a:extLst>
              </a:tr>
              <a:tr h="206966">
                <a:tc>
                  <a:txBody>
                    <a:bodyPr/>
                    <a:lstStyle/>
                    <a:p>
                      <a:pPr algn="ctr"/>
                      <a:r>
                        <a:rPr lang="en-US" sz="1400" dirty="0"/>
                        <a:t>PM 1</a:t>
                      </a:r>
                    </a:p>
                  </a:txBody>
                  <a:tcPr/>
                </a:tc>
                <a:tc gridSpan="2">
                  <a:txBody>
                    <a:bodyPr/>
                    <a:lstStyle/>
                    <a:p>
                      <a:pPr algn="ctr"/>
                      <a:r>
                        <a:rPr lang="en-US" sz="1400" dirty="0" err="1"/>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dirty="0" err="1"/>
                        <a:t>TGax</a:t>
                      </a:r>
                      <a:endParaRPr lang="en-US" sz="1400" dirty="0"/>
                    </a:p>
                  </a:txBody>
                  <a:tcPr/>
                </a:tc>
                <a:extLst>
                  <a:ext uri="{0D108BD9-81ED-4DB2-BD59-A6C34878D82A}">
                    <a16:rowId xmlns:a16="http://schemas.microsoft.com/office/drawing/2014/main" val="10003"/>
                  </a:ext>
                </a:extLst>
              </a:tr>
              <a:tr h="236532">
                <a:tc>
                  <a:txBody>
                    <a:bodyPr/>
                    <a:lstStyle/>
                    <a:p>
                      <a:pPr algn="ctr"/>
                      <a:r>
                        <a:rPr lang="en-US" sz="1400" dirty="0"/>
                        <a:t>PM</a:t>
                      </a:r>
                      <a:r>
                        <a:rPr lang="en-US" sz="1400" baseline="0" dirty="0"/>
                        <a:t> 2</a:t>
                      </a: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b="1" dirty="0">
                          <a:solidFill>
                            <a:srgbClr val="FF0000"/>
                          </a:solidFill>
                        </a:rPr>
                        <a:t>MU/SR</a:t>
                      </a:r>
                    </a:p>
                  </a:txBody>
                  <a:tcPr/>
                </a:tc>
                <a:tc>
                  <a:txBody>
                    <a:bodyPr/>
                    <a:lstStyle/>
                    <a:p>
                      <a:pPr algn="ctr"/>
                      <a:r>
                        <a:rPr lang="en-US" sz="1400" kern="1200" dirty="0">
                          <a:solidFill>
                            <a:schemeClr val="tx1"/>
                          </a:solidFill>
                          <a:latin typeface="+mn-lt"/>
                          <a:ea typeface="+mn-ea"/>
                          <a:cs typeface="+mn-cs"/>
                        </a:rPr>
                        <a:t>MAC</a:t>
                      </a:r>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a:txBody>
                    <a:bodyPr/>
                    <a:lstStyle/>
                    <a:p>
                      <a:pPr algn="ctr"/>
                      <a:r>
                        <a:rPr lang="en-US" sz="1400" dirty="0" err="1"/>
                        <a:t>TGax</a:t>
                      </a:r>
                      <a:endParaRPr lang="en-US" sz="1400" dirty="0"/>
                    </a:p>
                  </a:txBody>
                  <a:tcPr/>
                </a:tc>
                <a:extLst>
                  <a:ext uri="{0D108BD9-81ED-4DB2-BD59-A6C34878D82A}">
                    <a16:rowId xmlns:a16="http://schemas.microsoft.com/office/drawing/2014/main" val="10004"/>
                  </a:ext>
                </a:extLst>
              </a:tr>
              <a:tr h="224273">
                <a:tc>
                  <a:txBody>
                    <a:bodyPr/>
                    <a:lstStyle/>
                    <a:p>
                      <a:pPr algn="ctr"/>
                      <a:r>
                        <a:rPr lang="en-US" sz="1400" dirty="0"/>
                        <a:t>EVE</a:t>
                      </a:r>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kern="1200" dirty="0">
                          <a:solidFill>
                            <a:schemeClr val="tx1"/>
                          </a:solidFill>
                          <a:latin typeface="+mn-lt"/>
                          <a:ea typeface="+mn-ea"/>
                          <a:cs typeface="+mn-cs"/>
                        </a:rPr>
                        <a:t>PHY</a:t>
                      </a:r>
                    </a:p>
                  </a:txBody>
                  <a:tcPr/>
                </a:tc>
                <a:tc>
                  <a:txBody>
                    <a:bodyPr/>
                    <a:lstStyle/>
                    <a:p>
                      <a:pPr algn="ctr"/>
                      <a:r>
                        <a:rPr lang="en-US" sz="1400" dirty="0"/>
                        <a:t>MAC</a:t>
                      </a:r>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Submissions</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a:t>Notes:  </a:t>
            </a:r>
          </a:p>
          <a:p>
            <a:pPr marL="742950" lvl="1" indent="-285750">
              <a:buFont typeface="Arial" panose="020B0604020202020204" pitchFamily="34" charset="0"/>
              <a:buChar char="•"/>
            </a:pPr>
            <a:r>
              <a:rPr lang="en-US" sz="1600" b="1" dirty="0">
                <a:solidFill>
                  <a:srgbClr val="00B050"/>
                </a:solidFill>
              </a:rPr>
              <a:t>Docs in green color have been presented. </a:t>
            </a:r>
          </a:p>
          <a:p>
            <a:pPr lvl="1">
              <a:buFont typeface="Arial" pitchFamily="34" charset="0"/>
              <a:buChar char="•"/>
            </a:pPr>
            <a:r>
              <a:rPr lang="en-US" sz="1600" b="1" dirty="0">
                <a:solidFill>
                  <a:srgbClr val="FF0000"/>
                </a:solidFill>
              </a:rPr>
              <a:t>    Docs in red color have been withdrawn.</a:t>
            </a:r>
          </a:p>
          <a:p>
            <a:pPr lvl="1">
              <a:buFont typeface="Arial" pitchFamily="34" charset="0"/>
              <a:buChar char="•"/>
            </a:pPr>
            <a:r>
              <a:rPr lang="en-US" sz="1600" b="1" dirty="0"/>
              <a:t>    Docs in black color have NOT been presented.</a:t>
            </a:r>
          </a:p>
          <a:p>
            <a:pPr lvl="1">
              <a:buFont typeface="Arial" pitchFamily="34" charset="0"/>
              <a:buChar char="•"/>
            </a:pPr>
            <a:r>
              <a:rPr lang="en-US" sz="1600" b="1" dirty="0">
                <a:solidFill>
                  <a:srgbClr val="FFC000"/>
                </a:solidFill>
              </a:rPr>
              <a:t>    Docs presented but need more discussion or deferred</a:t>
            </a:r>
          </a:p>
        </p:txBody>
      </p:sp>
      <p:graphicFrame>
        <p:nvGraphicFramePr>
          <p:cNvPr id="8" name="Table 7"/>
          <p:cNvGraphicFramePr>
            <a:graphicFrameLocks noGrp="1"/>
          </p:cNvGraphicFramePr>
          <p:nvPr>
            <p:extLst>
              <p:ext uri="{D42A27DB-BD31-4B8C-83A1-F6EECF244321}">
                <p14:modId xmlns:p14="http://schemas.microsoft.com/office/powerpoint/2010/main" val="3712936955"/>
              </p:ext>
            </p:extLst>
          </p:nvPr>
        </p:nvGraphicFramePr>
        <p:xfrm>
          <a:off x="932003" y="4343400"/>
          <a:ext cx="7602397" cy="1135380"/>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20000"/>
                    </a:ext>
                  </a:extLst>
                </a:gridCol>
                <a:gridCol w="3793985">
                  <a:extLst>
                    <a:ext uri="{9D8B030D-6E8A-4147-A177-3AD203B41FA5}">
                      <a16:colId xmlns:a16="http://schemas.microsoft.com/office/drawing/2014/main" val="20001"/>
                    </a:ext>
                  </a:extLst>
                </a:gridCol>
                <a:gridCol w="2161104">
                  <a:extLst>
                    <a:ext uri="{9D8B030D-6E8A-4147-A177-3AD203B41FA5}">
                      <a16:colId xmlns:a16="http://schemas.microsoft.com/office/drawing/2014/main" val="20002"/>
                    </a:ext>
                  </a:extLst>
                </a:gridCol>
                <a:gridCol w="656708">
                  <a:extLst>
                    <a:ext uri="{9D8B030D-6E8A-4147-A177-3AD203B41FA5}">
                      <a16:colId xmlns:a16="http://schemas.microsoft.com/office/drawing/2014/main" val="20003"/>
                    </a:ext>
                  </a:extLst>
                </a:gridCol>
              </a:tblGrid>
              <a:tr h="161925">
                <a:tc>
                  <a:txBody>
                    <a:bodyPr/>
                    <a:lstStyle/>
                    <a:p>
                      <a:pPr algn="ctr" fontAlgn="b"/>
                      <a:r>
                        <a:rPr lang="en-US" sz="1600" b="1" u="none" strike="noStrike" dirty="0">
                          <a:effectLst/>
                        </a:rPr>
                        <a:t>DCN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Title</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Author (Affiliation)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ad hoc</a:t>
                      </a:r>
                      <a:endParaRPr lang="en-US" sz="1600" b="1" i="0" u="none" strike="noStrike" dirty="0">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161925">
                <a:tc>
                  <a:txBody>
                    <a:bodyPr/>
                    <a:lstStyle/>
                    <a:p>
                      <a:pPr algn="l" fontAlgn="t"/>
                      <a:r>
                        <a:rPr lang="en-US" sz="1400" u="none" strike="noStrike" dirty="0">
                          <a:effectLst/>
                        </a:rPr>
                        <a:t>11-17/0935</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CRs for clause 27.5.4.2 UORA</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Stephane Baron (Canon)</a:t>
                      </a:r>
                      <a:endParaRPr lang="en-US" sz="14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MU</a:t>
                      </a:r>
                      <a:endParaRPr lang="en-US"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1"/>
                  </a:ext>
                </a:extLst>
              </a:tr>
              <a:tr h="161925">
                <a:tc>
                  <a:txBody>
                    <a:bodyPr/>
                    <a:lstStyle/>
                    <a:p>
                      <a:pPr algn="l" fontAlgn="t"/>
                      <a:r>
                        <a:rPr lang="en-US" sz="1400" u="none" strike="noStrike" dirty="0">
                          <a:effectLst/>
                        </a:rPr>
                        <a:t>11-17/1059</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CR on 27.5.2.6.2 </a:t>
                      </a:r>
                      <a:r>
                        <a:rPr lang="en-US" sz="1400" u="none" strike="noStrike" dirty="0" err="1">
                          <a:effectLst/>
                        </a:rPr>
                        <a:t>Part3</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err="1">
                          <a:effectLst/>
                        </a:rPr>
                        <a:t>Jeongki</a:t>
                      </a:r>
                      <a:r>
                        <a:rPr lang="en-US" sz="1400" u="none" strike="noStrike" dirty="0">
                          <a:effectLst/>
                        </a:rPr>
                        <a:t> Kim (LG Electronics)</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MU</a:t>
                      </a:r>
                      <a:endParaRPr lang="en-US"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161925">
                <a:tc>
                  <a:txBody>
                    <a:bodyPr/>
                    <a:lstStyle/>
                    <a:p>
                      <a:pPr algn="l" fontAlgn="t"/>
                      <a:r>
                        <a:rPr lang="en-US" sz="1400" u="none" strike="sngStrike" dirty="0">
                          <a:effectLst/>
                        </a:rPr>
                        <a:t>11-17/1071</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a:effectLst/>
                        </a:rPr>
                        <a:t>CR for remaining CIDs related to random access</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err="1">
                          <a:effectLst/>
                        </a:rPr>
                        <a:t>Kiseon</a:t>
                      </a:r>
                      <a:r>
                        <a:rPr lang="en-US" sz="1400" u="none" strike="sngStrike" dirty="0">
                          <a:effectLst/>
                        </a:rPr>
                        <a:t> Ryu (LG Electronics)</a:t>
                      </a:r>
                      <a:endParaRPr lang="en-US" sz="1400" b="0" i="0" u="none" strike="sng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sngStrike" dirty="0">
                          <a:effectLst/>
                        </a:rPr>
                        <a:t>MU</a:t>
                      </a:r>
                      <a:endParaRPr lang="en-US" sz="1400" b="0" i="0" u="none" strike="sng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01092722"/>
              </p:ext>
            </p:extLst>
          </p:nvPr>
        </p:nvGraphicFramePr>
        <p:xfrm>
          <a:off x="932003" y="2859088"/>
          <a:ext cx="7602397" cy="1155144"/>
        </p:xfrm>
        <a:graphic>
          <a:graphicData uri="http://schemas.openxmlformats.org/drawingml/2006/table">
            <a:tbl>
              <a:tblPr>
                <a:tableStyleId>{5C22544A-7EE6-4342-B048-85BDC9FD1C3A}</a:tableStyleId>
              </a:tblPr>
              <a:tblGrid>
                <a:gridCol w="990600">
                  <a:extLst>
                    <a:ext uri="{9D8B030D-6E8A-4147-A177-3AD203B41FA5}">
                      <a16:colId xmlns:a16="http://schemas.microsoft.com/office/drawing/2014/main" val="20000"/>
                    </a:ext>
                  </a:extLst>
                </a:gridCol>
                <a:gridCol w="3793985">
                  <a:extLst>
                    <a:ext uri="{9D8B030D-6E8A-4147-A177-3AD203B41FA5}">
                      <a16:colId xmlns:a16="http://schemas.microsoft.com/office/drawing/2014/main" val="20001"/>
                    </a:ext>
                  </a:extLst>
                </a:gridCol>
                <a:gridCol w="2161104">
                  <a:extLst>
                    <a:ext uri="{9D8B030D-6E8A-4147-A177-3AD203B41FA5}">
                      <a16:colId xmlns:a16="http://schemas.microsoft.com/office/drawing/2014/main" val="20002"/>
                    </a:ext>
                  </a:extLst>
                </a:gridCol>
                <a:gridCol w="656708">
                  <a:extLst>
                    <a:ext uri="{9D8B030D-6E8A-4147-A177-3AD203B41FA5}">
                      <a16:colId xmlns:a16="http://schemas.microsoft.com/office/drawing/2014/main" val="20003"/>
                    </a:ext>
                  </a:extLst>
                </a:gridCol>
              </a:tblGrid>
              <a:tr h="232767">
                <a:tc>
                  <a:txBody>
                    <a:bodyPr/>
                    <a:lstStyle/>
                    <a:p>
                      <a:pPr algn="ctr" fontAlgn="b"/>
                      <a:r>
                        <a:rPr lang="en-US" sz="1600" b="1" u="none" strike="noStrike" dirty="0">
                          <a:effectLst/>
                        </a:rPr>
                        <a:t>DCN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Title</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Author (Affiliation)</a:t>
                      </a:r>
                      <a:endParaRPr lang="en-US" sz="16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600" b="1" u="none" strike="noStrike" dirty="0">
                          <a:effectLst/>
                        </a:rPr>
                        <a:t>ad hoc</a:t>
                      </a:r>
                      <a:endParaRPr lang="en-US" sz="1600" b="1" i="0" u="none" strike="noStrike" dirty="0">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32767">
                <a:tc>
                  <a:txBody>
                    <a:bodyPr/>
                    <a:lstStyle/>
                    <a:p>
                      <a:pPr algn="l" fontAlgn="t"/>
                      <a:r>
                        <a:rPr lang="en-US" sz="1400" u="none" strike="noStrike" dirty="0">
                          <a:effectLst/>
                        </a:rPr>
                        <a:t>11-17/0669</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dirty="0"/>
                        <a:t>CR for CID 4928</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Kaiying Lv (ZTE Corp.)</a:t>
                      </a:r>
                      <a:endParaRPr lang="en-US" sz="14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SR</a:t>
                      </a:r>
                      <a:endParaRPr lang="en-US"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1"/>
                  </a:ext>
                </a:extLst>
              </a:tr>
              <a:tr h="232767">
                <a:tc>
                  <a:txBody>
                    <a:bodyPr/>
                    <a:lstStyle/>
                    <a:p>
                      <a:pPr algn="l" fontAlgn="t"/>
                      <a:r>
                        <a:rPr lang="en-US" sz="1400" u="none" strike="noStrike" dirty="0">
                          <a:effectLst/>
                        </a:rPr>
                        <a:t>11-17/0941</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CR for section 25.9</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laurent cariou (Intel)</a:t>
                      </a:r>
                      <a:endParaRPr lang="en-US" sz="14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a:effectLst/>
                        </a:rPr>
                        <a:t>SR</a:t>
                      </a:r>
                      <a:endParaRPr lang="en-US"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2"/>
                  </a:ext>
                </a:extLst>
              </a:tr>
              <a:tr h="232767">
                <a:tc>
                  <a:txBody>
                    <a:bodyPr/>
                    <a:lstStyle/>
                    <a:p>
                      <a:pPr algn="l" fontAlgn="t"/>
                      <a:r>
                        <a:rPr lang="en-US" sz="1400" u="none" strike="noStrike" dirty="0">
                          <a:effectLst/>
                        </a:rPr>
                        <a:t>11-17/1003</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DSC CCAT OBSS_PD resolve SR comments</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Graham Smith (SR Technologies)</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u="none" strike="noStrike" dirty="0">
                          <a:effectLst/>
                        </a:rPr>
                        <a:t>SR</a:t>
                      </a:r>
                      <a:endParaRPr lang="en-US"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 SP 1</a:t>
            </a:r>
          </a:p>
        </p:txBody>
      </p:sp>
      <p:sp>
        <p:nvSpPr>
          <p:cNvPr id="3" name="Content Placeholder 2"/>
          <p:cNvSpPr>
            <a:spLocks noGrp="1"/>
          </p:cNvSpPr>
          <p:nvPr>
            <p:ph idx="1"/>
          </p:nvPr>
        </p:nvSpPr>
        <p:spPr/>
        <p:txBody>
          <a:bodyPr/>
          <a:lstStyle/>
          <a:p>
            <a:r>
              <a:rPr lang="en-US" altLang="zh-CN" dirty="0"/>
              <a:t>Do you agree the proposed comment resolution to the CID 4928 and the corresponding spec text modification as in </a:t>
            </a:r>
            <a:r>
              <a:rPr lang="en-GB" dirty="0"/>
              <a:t>11-17/</a:t>
            </a:r>
            <a:r>
              <a:rPr lang="en-GB" dirty="0" err="1"/>
              <a:t>0669r1</a:t>
            </a:r>
            <a:r>
              <a:rPr lang="en-US" altLang="zh-CN" dirty="0"/>
              <a:t>?</a:t>
            </a:r>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17392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 SP 2</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0941r0</a:t>
            </a:r>
            <a:r>
              <a:rPr lang="en-US" altLang="zh-CN" dirty="0"/>
              <a:t>?</a:t>
            </a:r>
          </a:p>
          <a:p>
            <a:pPr lvl="1"/>
            <a:r>
              <a:rPr lang="en-GB" sz="1600" dirty="0"/>
              <a:t>3078, 3079, 3080, 3081, 3082, 4261 ,4926, 5088, 5200, 5201, 5202, 5203, 5209, 5480, 5481, 5483, 5486, 5487, 5488 ,5490, 5491, 5492, 5493, 5575, 5576, 5681, 5864, 6018, 6021, 6022, 6024, 6026 ,6027, 6028, 6054, 6150, 6153, 6759, 6761, </a:t>
            </a:r>
            <a:r>
              <a:rPr lang="en-GB" sz="1600" dirty="0">
                <a:solidFill>
                  <a:srgbClr val="0070C0"/>
                </a:solidFill>
              </a:rPr>
              <a:t>6762</a:t>
            </a:r>
            <a:r>
              <a:rPr lang="en-GB" sz="1600" dirty="0"/>
              <a:t>, 6765, 6766, 6767, 7121, 7126, 7172, 7173, 7229, </a:t>
            </a:r>
            <a:r>
              <a:rPr lang="en-GB" sz="1600" dirty="0">
                <a:solidFill>
                  <a:srgbClr val="0070C0"/>
                </a:solidFill>
              </a:rPr>
              <a:t>7230</a:t>
            </a:r>
            <a:r>
              <a:rPr lang="en-GB" sz="1600" dirty="0"/>
              <a:t>, 7405, 7610, 7911, 8072, 8074, 8088, 8101, 8102, 8103, 8230, 8236, 8237, 8562, 8721, 8723, 9232, 9233, 9459, 9460, 9461, 9539, 9601, 9603, 9728, 9761, 9762, 9940, 9941, 9942, 9943, 9945, 10018, 10020, 10021, 10022, 10023, 10024, 10025, 10026, 10027, 10028, </a:t>
            </a:r>
            <a:r>
              <a:rPr lang="en-GB" sz="1600" dirty="0">
                <a:solidFill>
                  <a:srgbClr val="0070C0"/>
                </a:solidFill>
              </a:rPr>
              <a:t>10033</a:t>
            </a:r>
            <a:r>
              <a:rPr lang="en-GB" sz="1600" dirty="0"/>
              <a:t>, 10034, 10079, 10282, 10411, 5739, 5939, 6170, 7910, 8105, 9542, 9607, 9608, 9954</a:t>
            </a:r>
          </a:p>
          <a:p>
            <a:endParaRPr lang="en-US" dirty="0"/>
          </a:p>
          <a:p>
            <a:pPr lvl="1"/>
            <a:endParaRPr lang="en-US" altLang="zh-CN" dirty="0"/>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15</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152886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 SP 3</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1003r0</a:t>
            </a:r>
            <a:r>
              <a:rPr lang="en-US" altLang="zh-CN" dirty="0"/>
              <a:t>?</a:t>
            </a:r>
          </a:p>
          <a:p>
            <a:pPr lvl="1"/>
            <a:r>
              <a:rPr lang="en-US" dirty="0"/>
              <a:t>5494, 5495, 5503, 6762, 6768, 7129, 7230, 9947, 10031, 10033</a:t>
            </a:r>
          </a:p>
          <a:p>
            <a:pPr lvl="1"/>
            <a:endParaRPr lang="en-US" altLang="zh-CN" dirty="0"/>
          </a:p>
          <a:p>
            <a:endParaRPr lang="en-US" altLang="zh-CN" dirty="0"/>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2571389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 SP 4</a:t>
            </a:r>
          </a:p>
        </p:txBody>
      </p:sp>
      <p:sp>
        <p:nvSpPr>
          <p:cNvPr id="3" name="Content Placeholder 2"/>
          <p:cNvSpPr>
            <a:spLocks noGrp="1"/>
          </p:cNvSpPr>
          <p:nvPr>
            <p:ph idx="1"/>
          </p:nvPr>
        </p:nvSpPr>
        <p:spPr/>
        <p:txBody>
          <a:bodyPr/>
          <a:lstStyle/>
          <a:p>
            <a:r>
              <a:rPr lang="en-US" altLang="zh-CN" dirty="0"/>
              <a:t>Do you agree the proposed comment resolution to the following CIDs and the corresponding spec text modification as in </a:t>
            </a:r>
            <a:r>
              <a:rPr lang="en-GB" dirty="0"/>
              <a:t>11-17/</a:t>
            </a:r>
            <a:r>
              <a:rPr lang="en-GB" dirty="0" err="1"/>
              <a:t>0935r2</a:t>
            </a:r>
            <a:r>
              <a:rPr lang="en-US" altLang="zh-CN" dirty="0"/>
              <a:t>?</a:t>
            </a:r>
          </a:p>
          <a:p>
            <a:pPr lvl="1"/>
            <a:r>
              <a:rPr lang="en-US" dirty="0"/>
              <a:t>6106, 9571, 10173</a:t>
            </a:r>
          </a:p>
          <a:p>
            <a:pPr lvl="1"/>
            <a:endParaRPr lang="en-US" altLang="zh-CN" dirty="0"/>
          </a:p>
          <a:p>
            <a:endParaRPr lang="en-US" altLang="zh-CN" dirty="0"/>
          </a:p>
          <a:p>
            <a:endParaRPr lang="en-US" altLang="zh-CN" dirty="0"/>
          </a:p>
          <a:p>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t>Jul 2017</a:t>
            </a:r>
            <a:endParaRPr lang="en-US" dirty="0"/>
          </a:p>
        </p:txBody>
      </p:sp>
      <p:sp>
        <p:nvSpPr>
          <p:cNvPr id="5" name="Slide Number Placeholder 4"/>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
        <p:nvSpPr>
          <p:cNvPr id="6" name="Footer Placeholder 5"/>
          <p:cNvSpPr>
            <a:spLocks noGrp="1"/>
          </p:cNvSpPr>
          <p:nvPr>
            <p:ph type="ftr" sz="quarter" idx="3"/>
          </p:nvPr>
        </p:nvSpPr>
        <p:spPr/>
        <p:txBody>
          <a:bodyPr/>
          <a:lstStyle/>
          <a:p>
            <a:pPr>
              <a:defRPr/>
            </a:pPr>
            <a:r>
              <a:rPr lang="en-US"/>
              <a:t>Sigurd Schelstraete (Quantenna), et al</a:t>
            </a:r>
            <a:endParaRPr lang="en-US" dirty="0"/>
          </a:p>
        </p:txBody>
      </p:sp>
    </p:spTree>
    <p:extLst>
      <p:ext uri="{BB962C8B-B14F-4D97-AF65-F5344CB8AC3E}">
        <p14:creationId xmlns:p14="http://schemas.microsoft.com/office/powerpoint/2010/main" val="3394587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a:t>Call meeting to order </a:t>
            </a:r>
          </a:p>
          <a:p>
            <a:pPr lvl="0">
              <a:defRPr/>
            </a:pPr>
            <a:r>
              <a:rPr lang="en-US" altLang="en-US" dirty="0"/>
              <a:t>Patent policy, etc. (Call for Potentially Essential Patents)</a:t>
            </a:r>
          </a:p>
          <a:p>
            <a:pPr lvl="0">
              <a:defRPr/>
            </a:pPr>
            <a:r>
              <a:rPr lang="en-US" altLang="en-US" dirty="0"/>
              <a:t>Review ad hoc rules </a:t>
            </a:r>
          </a:p>
          <a:p>
            <a:pPr lvl="0">
              <a:defRPr/>
            </a:pPr>
            <a:r>
              <a:rPr lang="en-US" altLang="en-US" dirty="0"/>
              <a:t>Set and approve agenda</a:t>
            </a:r>
          </a:p>
          <a:p>
            <a:pPr lvl="0">
              <a:defRPr/>
            </a:pPr>
            <a:r>
              <a:rPr lang="en-CA" altLang="en-US" dirty="0"/>
              <a:t>Comment resolution presentations approved by 802.11ax for presentation this week, and related straw polls</a:t>
            </a:r>
            <a:endParaRPr lang="en-CA" altLang="en-US" sz="1800" dirty="0"/>
          </a:p>
          <a:p>
            <a:pPr lvl="0">
              <a:defRPr/>
            </a:pPr>
            <a:r>
              <a:rPr lang="en-CA" altLang="en-US" dirty="0"/>
              <a:t>Any other technical presentations </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2"/>
              </a:rPr>
              <a:t>https://imat.ieee.org</a:t>
            </a:r>
            <a:r>
              <a:rPr lang="en-US" altLang="en-US" dirty="0"/>
              <a:t> while on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a:t>
            </a:r>
            <a:r>
              <a:rPr lang="en-US" altLang="en-US" sz="2400" dirty="0" err="1"/>
              <a:t>Rosdahl</a:t>
            </a:r>
            <a:r>
              <a:rPr lang="en-US" altLang="en-US" sz="2400" dirty="0"/>
              <a:t> –  </a:t>
            </a:r>
            <a:r>
              <a:rPr lang="en-US" altLang="en-US" sz="2400" dirty="0">
                <a:hlinkClick r:id="rId3"/>
              </a:rPr>
              <a:t>jrosdahl@ieee.org</a:t>
            </a:r>
            <a:endParaRPr lang="en-US"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Patent Policy and Other Guidelines</a:t>
            </a:r>
            <a:endParaRPr lang="zh-CN" altLang="en-US" dirty="0"/>
          </a:p>
        </p:txBody>
      </p:sp>
      <p:sp>
        <p:nvSpPr>
          <p:cNvPr id="3" name="内容占位符 2"/>
          <p:cNvSpPr>
            <a:spLocks noGrp="1"/>
          </p:cNvSpPr>
          <p:nvPr>
            <p:ph idx="1"/>
          </p:nvPr>
        </p:nvSpPr>
        <p:spPr/>
        <p:txBody>
          <a:bodyPr/>
          <a:lstStyle/>
          <a:p>
            <a:r>
              <a:rPr lang="en-US" altLang="zh-CN" dirty="0"/>
              <a:t>Following 5 slides</a:t>
            </a:r>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a:solidFill>
                  <a:schemeClr val="accent2"/>
                </a:solidFill>
              </a:rPr>
              <a:t>Show slides #1 through #4 of this presentation</a:t>
            </a:r>
          </a:p>
          <a:p>
            <a:pPr lvl="1">
              <a:lnSpc>
                <a:spcPct val="80000"/>
              </a:lnSpc>
              <a:buFont typeface="Arial"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a:solidFill>
                  <a:schemeClr val="accent2"/>
                </a:solidFill>
              </a:rPr>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a:p>
            <a:pPr>
              <a:lnSpc>
                <a:spcPct val="80000"/>
              </a:lnSpc>
              <a:spcAft>
                <a:spcPct val="30000"/>
              </a:spcAft>
              <a:buFontTx/>
              <a:buNone/>
            </a:pP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a:solidFill>
                  <a:srgbClr val="262699"/>
                </a:solidFill>
                <a:cs typeface="Times New Roman" pitchFamily="18" charset="0"/>
              </a:rPr>
              <a:t>Patent Policy is stated in these sources:</a:t>
            </a:r>
          </a:p>
          <a:p>
            <a:pPr lvl="1">
              <a:lnSpc>
                <a:spcPct val="90000"/>
              </a:lnSpc>
              <a:buNone/>
            </a:pPr>
            <a:r>
              <a:rPr lang="en-GB" altLang="en-US" sz="2400" dirty="0">
                <a:solidFill>
                  <a:srgbClr val="262699"/>
                </a:solidFill>
              </a:rPr>
              <a:t>		IEEE-SA Standards Boards Bylaws</a:t>
            </a:r>
          </a:p>
          <a:p>
            <a:pPr lvl="1">
              <a:lnSpc>
                <a:spcPct val="90000"/>
              </a:lnSpc>
              <a:buNone/>
            </a:pPr>
            <a:r>
              <a:rPr lang="en-US" altLang="en-US" sz="2100" dirty="0">
                <a:solidFill>
                  <a:srgbClr val="262699"/>
                </a:solidFill>
              </a:rPr>
              <a:t>		</a:t>
            </a:r>
            <a:r>
              <a:rPr lang="en-US" altLang="en-US" sz="2100" i="1" dirty="0">
                <a:solidFill>
                  <a:srgbClr val="262699"/>
                </a:solidFill>
              </a:rPr>
              <a:t>http://standards.ieee.org/develop/policies/bylaws/sect6-7.html#6</a:t>
            </a:r>
          </a:p>
          <a:p>
            <a:pPr lvl="1">
              <a:lnSpc>
                <a:spcPct val="90000"/>
              </a:lnSpc>
              <a:buNone/>
            </a:pPr>
            <a:r>
              <a:rPr lang="en-GB" altLang="en-US" sz="2400" dirty="0">
                <a:solidFill>
                  <a:srgbClr val="262699"/>
                </a:solidFill>
              </a:rPr>
              <a:t>		IEEE-SA Standards Board Operations Manual</a:t>
            </a:r>
          </a:p>
          <a:p>
            <a:pPr lvl="1">
              <a:lnSpc>
                <a:spcPct val="90000"/>
              </a:lnSpc>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lvl="1">
              <a:lnSpc>
                <a:spcPct val="90000"/>
              </a:lnSpc>
              <a:buNone/>
            </a:pPr>
            <a:r>
              <a:rPr lang="en-US" altLang="en-US" sz="2400" dirty="0">
                <a:solidFill>
                  <a:srgbClr val="262699"/>
                </a:solidFill>
                <a:cs typeface="Times New Roman" pitchFamily="18" charset="0"/>
              </a:rPr>
              <a:t>Material about the patent policy is available at</a:t>
            </a:r>
            <a:r>
              <a:rPr lang="en-US" altLang="en-US" sz="2400" dirty="0">
                <a:solidFill>
                  <a:srgbClr val="262699"/>
                </a:solidFill>
              </a:rPr>
              <a:t> </a:t>
            </a:r>
          </a:p>
          <a:p>
            <a:pPr lvl="1">
              <a:lnSpc>
                <a:spcPct val="90000"/>
              </a:lnSpc>
              <a:buNone/>
            </a:pPr>
            <a:r>
              <a:rPr lang="en-US" altLang="en-US" sz="2400" dirty="0">
                <a:solidFill>
                  <a:srgbClr val="262699"/>
                </a:solidFill>
              </a:rPr>
              <a:t>		</a:t>
            </a:r>
            <a:r>
              <a:rPr lang="en-US" altLang="en-US" sz="2100" i="1" dirty="0">
                <a:solidFill>
                  <a:srgbClr val="262699"/>
                </a:solidFill>
              </a:rPr>
              <a:t>http://standards.ieee.org/about/sasb/patcom/materials.html</a:t>
            </a:r>
            <a:endParaRPr lang="en-US" altLang="en-US" sz="1200"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a:solidFill>
                  <a:schemeClr val="accent2">
                    <a:lumMod val="75000"/>
                  </a:schemeClr>
                </a:solidFill>
              </a:rPr>
              <a:t>Either speak up now or</a:t>
            </a:r>
          </a:p>
          <a:p>
            <a:pPr lvl="1">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a:solidFill>
                  <a:srgbClr val="000099"/>
                </a:solidFill>
                <a:latin typeface="Arial" pitchFamily="34" charset="0"/>
              </a:rPr>
              <a:t>---------------------------------------------------------------   </a:t>
            </a:r>
          </a:p>
          <a:p>
            <a:pPr marL="230188" indent="-230188" algn="ctr">
              <a:lnSpc>
                <a:spcPct val="80000"/>
              </a:lnSpc>
              <a:buClr>
                <a:srgbClr val="CC3300"/>
              </a:buClr>
              <a:buSzPct val="50000"/>
              <a:buNone/>
            </a:pPr>
            <a:endParaRPr lang="en-US" altLang="en-US" dirty="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a:solidFill>
                  <a:srgbClr val="000099"/>
                </a:solidFill>
                <a:latin typeface="Arial" pitchFamily="34" charset="0"/>
              </a:rPr>
              <a:t>See </a:t>
            </a:r>
            <a:r>
              <a:rPr lang="en-US" altLang="en-US" sz="1500" i="1" dirty="0">
                <a:solidFill>
                  <a:srgbClr val="000099"/>
                </a:solidFill>
                <a:latin typeface="Arial" pitchFamily="34" charset="0"/>
              </a:rPr>
              <a:t>IEEE-SA Standards Board Operations Manual</a:t>
            </a:r>
            <a:r>
              <a:rPr lang="en-US" altLang="en-US" sz="1500" dirty="0">
                <a:solidFill>
                  <a:srgbClr val="000099"/>
                </a:solidFill>
                <a:latin typeface="Arial" pitchFamily="34" charset="0"/>
              </a:rPr>
              <a:t>, clause 5.3.10 and </a:t>
            </a:r>
            <a:r>
              <a:rPr lang="en-GB" altLang="en-US" sz="1500" dirty="0">
                <a:solidFill>
                  <a:srgbClr val="000099"/>
                </a:solidFill>
                <a:latin typeface="Arial" pitchFamily="34" charset="0"/>
              </a:rPr>
              <a:t>“Promoting Competition and Innovation: What You Need to Know about the IEEE Standards Association's Antitrust and Competition Policy”</a:t>
            </a:r>
            <a:r>
              <a:rPr lang="en-US" altLang="en-US" sz="1500" dirty="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a:t>Jul 2017</a:t>
            </a:r>
            <a:endParaRPr lang="en-US" dirty="0"/>
          </a:p>
        </p:txBody>
      </p:sp>
      <p:sp>
        <p:nvSpPr>
          <p:cNvPr id="5" name="灯片编号占位符 4"/>
          <p:cNvSpPr>
            <a:spLocks noGrp="1"/>
          </p:cNvSpPr>
          <p:nvPr>
            <p:ph type="sldNum" sz="quarter" idx="12"/>
          </p:nvPr>
        </p:nvSpPr>
        <p:spPr/>
        <p:txBody>
          <a:bodyPr/>
          <a:lstStyle/>
          <a:p>
            <a:r>
              <a:rPr lang="en-US" altLang="en-US"/>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a:xfrm>
            <a:off x="6198731" y="6475413"/>
            <a:ext cx="2345194" cy="184666"/>
          </a:xfrm>
        </p:spPr>
        <p:txBody>
          <a:bodyPr/>
          <a:lstStyle/>
          <a:p>
            <a:pPr>
              <a:defRPr/>
            </a:pPr>
            <a:r>
              <a:rPr lang="en-US" dirty="0"/>
              <a:t>Sigurd Schelstraete (Quantenna), et al</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40673</TotalTime>
  <Words>1645</Words>
  <Application>Microsoft Office PowerPoint</Application>
  <PresentationFormat>On-screen Show (4:3)</PresentationFormat>
  <Paragraphs>228</Paragraphs>
  <Slides>17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MS PGothic</vt:lpstr>
      <vt:lpstr>MS PGothic</vt:lpstr>
      <vt:lpstr>Arial</vt:lpstr>
      <vt:lpstr>Monotype Sorts</vt:lpstr>
      <vt:lpstr>Times New Roman</vt:lpstr>
      <vt:lpstr>802-11-Submission</vt:lpstr>
      <vt:lpstr>Document</vt:lpstr>
      <vt:lpstr>TGax July 2017 Meeting MU &amp; SR ad-hoc Agenda</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MU &amp; SR ad-hoc Schedule</vt:lpstr>
      <vt:lpstr>Submissions</vt:lpstr>
      <vt:lpstr>SR SP 1</vt:lpstr>
      <vt:lpstr>SR SP 2</vt:lpstr>
      <vt:lpstr>SR SP 3</vt:lpstr>
      <vt:lpstr>MU SP 4</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Sigurd Schelstraete</cp:lastModifiedBy>
  <cp:revision>2389</cp:revision>
  <cp:lastPrinted>1998-02-10T13:28:06Z</cp:lastPrinted>
  <dcterms:created xsi:type="dcterms:W3CDTF">2007-04-17T18:10:23Z</dcterms:created>
  <dcterms:modified xsi:type="dcterms:W3CDTF">2017-07-11T13:49:11Z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