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69" r:id="rId5"/>
    <p:sldId id="283" r:id="rId6"/>
    <p:sldId id="284" r:id="rId7"/>
    <p:sldId id="285" r:id="rId8"/>
    <p:sldId id="286" r:id="rId9"/>
    <p:sldId id="287" r:id="rId10"/>
    <p:sldId id="290" r:id="rId11"/>
    <p:sldId id="291" r:id="rId12"/>
    <p:sldId id="292" r:id="rId13"/>
    <p:sldId id="270" r:id="rId14"/>
    <p:sldId id="282" r:id="rId15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575" autoAdjust="0"/>
  </p:normalViewPr>
  <p:slideViewPr>
    <p:cSldViewPr>
      <p:cViewPr varScale="1">
        <p:scale>
          <a:sx n="70" d="100"/>
          <a:sy n="70" d="100"/>
        </p:scale>
        <p:origin x="-4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472" y="-114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7396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9715" y="6475413"/>
            <a:ext cx="20342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Chao-Chun Wang	(</a:t>
            </a:r>
            <a:r>
              <a:rPr lang="en-CA" dirty="0" err="1" smtClean="0"/>
              <a:t>MediaTek</a:t>
            </a:r>
            <a:r>
              <a:rPr lang="en-CA" dirty="0" smtClean="0"/>
              <a:t> Inc.</a:t>
            </a:r>
            <a:endParaRPr lang="en-CA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July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0977" y="6475413"/>
            <a:ext cx="2102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Chao-Chun Wang	(</a:t>
            </a:r>
            <a:r>
              <a:rPr lang="en-CA" dirty="0" err="1" smtClean="0"/>
              <a:t>MediaTek</a:t>
            </a:r>
            <a:r>
              <a:rPr lang="en-CA" dirty="0" smtClean="0"/>
              <a:t> Inc.)</a:t>
            </a:r>
            <a:endParaRPr lang="en-CA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July 2017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9715" y="6475413"/>
            <a:ext cx="20342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Chao-Chun Wang	(</a:t>
            </a:r>
            <a:r>
              <a:rPr lang="en-CA" dirty="0" err="1" smtClean="0"/>
              <a:t>MediaTek</a:t>
            </a:r>
            <a:r>
              <a:rPr lang="en-CA" dirty="0" smtClean="0"/>
              <a:t> Inc.</a:t>
            </a:r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758592"/>
            <a:ext cx="8229600" cy="1158240"/>
          </a:xfrm>
        </p:spPr>
        <p:txBody>
          <a:bodyPr/>
          <a:lstStyle>
            <a:lvl1pPr>
              <a:defRPr b="0" i="0" baseline="0">
                <a:solidFill>
                  <a:srgbClr val="003C71"/>
                </a:solidFill>
                <a:latin typeface="Intel Clear"/>
                <a:cs typeface="Intel Clear"/>
              </a:defRPr>
            </a:lvl1pPr>
          </a:lstStyle>
          <a:p>
            <a:r>
              <a:rPr lang="en-US" dirty="0" smtClean="0"/>
              <a:t>28pt Clear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1pPr>
              <a:defRPr>
                <a:solidFill>
                  <a:srgbClr val="0071C5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6444208" y="6429246"/>
            <a:ext cx="23276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Chao-Chun Wang, et al, </a:t>
            </a:r>
            <a:r>
              <a:rPr lang="en-GB" dirty="0" err="1" smtClean="0"/>
              <a:t>MediaTek</a:t>
            </a:r>
            <a:endParaRPr lang="en-GB" dirty="0" smtClean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175552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CA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July 2017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0977" y="6475413"/>
            <a:ext cx="2102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Chao-Chun Wang	(</a:t>
            </a:r>
            <a:r>
              <a:rPr lang="en-CA" dirty="0" err="1" smtClean="0"/>
              <a:t>MediaTek</a:t>
            </a:r>
            <a:r>
              <a:rPr lang="en-CA" dirty="0" smtClean="0"/>
              <a:t> Inc.)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8005" y="332601"/>
            <a:ext cx="32574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802.11-17/</a:t>
            </a:r>
            <a:r>
              <a:rPr lang="en-US" sz="1800" b="1" dirty="0" smtClean="0"/>
              <a:t>1113</a:t>
            </a:r>
            <a:r>
              <a:rPr lang="en-CA" sz="1800" b="1" dirty="0" smtClean="0"/>
              <a:t>r0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ao-chun.wang@mediatek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Yongho.seok@mediatek.com" TargetMode="External"/><Relationship Id="rId4" Type="http://schemas.openxmlformats.org/officeDocument/2006/relationships/hyperlink" Target="mailto:James.yee@mediatek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922040"/>
            <a:ext cx="8568952" cy="1066800"/>
          </a:xfrm>
          <a:noFill/>
          <a:ln/>
        </p:spPr>
        <p:txBody>
          <a:bodyPr/>
          <a:lstStyle/>
          <a:p>
            <a:r>
              <a:rPr lang="en-US" sz="2800" dirty="0" smtClean="0"/>
              <a:t>Resource Negotiation for Unassociated STAs in </a:t>
            </a:r>
            <a:r>
              <a:rPr lang="en-US" sz="2800" dirty="0" smtClean="0"/>
              <a:t>SU Request and </a:t>
            </a:r>
            <a:r>
              <a:rPr lang="en-US" sz="2800" dirty="0" smtClean="0"/>
              <a:t>R</a:t>
            </a:r>
            <a:r>
              <a:rPr lang="en-US" sz="2800" dirty="0" smtClean="0"/>
              <a:t>esponse in MU </a:t>
            </a:r>
            <a:r>
              <a:rPr lang="en-US" sz="2800" dirty="0" smtClean="0"/>
              <a:t>Operation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 smtClean="0"/>
              <a:t>Date</a:t>
            </a:r>
            <a:r>
              <a:rPr lang="en-CA" sz="2000" dirty="0"/>
              <a:t>:</a:t>
            </a:r>
            <a:r>
              <a:rPr lang="en-CA" sz="2000" b="0" dirty="0"/>
              <a:t> </a:t>
            </a:r>
            <a:r>
              <a:rPr lang="en-CA" sz="2000" b="0" dirty="0" smtClean="0"/>
              <a:t>2017-05-08</a:t>
            </a:r>
            <a:endParaRPr lang="en-CA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95048" y="221450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85907138"/>
              </p:ext>
            </p:extLst>
          </p:nvPr>
        </p:nvGraphicFramePr>
        <p:xfrm>
          <a:off x="683568" y="2636912"/>
          <a:ext cx="8081410" cy="2437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6282"/>
                <a:gridCol w="1616282"/>
                <a:gridCol w="1616282"/>
                <a:gridCol w="1616282"/>
                <a:gridCol w="161628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Affiliation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Address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Phone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Chao-Chun Wang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MediaTek</a:t>
                      </a:r>
                      <a:r>
                        <a:rPr lang="en-US" sz="1400" dirty="0" smtClean="0"/>
                        <a:t> Inc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 </a:t>
                      </a:r>
                      <a:endParaRPr lang="en-US" sz="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hlinkClick r:id="rId3"/>
                        </a:rPr>
                        <a:t>Chao-chun.wang@mediatek.com</a:t>
                      </a:r>
                      <a:endParaRPr lang="en-US" sz="12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</a:tr>
              <a:tr h="697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James Yee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MediaTek</a:t>
                      </a:r>
                      <a:r>
                        <a:rPr lang="en-US" sz="1400" dirty="0" smtClean="0"/>
                        <a:t> Inc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 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hlinkClick r:id="rId4"/>
                        </a:rPr>
                        <a:t>James.yee@mediatek.com</a:t>
                      </a:r>
                      <a:endParaRPr lang="en-GB" sz="1200" dirty="0" smtClean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97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Yongho </a:t>
                      </a:r>
                      <a:r>
                        <a:rPr lang="en-US" sz="1400" dirty="0" err="1" smtClean="0"/>
                        <a:t>Soek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MediaTek</a:t>
                      </a:r>
                      <a:r>
                        <a:rPr lang="en-US" sz="1400" dirty="0" smtClean="0"/>
                        <a:t> Inc.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Times New Roman"/>
                          <a:ea typeface="Times New Roman"/>
                          <a:hlinkClick r:id="rId5"/>
                        </a:rPr>
                        <a:t>Yongho.seok@mediatek.com</a:t>
                      </a:r>
                      <a:endParaRPr lang="en-US" sz="11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0" name="Footer Placeholder 4"/>
          <p:cNvSpPr txBox="1">
            <a:spLocks/>
          </p:cNvSpPr>
          <p:nvPr/>
        </p:nvSpPr>
        <p:spPr bwMode="auto">
          <a:xfrm>
            <a:off x="6444208" y="6628710"/>
            <a:ext cx="2102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Chao-Chun Wang (</a:t>
            </a:r>
            <a:r>
              <a:rPr kumimoji="0" lang="en-CA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MediaTek</a:t>
            </a:r>
            <a:r>
              <a:rPr kumimoji="0" lang="en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Inc)</a:t>
            </a:r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July 2017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26976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340768"/>
            <a:ext cx="7772400" cy="5112568"/>
          </a:xfrm>
        </p:spPr>
        <p:txBody>
          <a:bodyPr/>
          <a:lstStyle/>
          <a:p>
            <a:pPr marL="0" indent="0"/>
            <a:r>
              <a:rPr lang="en-US" b="0" dirty="0" smtClean="0"/>
              <a:t>  Recap</a:t>
            </a:r>
          </a:p>
          <a:p>
            <a:pPr marL="400050" lvl="1" indent="0"/>
            <a:r>
              <a:rPr lang="en-US" b="0" dirty="0" smtClean="0"/>
              <a:t> 17/0463r1 discussed all possible mode of resource negation for unassociated STAs  </a:t>
            </a:r>
          </a:p>
          <a:p>
            <a:pPr marL="742950" lvl="2" indent="0"/>
            <a:r>
              <a:rPr lang="en-US" dirty="0" smtClean="0"/>
              <a:t> SU – MU </a:t>
            </a:r>
          </a:p>
          <a:p>
            <a:pPr marL="1085850" lvl="3" indent="0"/>
            <a:r>
              <a:rPr lang="en-US" dirty="0" smtClean="0"/>
              <a:t> Y: 	6 N:	0 A: 16</a:t>
            </a:r>
          </a:p>
          <a:p>
            <a:pPr marL="742950" lvl="2" indent="0"/>
            <a:r>
              <a:rPr lang="en-US" dirty="0" smtClean="0"/>
              <a:t> MU – MU (mode 1)</a:t>
            </a:r>
          </a:p>
          <a:p>
            <a:pPr marL="1085850" lvl="3" indent="0"/>
            <a:r>
              <a:rPr lang="en-US" dirty="0" smtClean="0"/>
              <a:t>  Y:  5	N:	1 A: 18 </a:t>
            </a:r>
          </a:p>
          <a:p>
            <a:pPr marL="742950" lvl="2" indent="0"/>
            <a:r>
              <a:rPr lang="en-US" dirty="0" smtClean="0"/>
              <a:t> MU – MU (mode 2)</a:t>
            </a:r>
          </a:p>
          <a:p>
            <a:pPr marL="1085850" lvl="3" indent="0"/>
            <a:r>
              <a:rPr lang="en-US" dirty="0" smtClean="0"/>
              <a:t> Y: 	6 N:	0 A: 16</a:t>
            </a:r>
          </a:p>
          <a:p>
            <a:pPr marL="742950" lvl="2" indent="0"/>
            <a:r>
              <a:rPr lang="en-US" sz="1800" dirty="0" smtClean="0"/>
              <a:t> MU - MU</a:t>
            </a:r>
            <a:r>
              <a:rPr lang="en-US" dirty="0" smtClean="0"/>
              <a:t> (mode 2)</a:t>
            </a:r>
            <a:r>
              <a:rPr lang="en-US" sz="1800" dirty="0" smtClean="0"/>
              <a:t> </a:t>
            </a:r>
          </a:p>
          <a:p>
            <a:pPr marL="1085850" lvl="3" indent="0"/>
            <a:r>
              <a:rPr lang="en-US" dirty="0" smtClean="0"/>
              <a:t> Note: AP do explicitly ACK the FTM request frames</a:t>
            </a:r>
            <a:r>
              <a:rPr lang="en-US" dirty="0" smtClean="0">
                <a:solidFill>
                  <a:srgbClr val="FF0000"/>
                </a:solidFill>
              </a:rPr>
              <a:t>. The ACK frame will carry ranging ID assignment for multiple requesters</a:t>
            </a:r>
            <a:r>
              <a:rPr lang="en-US" dirty="0" smtClean="0"/>
              <a:t>. </a:t>
            </a:r>
          </a:p>
          <a:p>
            <a:pPr marL="1085850" lvl="3" indent="0"/>
            <a:r>
              <a:rPr lang="en-US" dirty="0" smtClean="0"/>
              <a:t> Y: 	1  N: 5	A: 17</a:t>
            </a:r>
          </a:p>
          <a:p>
            <a:pPr marL="0" indent="0"/>
            <a:r>
              <a:rPr lang="en-US" dirty="0" smtClean="0"/>
              <a:t> </a:t>
            </a:r>
            <a:r>
              <a:rPr lang="en-US" b="0" dirty="0" smtClean="0"/>
              <a:t>The presentation is to clarify the SU-SU mode requirement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40977" y="6475413"/>
            <a:ext cx="2102948" cy="184666"/>
          </a:xfrm>
        </p:spPr>
        <p:txBody>
          <a:bodyPr/>
          <a:lstStyle/>
          <a:p>
            <a:r>
              <a:rPr lang="en-CA" dirty="0" smtClean="0"/>
              <a:t>Chao-Chun Wang (</a:t>
            </a:r>
            <a:r>
              <a:rPr lang="en-CA" dirty="0" err="1" smtClean="0"/>
              <a:t>MediaTek</a:t>
            </a:r>
            <a:r>
              <a:rPr lang="en-CA" dirty="0" smtClean="0"/>
              <a:t> Inc)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10</a:t>
            </a:fld>
            <a:endParaRPr lang="en-CA" dirty="0"/>
          </a:p>
        </p:txBody>
      </p:sp>
      <p:sp>
        <p:nvSpPr>
          <p:cNvPr id="11" name="Date Placeholder 2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173423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 smtClean="0"/>
              <a:t>Mode of Operations - SU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8032" y="1484784"/>
            <a:ext cx="7772400" cy="4824536"/>
          </a:xfrm>
        </p:spPr>
        <p:txBody>
          <a:bodyPr/>
          <a:lstStyle/>
          <a:p>
            <a:r>
              <a:rPr lang="en-US" sz="2800" dirty="0" smtClean="0"/>
              <a:t>Motion</a:t>
            </a:r>
          </a:p>
          <a:p>
            <a:pPr lvl="1"/>
            <a:r>
              <a:rPr lang="en-US" sz="2400" dirty="0" smtClean="0"/>
              <a:t>Move to adopt the following text to the SFD under the section 3.2 and grant the editorial license to the SFD editor.  </a:t>
            </a:r>
          </a:p>
          <a:p>
            <a:pPr lvl="1"/>
            <a:r>
              <a:rPr lang="en-US" sz="2400" dirty="0" smtClean="0"/>
              <a:t>The SU – SU negotiation procedure in 11az shall have the following </a:t>
            </a:r>
            <a:r>
              <a:rPr lang="en-US" sz="2400" dirty="0" err="1" smtClean="0"/>
              <a:t>properities</a:t>
            </a:r>
            <a:endParaRPr lang="en-US" sz="2400" dirty="0" smtClean="0"/>
          </a:p>
          <a:p>
            <a:pPr lvl="2"/>
            <a:r>
              <a:rPr lang="en-US" sz="2000" dirty="0" smtClean="0"/>
              <a:t>Frame exchange sequence is the same as </a:t>
            </a:r>
            <a:r>
              <a:rPr lang="en-US" sz="2000" dirty="0" err="1" smtClean="0"/>
              <a:t>REVmc</a:t>
            </a:r>
            <a:r>
              <a:rPr lang="en-US" sz="2000" dirty="0" smtClean="0"/>
              <a:t>:</a:t>
            </a:r>
          </a:p>
          <a:p>
            <a:pPr lvl="2"/>
            <a:r>
              <a:rPr lang="en-US" sz="2000" dirty="0" smtClean="0"/>
              <a:t>FTM Request and Response frame types and formats needs to be updated, for example the response frame for unassociated STAs carry an ID (Ranging, Pre) and the NGP IE.</a:t>
            </a:r>
          </a:p>
          <a:p>
            <a:pPr lvl="1"/>
            <a:r>
              <a:rPr lang="en-US" sz="2400" dirty="0" smtClean="0"/>
              <a:t>Mover : Chao-Chun</a:t>
            </a:r>
          </a:p>
          <a:p>
            <a:pPr lvl="1"/>
            <a:r>
              <a:rPr lang="en-US" sz="2400" dirty="0" err="1" smtClean="0"/>
              <a:t>Seconder</a:t>
            </a:r>
            <a:r>
              <a:rPr lang="en-US" sz="2400" dirty="0" smtClean="0"/>
              <a:t> : Edward AU</a:t>
            </a:r>
          </a:p>
          <a:p>
            <a:pPr lvl="1"/>
            <a:r>
              <a:rPr lang="en-US" sz="2400" dirty="0" smtClean="0"/>
              <a:t>Results: Y 16 N 0 Abs 0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</p:txBody>
      </p:sp>
      <p:sp>
        <p:nvSpPr>
          <p:cNvPr id="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11</a:t>
            </a:fld>
            <a:endParaRPr lang="en-CA" dirty="0"/>
          </a:p>
        </p:txBody>
      </p:sp>
      <p:sp>
        <p:nvSpPr>
          <p:cNvPr id="7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40977" y="6475413"/>
            <a:ext cx="2102948" cy="184666"/>
          </a:xfrm>
        </p:spPr>
        <p:txBody>
          <a:bodyPr/>
          <a:lstStyle/>
          <a:p>
            <a:r>
              <a:rPr lang="en-CA" dirty="0" smtClean="0"/>
              <a:t>Chao-Chun Wang (</a:t>
            </a:r>
            <a:r>
              <a:rPr lang="en-CA" dirty="0" err="1" smtClean="0"/>
              <a:t>MediaTek</a:t>
            </a:r>
            <a:r>
              <a:rPr lang="en-CA" dirty="0" smtClean="0"/>
              <a:t> Inc)</a:t>
            </a:r>
            <a:endParaRPr lang="en-CA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176222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726976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268760"/>
            <a:ext cx="7772400" cy="5184576"/>
          </a:xfrm>
        </p:spPr>
        <p:txBody>
          <a:bodyPr/>
          <a:lstStyle/>
          <a:p>
            <a:pPr marL="0" indent="0"/>
            <a:r>
              <a:rPr lang="en-US" sz="2200" b="0" dirty="0" smtClean="0"/>
              <a:t> </a:t>
            </a:r>
            <a:r>
              <a:rPr lang="en-US" sz="2200" b="0" dirty="0" smtClean="0"/>
              <a:t>0805r1 specifies the </a:t>
            </a:r>
            <a:r>
              <a:rPr lang="en-US" sz="2200" b="0" dirty="0" smtClean="0"/>
              <a:t>SU </a:t>
            </a:r>
            <a:r>
              <a:rPr lang="en-US" sz="2200" b="0" dirty="0" smtClean="0"/>
              <a:t>– SU negotiation procedure in </a:t>
            </a:r>
            <a:r>
              <a:rPr lang="en-US" sz="2200" b="0" dirty="0" smtClean="0"/>
              <a:t>11az</a:t>
            </a:r>
            <a:endParaRPr lang="en-US" sz="2200" b="0" dirty="0" smtClean="0"/>
          </a:p>
          <a:p>
            <a:pPr lvl="1"/>
            <a:r>
              <a:rPr lang="en-US" sz="2200" dirty="0" smtClean="0"/>
              <a:t>Frame </a:t>
            </a:r>
            <a:r>
              <a:rPr lang="en-US" sz="2200" dirty="0" smtClean="0"/>
              <a:t>exchange sequence is the same as </a:t>
            </a:r>
            <a:r>
              <a:rPr lang="en-US" sz="2200" dirty="0" err="1" smtClean="0"/>
              <a:t>REVmc</a:t>
            </a:r>
            <a:r>
              <a:rPr lang="en-US" sz="2200" dirty="0" smtClean="0"/>
              <a:t>:</a:t>
            </a:r>
          </a:p>
          <a:p>
            <a:pPr lvl="1"/>
            <a:r>
              <a:rPr lang="en-US" sz="2200" dirty="0" smtClean="0"/>
              <a:t>FTM Request and Response frame types and formats needs to be updated, for example the response frame for unassociated STAs carry an ID (Ranging, Pre) and the NGP IE</a:t>
            </a:r>
            <a:endParaRPr lang="en-US" sz="2200" b="0" dirty="0" smtClean="0"/>
          </a:p>
          <a:p>
            <a:pPr marL="0" indent="0"/>
            <a:r>
              <a:rPr lang="en-US" sz="2000" b="0" dirty="0" smtClean="0"/>
              <a:t> </a:t>
            </a:r>
            <a:r>
              <a:rPr lang="en-US" b="0" dirty="0" smtClean="0"/>
              <a:t>Resource </a:t>
            </a:r>
            <a:r>
              <a:rPr lang="en-US" b="0" dirty="0" smtClean="0"/>
              <a:t>negotiation for unassociated STAs in MU Operation is still Undecided</a:t>
            </a:r>
            <a:r>
              <a:rPr lang="en-US" b="0" dirty="0" smtClean="0"/>
              <a:t>.</a:t>
            </a:r>
            <a:endParaRPr lang="en-US" sz="1600" b="0" dirty="0" smtClean="0"/>
          </a:p>
          <a:p>
            <a:pPr marL="400050" lvl="1" indent="0"/>
            <a:r>
              <a:rPr lang="en-US" sz="1600" dirty="0" smtClean="0"/>
              <a:t> </a:t>
            </a:r>
            <a:r>
              <a:rPr lang="en-US" sz="1800" dirty="0" smtClean="0"/>
              <a:t>Unassociated STAs send request in SU mode and AP returns responses in MU mode</a:t>
            </a:r>
          </a:p>
          <a:p>
            <a:pPr marL="400050" lvl="1" indent="0"/>
            <a:r>
              <a:rPr lang="en-US" sz="1800" b="0" dirty="0" smtClean="0"/>
              <a:t> </a:t>
            </a:r>
            <a:r>
              <a:rPr lang="en-US" sz="1800" dirty="0" smtClean="0"/>
              <a:t>Unassociated STAs send request in MU mode and AP returns responses in MU mode</a:t>
            </a:r>
            <a:endParaRPr lang="en-US" sz="1600" b="0" dirty="0" smtClean="0"/>
          </a:p>
          <a:p>
            <a:pPr marL="0" indent="0"/>
            <a:r>
              <a:rPr lang="en-US" sz="2400" b="0" dirty="0" smtClean="0"/>
              <a:t> </a:t>
            </a:r>
            <a:r>
              <a:rPr lang="en-US" sz="2200" b="0" dirty="0" smtClean="0"/>
              <a:t> The contribution focus on the whether 11az shall support</a:t>
            </a:r>
          </a:p>
          <a:p>
            <a:pPr marL="400050" lvl="1" indent="0"/>
            <a:r>
              <a:rPr lang="en-US" sz="1800" b="0" dirty="0" smtClean="0"/>
              <a:t> </a:t>
            </a:r>
            <a:r>
              <a:rPr lang="en-US" sz="1800" b="0" dirty="0" smtClean="0"/>
              <a:t> </a:t>
            </a:r>
            <a:r>
              <a:rPr lang="en-US" sz="1800" b="0" dirty="0" smtClean="0"/>
              <a:t>Unassociated STAs send request in SU mode and AP returns responses in MU mode</a:t>
            </a:r>
          </a:p>
          <a:p>
            <a:pPr marL="400050" lvl="1" indent="0"/>
            <a:r>
              <a:rPr lang="en-US" sz="1600" dirty="0" smtClean="0"/>
              <a:t> </a:t>
            </a:r>
            <a:endParaRPr lang="en-US" sz="2000" b="0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440977" y="6475413"/>
            <a:ext cx="2102948" cy="184666"/>
          </a:xfrm>
          <a:prstGeom prst="rect">
            <a:avLst/>
          </a:prstGeom>
        </p:spPr>
        <p:txBody>
          <a:bodyPr/>
          <a:lstStyle/>
          <a:p>
            <a:r>
              <a:rPr lang="en-CA" dirty="0" smtClean="0"/>
              <a:t>Chao-Chun Wang (</a:t>
            </a:r>
            <a:r>
              <a:rPr lang="en-CA" dirty="0" err="1" smtClean="0"/>
              <a:t>MediaTek</a:t>
            </a:r>
            <a:r>
              <a:rPr lang="en-CA" dirty="0" smtClean="0"/>
              <a:t> Inc)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2</a:t>
            </a:fld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173423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 smtClean="0"/>
              <a:t>Recap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8032" y="1484784"/>
            <a:ext cx="7772400" cy="4824536"/>
          </a:xfrm>
        </p:spPr>
        <p:txBody>
          <a:bodyPr/>
          <a:lstStyle/>
          <a:p>
            <a:r>
              <a:rPr lang="en-US" dirty="0" smtClean="0"/>
              <a:t>(SU-MU) An STA sends FTM request in SU mode and receive FTM response (in SU PPDU format) for MU operation </a:t>
            </a:r>
          </a:p>
          <a:p>
            <a:r>
              <a:rPr lang="en-US" dirty="0" smtClean="0"/>
              <a:t>Do </a:t>
            </a:r>
            <a:r>
              <a:rPr lang="en-US" dirty="0" smtClean="0"/>
              <a:t>we need all protocol details before a decision can be made?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7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3</a:t>
            </a:fld>
            <a:endParaRPr lang="en-CA" dirty="0"/>
          </a:p>
        </p:txBody>
      </p:sp>
      <p:sp>
        <p:nvSpPr>
          <p:cNvPr id="7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440977" y="6475413"/>
            <a:ext cx="2102948" cy="184666"/>
          </a:xfrm>
          <a:prstGeom prst="rect">
            <a:avLst/>
          </a:prstGeom>
        </p:spPr>
        <p:txBody>
          <a:bodyPr/>
          <a:lstStyle/>
          <a:p>
            <a:r>
              <a:rPr lang="en-CA" dirty="0" smtClean="0"/>
              <a:t>Chao-Chun Wang (</a:t>
            </a:r>
            <a:r>
              <a:rPr lang="en-CA" dirty="0" err="1" smtClean="0"/>
              <a:t>MediaTek</a:t>
            </a:r>
            <a:r>
              <a:rPr lang="en-CA" dirty="0" smtClean="0"/>
              <a:t> Inc)</a:t>
            </a:r>
            <a:endParaRPr lang="en-CA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July 2017</a:t>
            </a:r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176222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 smtClean="0"/>
              <a:t>An Enterprise </a:t>
            </a:r>
            <a:r>
              <a:rPr lang="en-US" dirty="0" err="1" smtClean="0"/>
              <a:t>Locatioing</a:t>
            </a:r>
            <a:r>
              <a:rPr lang="en-US" dirty="0" smtClean="0"/>
              <a:t> Scenario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8032" y="1628800"/>
            <a:ext cx="7772400" cy="4680520"/>
          </a:xfrm>
        </p:spPr>
        <p:txBody>
          <a:bodyPr/>
          <a:lstStyle/>
          <a:p>
            <a:r>
              <a:rPr lang="en-US" dirty="0" smtClean="0"/>
              <a:t>An STA enters a large meeting venue/office space and moving/pacing through the area </a:t>
            </a:r>
          </a:p>
          <a:p>
            <a:pPr lvl="1"/>
            <a:r>
              <a:rPr lang="en-US" dirty="0" smtClean="0"/>
              <a:t>The STA associated with one ranging AP</a:t>
            </a:r>
          </a:p>
          <a:p>
            <a:pPr lvl="1"/>
            <a:r>
              <a:rPr lang="en-US" dirty="0" smtClean="0"/>
              <a:t>The SAT does not associated with any ranging APs</a:t>
            </a:r>
          </a:p>
          <a:p>
            <a:r>
              <a:rPr lang="en-US" dirty="0" smtClean="0"/>
              <a:t>The STA finds its location with first set of three or more APs</a:t>
            </a:r>
          </a:p>
          <a:p>
            <a:r>
              <a:rPr lang="en-US" dirty="0" smtClean="0"/>
              <a:t>The STA continues its movement and exiting the coverage area of one or more APs of the first set of APs and enters the coverage area of new APs</a:t>
            </a:r>
          </a:p>
          <a:p>
            <a:r>
              <a:rPr lang="en-US" dirty="0" smtClean="0"/>
              <a:t>The STA repeating the </a:t>
            </a:r>
            <a:r>
              <a:rPr lang="en-US" dirty="0" err="1" smtClean="0"/>
              <a:t>locationing</a:t>
            </a:r>
            <a:r>
              <a:rPr lang="en-US" dirty="0" smtClean="0"/>
              <a:t> operation in a constant interval to maintain its location information. </a:t>
            </a:r>
          </a:p>
        </p:txBody>
      </p:sp>
      <p:sp>
        <p:nvSpPr>
          <p:cNvPr id="7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4</a:t>
            </a:fld>
            <a:endParaRPr lang="en-CA" dirty="0"/>
          </a:p>
        </p:txBody>
      </p:sp>
      <p:sp>
        <p:nvSpPr>
          <p:cNvPr id="7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440977" y="6475413"/>
            <a:ext cx="2102948" cy="184666"/>
          </a:xfrm>
          <a:prstGeom prst="rect">
            <a:avLst/>
          </a:prstGeom>
        </p:spPr>
        <p:txBody>
          <a:bodyPr/>
          <a:lstStyle/>
          <a:p>
            <a:r>
              <a:rPr lang="en-CA" dirty="0" smtClean="0"/>
              <a:t>Chao-Chun Wang (</a:t>
            </a:r>
            <a:r>
              <a:rPr lang="en-CA" dirty="0" err="1" smtClean="0"/>
              <a:t>MediaTek</a:t>
            </a:r>
            <a:r>
              <a:rPr lang="en-CA" dirty="0" smtClean="0"/>
              <a:t> Inc)</a:t>
            </a:r>
            <a:endParaRPr lang="en-CA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July 2017</a:t>
            </a:r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176222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An </a:t>
            </a:r>
            <a:r>
              <a:rPr lang="en-US" dirty="0" err="1" smtClean="0">
                <a:solidFill>
                  <a:schemeClr val="tx1"/>
                </a:solidFill>
              </a:rPr>
              <a:t>Locationing</a:t>
            </a:r>
            <a:r>
              <a:rPr lang="en-US" dirty="0" smtClean="0">
                <a:solidFill>
                  <a:schemeClr val="tx1"/>
                </a:solidFill>
              </a:rPr>
              <a:t> STA’s behavior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8032" y="1484784"/>
            <a:ext cx="7772400" cy="4824536"/>
          </a:xfrm>
        </p:spPr>
        <p:txBody>
          <a:bodyPr/>
          <a:lstStyle/>
          <a:p>
            <a:r>
              <a:rPr lang="en-US" sz="2000" dirty="0" smtClean="0"/>
              <a:t>An STA enters the coverage of three or more APs</a:t>
            </a:r>
          </a:p>
          <a:p>
            <a:r>
              <a:rPr lang="en-US" sz="2000" smtClean="0"/>
              <a:t>Case </a:t>
            </a:r>
            <a:r>
              <a:rPr lang="en-US" sz="2000" smtClean="0"/>
              <a:t>1 </a:t>
            </a:r>
            <a:r>
              <a:rPr lang="en-US" sz="2000" dirty="0" smtClean="0"/>
              <a:t>- An STA sends ranging (FTM) request without listening to beacons. The STA has no idea about APs capability. </a:t>
            </a:r>
          </a:p>
          <a:p>
            <a:pPr lvl="1"/>
            <a:r>
              <a:rPr lang="en-US" sz="1800" dirty="0" smtClean="0"/>
              <a:t>The SAT does not associated with any ranging APs </a:t>
            </a:r>
          </a:p>
          <a:p>
            <a:r>
              <a:rPr lang="en-US" sz="2000" dirty="0" smtClean="0"/>
              <a:t>Case 1b - An STA sends ranging (FTM) request without listening to beacons but STA knows about the AP’s ranging capabilities using mechanisms like Neighbor Report</a:t>
            </a:r>
          </a:p>
          <a:p>
            <a:pPr lvl="1"/>
            <a:r>
              <a:rPr lang="en-US" sz="1800" dirty="0" smtClean="0"/>
              <a:t>The STA associated with one ranging AP</a:t>
            </a:r>
          </a:p>
          <a:p>
            <a:pPr lvl="1"/>
            <a:r>
              <a:rPr lang="en-US" sz="1800" dirty="0" smtClean="0"/>
              <a:t>The STA receives neighboring ranging </a:t>
            </a:r>
            <a:r>
              <a:rPr lang="en-US" sz="1800" dirty="0" smtClean="0"/>
              <a:t>APs</a:t>
            </a:r>
            <a:r>
              <a:rPr lang="en-US" sz="1800" dirty="0" smtClean="0"/>
              <a:t>’ information via some means </a:t>
            </a:r>
          </a:p>
          <a:p>
            <a:r>
              <a:rPr lang="en-US" sz="2000" dirty="0" smtClean="0"/>
              <a:t>Case 2 - An STA sends ranging (FTM) request after receiving beacons from three or more APs. The STA knows about APs capability.</a:t>
            </a:r>
          </a:p>
          <a:p>
            <a:pPr lvl="1"/>
            <a:r>
              <a:rPr lang="en-US" sz="1800" dirty="0" smtClean="0"/>
              <a:t>How to guarantee that all STAs will behave as same.</a:t>
            </a:r>
          </a:p>
          <a:p>
            <a:r>
              <a:rPr lang="en-US" sz="2000" dirty="0" smtClean="0"/>
              <a:t>Others ?</a:t>
            </a:r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7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5</a:t>
            </a:fld>
            <a:endParaRPr lang="en-CA" dirty="0"/>
          </a:p>
        </p:txBody>
      </p:sp>
      <p:sp>
        <p:nvSpPr>
          <p:cNvPr id="7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440977" y="6475413"/>
            <a:ext cx="2102948" cy="184666"/>
          </a:xfrm>
          <a:prstGeom prst="rect">
            <a:avLst/>
          </a:prstGeom>
        </p:spPr>
        <p:txBody>
          <a:bodyPr/>
          <a:lstStyle/>
          <a:p>
            <a:r>
              <a:rPr lang="en-CA" dirty="0" smtClean="0"/>
              <a:t>Chao-Chun Wang (</a:t>
            </a:r>
            <a:r>
              <a:rPr lang="en-CA" dirty="0" err="1" smtClean="0"/>
              <a:t>MediaTek</a:t>
            </a:r>
            <a:r>
              <a:rPr lang="en-CA" dirty="0" smtClean="0"/>
              <a:t> Inc)</a:t>
            </a:r>
            <a:endParaRPr lang="en-CA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July 2017</a:t>
            </a:r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176222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778768"/>
          </a:xfrm>
        </p:spPr>
        <p:txBody>
          <a:bodyPr/>
          <a:lstStyle/>
          <a:p>
            <a:r>
              <a:rPr lang="en-US" dirty="0" smtClean="0"/>
              <a:t>Issues need to be addressed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8032" y="1556792"/>
            <a:ext cx="7772400" cy="4536504"/>
          </a:xfrm>
        </p:spPr>
        <p:txBody>
          <a:bodyPr/>
          <a:lstStyle/>
          <a:p>
            <a:r>
              <a:rPr lang="en-US" dirty="0" smtClean="0"/>
              <a:t>An STA sends FTM request in SU mode and receives FTM response (in SU PPDU format) for MU operation </a:t>
            </a:r>
          </a:p>
          <a:p>
            <a:pPr lvl="1"/>
            <a:r>
              <a:rPr lang="en-US" dirty="0" smtClean="0"/>
              <a:t>Does FTM Request has a field indicating the preference by the STA as to how it wants to receive FTM Response?</a:t>
            </a:r>
          </a:p>
          <a:p>
            <a:pPr lvl="1"/>
            <a:r>
              <a:rPr lang="en-US" dirty="0" smtClean="0"/>
              <a:t>The MU response frame (in SU PPDU) has a pre-defined/announced unique AID/multicast address to indicate that it is a FTM response frame</a:t>
            </a:r>
          </a:p>
          <a:p>
            <a:pPr lvl="2"/>
            <a:r>
              <a:rPr lang="en-US" dirty="0" smtClean="0"/>
              <a:t>An STA is expected to read all fields of the response frame with RA set to a pre-defined/announced multicast Address, </a:t>
            </a:r>
          </a:p>
          <a:p>
            <a:pPr lvl="2"/>
            <a:r>
              <a:rPr lang="en-US" b="1" dirty="0" smtClean="0">
                <a:solidFill>
                  <a:srgbClr val="0070C0"/>
                </a:solidFill>
              </a:rPr>
              <a:t>The MU response frame (in SU PPDU) carries FTM parameters for every STAs including the Ranging ID assignment.</a:t>
            </a:r>
          </a:p>
          <a:p>
            <a:pPr lvl="2"/>
            <a:r>
              <a:rPr lang="en-US" dirty="0" smtClean="0"/>
              <a:t>The succeeding measurement operations operate in MU mode</a:t>
            </a:r>
          </a:p>
          <a:p>
            <a:pPr lvl="1"/>
            <a:endParaRPr lang="en-US" dirty="0" smtClean="0"/>
          </a:p>
          <a:p>
            <a:pPr lvl="2"/>
            <a:endParaRPr lang="en-US" dirty="0" smtClean="0">
              <a:sym typeface="Wingdings" panose="05000000000000000000" pitchFamily="2" charset="2"/>
            </a:endParaRP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7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6</a:t>
            </a:fld>
            <a:endParaRPr lang="en-CA" dirty="0"/>
          </a:p>
        </p:txBody>
      </p:sp>
      <p:sp>
        <p:nvSpPr>
          <p:cNvPr id="7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440977" y="6475413"/>
            <a:ext cx="2102948" cy="184666"/>
          </a:xfrm>
          <a:prstGeom prst="rect">
            <a:avLst/>
          </a:prstGeom>
        </p:spPr>
        <p:txBody>
          <a:bodyPr/>
          <a:lstStyle/>
          <a:p>
            <a:r>
              <a:rPr lang="en-CA" dirty="0" smtClean="0"/>
              <a:t>Chao-Chun Wang (</a:t>
            </a:r>
            <a:r>
              <a:rPr lang="en-CA" dirty="0" err="1" smtClean="0"/>
              <a:t>MediaTek</a:t>
            </a:r>
            <a:r>
              <a:rPr lang="en-CA" dirty="0" smtClean="0"/>
              <a:t> Inc)</a:t>
            </a:r>
            <a:endParaRPr lang="en-CA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July 2017</a:t>
            </a:r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176222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10952"/>
          </a:xfrm>
        </p:spPr>
        <p:txBody>
          <a:bodyPr/>
          <a:lstStyle/>
          <a:p>
            <a:r>
              <a:rPr lang="en-US" dirty="0" smtClean="0"/>
              <a:t>More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96752"/>
            <a:ext cx="8784976" cy="4899248"/>
          </a:xfrm>
        </p:spPr>
        <p:txBody>
          <a:bodyPr/>
          <a:lstStyle/>
          <a:p>
            <a:r>
              <a:rPr lang="en-US" dirty="0"/>
              <a:t>Power Consumption: The STA that has sent an </a:t>
            </a:r>
            <a:r>
              <a:rPr lang="en-US" dirty="0" smtClean="0"/>
              <a:t>SU </a:t>
            </a:r>
            <a:r>
              <a:rPr lang="en-US" dirty="0"/>
              <a:t>request will be required to process all the </a:t>
            </a:r>
            <a:r>
              <a:rPr lang="en-US" dirty="0" smtClean="0"/>
              <a:t>frames </a:t>
            </a:r>
            <a:r>
              <a:rPr lang="en-US" dirty="0"/>
              <a:t>or a limited number of </a:t>
            </a:r>
            <a:r>
              <a:rPr lang="en-US" dirty="0" smtClean="0"/>
              <a:t>frames to identified the response frame addressing all STAs send SU request </a:t>
            </a:r>
            <a:endParaRPr lang="en-US" dirty="0"/>
          </a:p>
          <a:p>
            <a:r>
              <a:rPr lang="en-US" dirty="0" smtClean="0"/>
              <a:t>Waiting </a:t>
            </a:r>
            <a:r>
              <a:rPr lang="en-US" dirty="0"/>
              <a:t>time from transmitting FTM Request to Receiving FTM Response: </a:t>
            </a:r>
            <a:r>
              <a:rPr lang="en-US" dirty="0" err="1"/>
              <a:t>Revmc</a:t>
            </a:r>
            <a:r>
              <a:rPr lang="en-US" dirty="0"/>
              <a:t> has this value at 10msec</a:t>
            </a:r>
          </a:p>
          <a:p>
            <a:pPr lvl="1"/>
            <a:r>
              <a:rPr lang="en-US" dirty="0" err="1"/>
              <a:t>Revmc</a:t>
            </a:r>
            <a:r>
              <a:rPr lang="en-US" dirty="0"/>
              <a:t> has a value defined to allow for STAs to save power</a:t>
            </a:r>
          </a:p>
          <a:p>
            <a:pPr lvl="1"/>
            <a:r>
              <a:rPr lang="en-US" dirty="0"/>
              <a:t>APs take time to process FTM Requests and allowing for a large number of requests can increase the waiting time for FTM Response(s) -&gt; tradeoff to be addressed</a:t>
            </a:r>
          </a:p>
          <a:p>
            <a:r>
              <a:rPr lang="en-US" dirty="0"/>
              <a:t>Using frames defined in 11ax or defining new frames to allow for 11az support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66639" cy="276999"/>
          </a:xfrm>
        </p:spPr>
        <p:txBody>
          <a:bodyPr/>
          <a:lstStyle/>
          <a:p>
            <a:r>
              <a:rPr lang="en-US"/>
              <a:t>March 2017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440977" y="6475413"/>
            <a:ext cx="2102948" cy="184666"/>
          </a:xfrm>
          <a:prstGeom prst="rect">
            <a:avLst/>
          </a:prstGeom>
        </p:spPr>
        <p:txBody>
          <a:bodyPr/>
          <a:lstStyle/>
          <a:p>
            <a:r>
              <a:rPr lang="en-CA"/>
              <a:t>Chao-Chun Wang	(MediaTek Inc.)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167856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548681"/>
            <a:ext cx="8229600" cy="1008112"/>
          </a:xfrm>
        </p:spPr>
        <p:txBody>
          <a:bodyPr/>
          <a:lstStyle/>
          <a:p>
            <a:r>
              <a:rPr lang="en-US" b="1" dirty="0" smtClean="0"/>
              <a:t>Straw Poll 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5613" y="1556792"/>
            <a:ext cx="8228012" cy="4752528"/>
          </a:xfrm>
        </p:spPr>
        <p:txBody>
          <a:bodyPr/>
          <a:lstStyle/>
          <a:p>
            <a:pPr marL="0" indent="0"/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11az</a:t>
            </a:r>
            <a:endParaRPr lang="en-US" sz="2000" b="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19169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548681"/>
            <a:ext cx="8229600" cy="1008112"/>
          </a:xfrm>
        </p:spPr>
        <p:txBody>
          <a:bodyPr/>
          <a:lstStyle/>
          <a:p>
            <a:r>
              <a:rPr lang="en-US" b="1" dirty="0" smtClean="0"/>
              <a:t>Background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5613" y="1556792"/>
            <a:ext cx="8228012" cy="4752528"/>
          </a:xfrm>
        </p:spPr>
        <p:txBody>
          <a:bodyPr/>
          <a:lstStyle/>
          <a:p>
            <a:pPr marL="0" indent="0"/>
            <a:r>
              <a:rPr lang="en-US" b="0" dirty="0" smtClean="0">
                <a:solidFill>
                  <a:schemeClr val="tx1"/>
                </a:solidFill>
              </a:rPr>
              <a:t> </a:t>
            </a:r>
            <a:endParaRPr lang="en-US" sz="2000" b="0" dirty="0" smtClean="0">
              <a:solidFill>
                <a:schemeClr val="tx1"/>
              </a:solidFill>
            </a:endParaRPr>
          </a:p>
          <a:p>
            <a:pPr marL="0" indent="0"/>
            <a:endParaRPr lang="en-US" sz="2000" b="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19169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Props1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659AC9DA-9D82-48CF-B50F-54B18938746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sharepoint/v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20593</TotalTime>
  <Words>889</Words>
  <Application>Microsoft Office PowerPoint</Application>
  <PresentationFormat>On-screen Show (4:3)</PresentationFormat>
  <Paragraphs>122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802-11-Submission</vt:lpstr>
      <vt:lpstr>Resource Negotiation for Unassociated STAs in SU Request and Response in MU Operation </vt:lpstr>
      <vt:lpstr>Background</vt:lpstr>
      <vt:lpstr>Recap</vt:lpstr>
      <vt:lpstr>An Enterprise Locatioing Scenario</vt:lpstr>
      <vt:lpstr>An Locationing STA’s behavior  </vt:lpstr>
      <vt:lpstr>Issues need to be addressed </vt:lpstr>
      <vt:lpstr>More issues</vt:lpstr>
      <vt:lpstr>Straw Poll 1</vt:lpstr>
      <vt:lpstr>Background</vt:lpstr>
      <vt:lpstr>Background</vt:lpstr>
      <vt:lpstr>Mode of Operations - SU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az</dc:title>
  <dc:creator>Chao-Chun Wang</dc:creator>
  <cp:lastModifiedBy>Mediatek</cp:lastModifiedBy>
  <cp:revision>383</cp:revision>
  <cp:lastPrinted>1998-02-10T13:28:06Z</cp:lastPrinted>
  <dcterms:created xsi:type="dcterms:W3CDTF">2013-01-06T12:40:29Z</dcterms:created>
  <dcterms:modified xsi:type="dcterms:W3CDTF">2017-07-11T03:17:21Z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sflag">
    <vt:lpwstr>1368405942</vt:lpwstr>
  </property>
</Properties>
</file>