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3" r:id="rId4"/>
    <p:sldId id="265" r:id="rId5"/>
    <p:sldId id="271" r:id="rId6"/>
    <p:sldId id="267" r:id="rId7"/>
    <p:sldId id="272" r:id="rId8"/>
    <p:sldId id="278" r:id="rId9"/>
    <p:sldId id="279" r:id="rId10"/>
    <p:sldId id="280" r:id="rId11"/>
    <p:sldId id="282" r:id="rId12"/>
    <p:sldId id="286" r:id="rId13"/>
    <p:sldId id="273" r:id="rId14"/>
    <p:sldId id="284" r:id="rId15"/>
    <p:sldId id="276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865" autoAdjust="0"/>
    <p:restoredTop sz="94660"/>
  </p:normalViewPr>
  <p:slideViewPr>
    <p:cSldViewPr>
      <p:cViewPr>
        <p:scale>
          <a:sx n="123" d="100"/>
          <a:sy n="123" d="100"/>
        </p:scale>
        <p:origin x="320" y="-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altLang="ja-JP"/>
              <a:t>D/U ratio @ 10% outage of through put (Desired signal frequency = 2442 MHz)</a:t>
            </a:r>
          </a:p>
        </c:rich>
      </c:tx>
      <c:layout>
        <c:manualLayout>
          <c:xMode val="edge"/>
          <c:yMode val="edge"/>
          <c:x val="0.143863045638713"/>
          <c:y val="0.0846761742194813"/>
        </c:manualLayout>
      </c:layout>
      <c:overlay val="0"/>
      <c:spPr>
        <a:noFill/>
        <a:ln w="10118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9714360261384"/>
          <c:y val="0.291907514450867"/>
          <c:w val="0.676973578274343"/>
          <c:h val="0.567632865432946"/>
        </c:manualLayout>
      </c:layout>
      <c:scatterChart>
        <c:scatterStyle val="lineMarker"/>
        <c:varyColors val="0"/>
        <c:ser>
          <c:idx val="0"/>
          <c:order val="0"/>
          <c:tx>
            <c:v>"CW (Emulator)"</c:v>
          </c:tx>
          <c:spPr>
            <a:ln w="5059">
              <a:solidFill>
                <a:schemeClr val="tx1"/>
              </a:solidFill>
              <a:prstDash val="lgDashDot"/>
            </a:ln>
          </c:spPr>
          <c:marker>
            <c:symbol val="diamond"/>
            <c:size val="3"/>
            <c:spPr>
              <a:solidFill>
                <a:schemeClr val="tx1"/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</c:spPr>
          </c:marker>
          <c:xVal>
            <c:numRef>
              <c:f>[1]Sheet1!$A$15:$A$27</c:f>
              <c:numCache>
                <c:formatCode>General</c:formatCode>
                <c:ptCount val="13"/>
                <c:pt idx="0">
                  <c:v>2412.0</c:v>
                </c:pt>
                <c:pt idx="1">
                  <c:v>2417.0</c:v>
                </c:pt>
                <c:pt idx="2">
                  <c:v>2422.0</c:v>
                </c:pt>
                <c:pt idx="3">
                  <c:v>2427.0</c:v>
                </c:pt>
                <c:pt idx="4">
                  <c:v>2432.0</c:v>
                </c:pt>
                <c:pt idx="5">
                  <c:v>2437.0</c:v>
                </c:pt>
                <c:pt idx="6">
                  <c:v>2442.0</c:v>
                </c:pt>
                <c:pt idx="7">
                  <c:v>2447.0</c:v>
                </c:pt>
                <c:pt idx="8">
                  <c:v>2452.0</c:v>
                </c:pt>
                <c:pt idx="9">
                  <c:v>2457.0</c:v>
                </c:pt>
                <c:pt idx="10">
                  <c:v>2462.0</c:v>
                </c:pt>
                <c:pt idx="11">
                  <c:v>2467.0</c:v>
                </c:pt>
                <c:pt idx="12">
                  <c:v>2472.0</c:v>
                </c:pt>
              </c:numCache>
            </c:numRef>
          </c:xVal>
          <c:yVal>
            <c:numRef>
              <c:f>[1]Sheet1!$D$15:$D$27</c:f>
              <c:numCache>
                <c:formatCode>General</c:formatCode>
                <c:ptCount val="13"/>
                <c:pt idx="0">
                  <c:v>-25.0</c:v>
                </c:pt>
                <c:pt idx="1">
                  <c:v>-23.0</c:v>
                </c:pt>
                <c:pt idx="2">
                  <c:v>-20.0</c:v>
                </c:pt>
                <c:pt idx="3">
                  <c:v>-12.0</c:v>
                </c:pt>
                <c:pt idx="4">
                  <c:v>3.0</c:v>
                </c:pt>
                <c:pt idx="5">
                  <c:v>30.0</c:v>
                </c:pt>
                <c:pt idx="6">
                  <c:v>13.0</c:v>
                </c:pt>
                <c:pt idx="7">
                  <c:v>32.0</c:v>
                </c:pt>
                <c:pt idx="8">
                  <c:v>4.0</c:v>
                </c:pt>
                <c:pt idx="9">
                  <c:v>-12.0</c:v>
                </c:pt>
                <c:pt idx="10">
                  <c:v>-20.0</c:v>
                </c:pt>
                <c:pt idx="11">
                  <c:v>-24.0</c:v>
                </c:pt>
                <c:pt idx="12">
                  <c:v>-26.0</c:v>
                </c:pt>
              </c:numCache>
            </c:numRef>
          </c:yVal>
          <c:smooth val="0"/>
        </c:ser>
        <c:ser>
          <c:idx val="1"/>
          <c:order val="1"/>
          <c:tx>
            <c:v>"ODFM (Emulator)"</c:v>
          </c:tx>
          <c:spPr>
            <a:ln w="5059">
              <a:solidFill>
                <a:schemeClr val="tx1"/>
              </a:solidFill>
              <a:prstDash val="sysDash"/>
            </a:ln>
          </c:spPr>
          <c:marker>
            <c:symbol val="square"/>
            <c:size val="3"/>
            <c:spPr>
              <a:solidFill>
                <a:schemeClr val="tx1"/>
              </a:solidFill>
              <a:ln>
                <a:solidFill>
                  <a:schemeClr val="tx1"/>
                </a:solidFill>
                <a:prstDash val="solid"/>
              </a:ln>
            </c:spPr>
          </c:marker>
          <c:xVal>
            <c:numRef>
              <c:f>[1]Sheet1!$A$15:$A$27</c:f>
              <c:numCache>
                <c:formatCode>General</c:formatCode>
                <c:ptCount val="13"/>
                <c:pt idx="0">
                  <c:v>2412.0</c:v>
                </c:pt>
                <c:pt idx="1">
                  <c:v>2417.0</c:v>
                </c:pt>
                <c:pt idx="2">
                  <c:v>2422.0</c:v>
                </c:pt>
                <c:pt idx="3">
                  <c:v>2427.0</c:v>
                </c:pt>
                <c:pt idx="4">
                  <c:v>2432.0</c:v>
                </c:pt>
                <c:pt idx="5">
                  <c:v>2437.0</c:v>
                </c:pt>
                <c:pt idx="6">
                  <c:v>2442.0</c:v>
                </c:pt>
                <c:pt idx="7">
                  <c:v>2447.0</c:v>
                </c:pt>
                <c:pt idx="8">
                  <c:v>2452.0</c:v>
                </c:pt>
                <c:pt idx="9">
                  <c:v>2457.0</c:v>
                </c:pt>
                <c:pt idx="10">
                  <c:v>2462.0</c:v>
                </c:pt>
                <c:pt idx="11">
                  <c:v>2467.0</c:v>
                </c:pt>
                <c:pt idx="12">
                  <c:v>2472.0</c:v>
                </c:pt>
              </c:numCache>
            </c:numRef>
          </c:xVal>
          <c:yVal>
            <c:numRef>
              <c:f>[1]Sheet1!$E$15:$E$27</c:f>
              <c:numCache>
                <c:formatCode>General</c:formatCode>
                <c:ptCount val="13"/>
                <c:pt idx="0">
                  <c:v>-17.0</c:v>
                </c:pt>
                <c:pt idx="1">
                  <c:v>-15.0</c:v>
                </c:pt>
                <c:pt idx="2">
                  <c:v>-5.0</c:v>
                </c:pt>
                <c:pt idx="3">
                  <c:v>22.0</c:v>
                </c:pt>
                <c:pt idx="4">
                  <c:v>28.0</c:v>
                </c:pt>
                <c:pt idx="5">
                  <c:v>31.0</c:v>
                </c:pt>
                <c:pt idx="6">
                  <c:v>32.0</c:v>
                </c:pt>
                <c:pt idx="7">
                  <c:v>31.0</c:v>
                </c:pt>
                <c:pt idx="8">
                  <c:v>29.0</c:v>
                </c:pt>
                <c:pt idx="9">
                  <c:v>24.0</c:v>
                </c:pt>
                <c:pt idx="10">
                  <c:v>-4.0</c:v>
                </c:pt>
                <c:pt idx="11">
                  <c:v>-15.0</c:v>
                </c:pt>
                <c:pt idx="12">
                  <c:v>-18.0</c:v>
                </c:pt>
              </c:numCache>
            </c:numRef>
          </c:yVal>
          <c:smooth val="0"/>
        </c:ser>
        <c:ser>
          <c:idx val="2"/>
          <c:order val="2"/>
          <c:tx>
            <c:v>"CW (RF)"</c:v>
          </c:tx>
          <c:spPr>
            <a:ln w="5059">
              <a:solidFill>
                <a:schemeClr val="tx1"/>
              </a:solidFill>
              <a:prstDash val="solid"/>
            </a:ln>
          </c:spPr>
          <c:marker>
            <c:symbol val="triangle"/>
            <c:size val="3"/>
            <c:spPr>
              <a:solidFill>
                <a:schemeClr val="tx1"/>
              </a:solidFill>
              <a:ln>
                <a:solidFill>
                  <a:schemeClr val="tx1"/>
                </a:solidFill>
                <a:prstDash val="solid"/>
              </a:ln>
            </c:spPr>
          </c:marker>
          <c:xVal>
            <c:numRef>
              <c:f>[1]Sheet1!$A$15:$A$27</c:f>
              <c:numCache>
                <c:formatCode>General</c:formatCode>
                <c:ptCount val="13"/>
                <c:pt idx="0">
                  <c:v>2412.0</c:v>
                </c:pt>
                <c:pt idx="1">
                  <c:v>2417.0</c:v>
                </c:pt>
                <c:pt idx="2">
                  <c:v>2422.0</c:v>
                </c:pt>
                <c:pt idx="3">
                  <c:v>2427.0</c:v>
                </c:pt>
                <c:pt idx="4">
                  <c:v>2432.0</c:v>
                </c:pt>
                <c:pt idx="5">
                  <c:v>2437.0</c:v>
                </c:pt>
                <c:pt idx="6">
                  <c:v>2442.0</c:v>
                </c:pt>
                <c:pt idx="7">
                  <c:v>2447.0</c:v>
                </c:pt>
                <c:pt idx="8">
                  <c:v>2452.0</c:v>
                </c:pt>
                <c:pt idx="9">
                  <c:v>2457.0</c:v>
                </c:pt>
                <c:pt idx="10">
                  <c:v>2462.0</c:v>
                </c:pt>
                <c:pt idx="11">
                  <c:v>2467.0</c:v>
                </c:pt>
                <c:pt idx="12">
                  <c:v>2472.0</c:v>
                </c:pt>
              </c:numCache>
            </c:numRef>
          </c:xVal>
          <c:yVal>
            <c:numRef>
              <c:f>[1]Sheet1!$F$15:$F$27</c:f>
              <c:numCache>
                <c:formatCode>General</c:formatCode>
                <c:ptCount val="13"/>
                <c:pt idx="0">
                  <c:v>-27.0</c:v>
                </c:pt>
                <c:pt idx="1">
                  <c:v>-27.0</c:v>
                </c:pt>
                <c:pt idx="2">
                  <c:v>-23.0</c:v>
                </c:pt>
                <c:pt idx="3">
                  <c:v>-13.0</c:v>
                </c:pt>
                <c:pt idx="4">
                  <c:v>2.0</c:v>
                </c:pt>
                <c:pt idx="5">
                  <c:v>31.0</c:v>
                </c:pt>
                <c:pt idx="6">
                  <c:v>13.0</c:v>
                </c:pt>
                <c:pt idx="7">
                  <c:v>31.0</c:v>
                </c:pt>
                <c:pt idx="8">
                  <c:v>3.0</c:v>
                </c:pt>
                <c:pt idx="9">
                  <c:v>-14.0</c:v>
                </c:pt>
                <c:pt idx="10">
                  <c:v>-22.0</c:v>
                </c:pt>
                <c:pt idx="11">
                  <c:v>-26.0</c:v>
                </c:pt>
                <c:pt idx="12">
                  <c:v>-25.0</c:v>
                </c:pt>
              </c:numCache>
            </c:numRef>
          </c:yVal>
          <c:smooth val="0"/>
        </c:ser>
        <c:ser>
          <c:idx val="3"/>
          <c:order val="3"/>
          <c:tx>
            <c:v>"OFDM (RF)"</c:v>
          </c:tx>
          <c:spPr>
            <a:ln w="5059">
              <a:solidFill>
                <a:schemeClr val="tx1"/>
              </a:solidFill>
              <a:prstDash val="solid"/>
            </a:ln>
          </c:spPr>
          <c:marker>
            <c:symbol val="circle"/>
            <c:size val="3"/>
            <c:spPr>
              <a:solidFill>
                <a:schemeClr val="tx1"/>
              </a:solidFill>
              <a:ln>
                <a:solidFill>
                  <a:schemeClr val="tx1"/>
                </a:solidFill>
                <a:prstDash val="solid"/>
              </a:ln>
            </c:spPr>
          </c:marker>
          <c:xVal>
            <c:numRef>
              <c:f>[1]Sheet1!$A$15:$A$27</c:f>
              <c:numCache>
                <c:formatCode>General</c:formatCode>
                <c:ptCount val="13"/>
                <c:pt idx="0">
                  <c:v>2412.0</c:v>
                </c:pt>
                <c:pt idx="1">
                  <c:v>2417.0</c:v>
                </c:pt>
                <c:pt idx="2">
                  <c:v>2422.0</c:v>
                </c:pt>
                <c:pt idx="3">
                  <c:v>2427.0</c:v>
                </c:pt>
                <c:pt idx="4">
                  <c:v>2432.0</c:v>
                </c:pt>
                <c:pt idx="5">
                  <c:v>2437.0</c:v>
                </c:pt>
                <c:pt idx="6">
                  <c:v>2442.0</c:v>
                </c:pt>
                <c:pt idx="7">
                  <c:v>2447.0</c:v>
                </c:pt>
                <c:pt idx="8">
                  <c:v>2452.0</c:v>
                </c:pt>
                <c:pt idx="9">
                  <c:v>2457.0</c:v>
                </c:pt>
                <c:pt idx="10">
                  <c:v>2462.0</c:v>
                </c:pt>
                <c:pt idx="11">
                  <c:v>2467.0</c:v>
                </c:pt>
                <c:pt idx="12">
                  <c:v>2472.0</c:v>
                </c:pt>
              </c:numCache>
            </c:numRef>
          </c:xVal>
          <c:yVal>
            <c:numRef>
              <c:f>[1]Sheet1!$G$15:$G$27</c:f>
              <c:numCache>
                <c:formatCode>General</c:formatCode>
                <c:ptCount val="13"/>
                <c:pt idx="0">
                  <c:v>-14.0</c:v>
                </c:pt>
                <c:pt idx="1">
                  <c:v>-11.0</c:v>
                </c:pt>
                <c:pt idx="2">
                  <c:v>-2.0</c:v>
                </c:pt>
                <c:pt idx="3">
                  <c:v>24.0</c:v>
                </c:pt>
                <c:pt idx="4">
                  <c:v>29.0</c:v>
                </c:pt>
                <c:pt idx="5">
                  <c:v>31.0</c:v>
                </c:pt>
                <c:pt idx="6">
                  <c:v>32.0</c:v>
                </c:pt>
                <c:pt idx="7">
                  <c:v>31.0</c:v>
                </c:pt>
                <c:pt idx="8">
                  <c:v>29.0</c:v>
                </c:pt>
                <c:pt idx="9">
                  <c:v>25.0</c:v>
                </c:pt>
                <c:pt idx="10">
                  <c:v>-4.0</c:v>
                </c:pt>
                <c:pt idx="11">
                  <c:v>-14.0</c:v>
                </c:pt>
                <c:pt idx="12">
                  <c:v>-17.0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70567424"/>
        <c:axId val="-2070564208"/>
      </c:scatterChart>
      <c:valAx>
        <c:axId val="-20705674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/>
                  <a:t>Undesired signal frequency (MHz)</a:t>
                </a:r>
              </a:p>
            </c:rich>
          </c:tx>
          <c:layout>
            <c:manualLayout>
              <c:xMode val="edge"/>
              <c:yMode val="edge"/>
              <c:x val="0.357598303211844"/>
              <c:y val="0.923031329753041"/>
            </c:manualLayout>
          </c:layout>
          <c:overlay val="0"/>
          <c:spPr>
            <a:noFill/>
            <a:ln w="10118">
              <a:noFill/>
            </a:ln>
          </c:spPr>
        </c:title>
        <c:numFmt formatCode="General" sourceLinked="1"/>
        <c:majorTickMark val="in"/>
        <c:minorTickMark val="none"/>
        <c:tickLblPos val="nextTo"/>
        <c:spPr>
          <a:ln w="126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ja-JP"/>
          </a:p>
        </c:txPr>
        <c:crossAx val="-2070564208"/>
        <c:crossesAt val="-30.0"/>
        <c:crossBetween val="midCat"/>
      </c:valAx>
      <c:valAx>
        <c:axId val="-2070564208"/>
        <c:scaling>
          <c:orientation val="minMax"/>
        </c:scaling>
        <c:delete val="0"/>
        <c:axPos val="l"/>
        <c:majorGridlines>
          <c:spPr>
            <a:ln w="1265">
              <a:solidFill>
                <a:srgbClr val="000000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 dirty="0" smtClean="0"/>
                  <a:t>D/U </a:t>
                </a:r>
                <a:r>
                  <a:rPr lang="en-US" altLang="ja-JP" dirty="0"/>
                  <a:t>(dB)</a:t>
                </a:r>
              </a:p>
            </c:rich>
          </c:tx>
          <c:layout>
            <c:manualLayout>
              <c:xMode val="edge"/>
              <c:yMode val="edge"/>
              <c:x val="0.0225033516926131"/>
              <c:y val="0.505914267750474"/>
            </c:manualLayout>
          </c:layout>
          <c:overlay val="0"/>
          <c:spPr>
            <a:noFill/>
            <a:ln w="10118">
              <a:noFill/>
            </a:ln>
          </c:spPr>
        </c:title>
        <c:numFmt formatCode="General" sourceLinked="1"/>
        <c:majorTickMark val="in"/>
        <c:minorTickMark val="none"/>
        <c:tickLblPos val="nextTo"/>
        <c:spPr>
          <a:ln w="126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ja-JP"/>
          </a:p>
        </c:txPr>
        <c:crossAx val="-2070567424"/>
        <c:crosses val="autoZero"/>
        <c:crossBetween val="midCat"/>
      </c:valAx>
      <c:spPr>
        <a:noFill/>
        <a:ln w="5059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15339315986548"/>
          <c:y val="0.291812294173059"/>
          <c:w val="0.184175404355466"/>
          <c:h val="0.554763027611253"/>
        </c:manualLayout>
      </c:layout>
      <c:overlay val="0"/>
      <c:spPr>
        <a:solidFill>
          <a:srgbClr val="FFFFFF"/>
        </a:solidFill>
        <a:ln w="1265">
          <a:solidFill>
            <a:srgbClr val="000000"/>
          </a:solidFill>
          <a:prstDash val="solid"/>
        </a:ln>
      </c:spPr>
    </c:legend>
    <c:plotVisOnly val="1"/>
    <c:dispBlanksAs val="gap"/>
    <c:showDLblsOverMax val="0"/>
  </c:chart>
  <c:spPr>
    <a:solidFill>
      <a:srgbClr val="FFFFFF"/>
    </a:solidFill>
    <a:ln w="1265">
      <a:solidFill>
        <a:srgbClr val="000000"/>
      </a:solidFill>
      <a:prstDash val="solid"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749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 (KDTI)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July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 (KDTI)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 (KDTI)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 (KDTI)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 (KDTI)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 (KDTI)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 (KDTI)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802.11-17/1110r2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/>
              <a:t>July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109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Orchestrator pilot signal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47694" y="124164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2017-07-11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3847003"/>
              </p:ext>
            </p:extLst>
          </p:nvPr>
        </p:nvGraphicFramePr>
        <p:xfrm>
          <a:off x="160338" y="2068513"/>
          <a:ext cx="8732837" cy="424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文書" r:id="rId4" imgW="8255000" imgH="5232400" progId="Word.Document.8">
                  <p:embed/>
                </p:oleObj>
              </mc:Choice>
              <mc:Fallback>
                <p:oleObj name="文書" r:id="rId4" imgW="8255000" imgH="5232400" progId="Word.Document.8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38" y="2068513"/>
                        <a:ext cx="8732837" cy="4248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56337" y="104184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Out of band channel </a:t>
            </a:r>
            <a:br>
              <a:rPr lang="en-US" altLang="ja-JP" dirty="0" smtClean="0"/>
            </a:br>
            <a:r>
              <a:rPr lang="en-US" altLang="ja-JP" dirty="0" smtClean="0"/>
              <a:t>arbitration </a:t>
            </a:r>
            <a:r>
              <a:rPr lang="en-US" altLang="ja-JP" dirty="0"/>
              <a:t>mechanism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5429" y="1757164"/>
            <a:ext cx="8720768" cy="3513357"/>
          </a:xfrm>
        </p:spPr>
        <p:txBody>
          <a:bodyPr/>
          <a:lstStyle/>
          <a:p>
            <a:pPr>
              <a:buFont typeface="Wingdings" charset="2"/>
              <a:buChar char="l"/>
            </a:pPr>
            <a:r>
              <a:rPr lang="en-US" altLang="ja-JP" dirty="0" smtClean="0"/>
              <a:t>Allocate a </a:t>
            </a:r>
            <a:r>
              <a:rPr kumimoji="1" lang="en-US" altLang="ja-JP" dirty="0" smtClean="0"/>
              <a:t>dedicated pilot channel</a:t>
            </a:r>
          </a:p>
          <a:p>
            <a:pPr>
              <a:buFont typeface="Wingdings" charset="2"/>
              <a:buChar char="l"/>
            </a:pPr>
            <a:r>
              <a:rPr lang="en-US" altLang="ja-JP" dirty="0" smtClean="0"/>
              <a:t>Allocate sub channel to each system</a:t>
            </a:r>
          </a:p>
          <a:p>
            <a:pPr>
              <a:buFont typeface="Wingdings" charset="2"/>
              <a:buChar char="l"/>
            </a:pPr>
            <a:r>
              <a:rPr lang="en-US" altLang="ja-JP" dirty="0" smtClean="0"/>
              <a:t>Same system share the sub channel</a:t>
            </a:r>
          </a:p>
          <a:p>
            <a:pPr>
              <a:buFont typeface="Wingdings" charset="2"/>
              <a:buChar char="l"/>
            </a:pPr>
            <a:r>
              <a:rPr lang="en-US" altLang="ja-JP" dirty="0"/>
              <a:t>Specify a new RAT for pilot signal that can be transmit and receive the information by all of system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Hiroshi Mano (KDTI)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2017</a:t>
            </a:r>
            <a:endParaRPr lang="en-GB" dirty="0"/>
          </a:p>
        </p:txBody>
      </p:sp>
      <p:sp>
        <p:nvSpPr>
          <p:cNvPr id="7" name="三角形 6"/>
          <p:cNvSpPr/>
          <p:nvPr/>
        </p:nvSpPr>
        <p:spPr bwMode="auto">
          <a:xfrm>
            <a:off x="378757" y="4444638"/>
            <a:ext cx="477457" cy="727385"/>
          </a:xfrm>
          <a:prstGeom prst="triangle">
            <a:avLst/>
          </a:prstGeom>
          <a:solidFill>
            <a:schemeClr val="accent2">
              <a:alpha val="50000"/>
            </a:schemeClr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三角形 8"/>
          <p:cNvSpPr/>
          <p:nvPr/>
        </p:nvSpPr>
        <p:spPr bwMode="auto">
          <a:xfrm>
            <a:off x="1860921" y="4444637"/>
            <a:ext cx="477457" cy="727385"/>
          </a:xfrm>
          <a:prstGeom prst="triangle">
            <a:avLst/>
          </a:prstGeom>
          <a:solidFill>
            <a:srgbClr val="FF0000">
              <a:alpha val="35000"/>
            </a:srgb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三角形 9"/>
          <p:cNvSpPr/>
          <p:nvPr/>
        </p:nvSpPr>
        <p:spPr bwMode="auto">
          <a:xfrm>
            <a:off x="1170845" y="5628474"/>
            <a:ext cx="477457" cy="727385"/>
          </a:xfrm>
          <a:prstGeom prst="triangle">
            <a:avLst/>
          </a:prstGeom>
          <a:solidFill>
            <a:srgbClr val="00B050">
              <a:alpha val="49000"/>
            </a:srgbClr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直線矢印コネクタ 11"/>
          <p:cNvCxnSpPr>
            <a:stCxn id="7" idx="5"/>
            <a:endCxn id="9" idx="1"/>
          </p:cNvCxnSpPr>
          <p:nvPr/>
        </p:nvCxnSpPr>
        <p:spPr bwMode="auto">
          <a:xfrm flipV="1">
            <a:off x="736850" y="4808330"/>
            <a:ext cx="1243435" cy="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直線矢印コネクタ 12"/>
          <p:cNvCxnSpPr>
            <a:stCxn id="7" idx="3"/>
            <a:endCxn id="10" idx="1"/>
          </p:cNvCxnSpPr>
          <p:nvPr/>
        </p:nvCxnSpPr>
        <p:spPr bwMode="auto">
          <a:xfrm>
            <a:off x="617486" y="5172023"/>
            <a:ext cx="672723" cy="82014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直線矢印コネクタ 15"/>
          <p:cNvCxnSpPr/>
          <p:nvPr/>
        </p:nvCxnSpPr>
        <p:spPr bwMode="auto">
          <a:xfrm flipH="1">
            <a:off x="847538" y="4926520"/>
            <a:ext cx="1013384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直線矢印コネクタ 19"/>
          <p:cNvCxnSpPr>
            <a:stCxn id="9" idx="3"/>
            <a:endCxn id="10" idx="5"/>
          </p:cNvCxnSpPr>
          <p:nvPr/>
        </p:nvCxnSpPr>
        <p:spPr bwMode="auto">
          <a:xfrm flipH="1">
            <a:off x="1528938" y="5172022"/>
            <a:ext cx="570712" cy="82014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直線矢印コネクタ 23"/>
          <p:cNvCxnSpPr/>
          <p:nvPr/>
        </p:nvCxnSpPr>
        <p:spPr bwMode="auto">
          <a:xfrm flipV="1">
            <a:off x="1635247" y="5258447"/>
            <a:ext cx="566414" cy="81703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直線矢印コネクタ 26"/>
          <p:cNvCxnSpPr/>
          <p:nvPr/>
        </p:nvCxnSpPr>
        <p:spPr bwMode="auto">
          <a:xfrm flipH="1" flipV="1">
            <a:off x="573820" y="5290212"/>
            <a:ext cx="646408" cy="78290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台形 35"/>
          <p:cNvSpPr/>
          <p:nvPr/>
        </p:nvSpPr>
        <p:spPr>
          <a:xfrm>
            <a:off x="3191666" y="5719510"/>
            <a:ext cx="228435" cy="469900"/>
          </a:xfrm>
          <a:prstGeom prst="trapezoid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/>
              </a:solidFill>
            </a:endParaRPr>
          </a:p>
        </p:txBody>
      </p:sp>
      <p:sp>
        <p:nvSpPr>
          <p:cNvPr id="38" name="台形 37"/>
          <p:cNvSpPr/>
          <p:nvPr/>
        </p:nvSpPr>
        <p:spPr>
          <a:xfrm>
            <a:off x="4377993" y="5705752"/>
            <a:ext cx="1259893" cy="469900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台形 40"/>
          <p:cNvSpPr/>
          <p:nvPr/>
        </p:nvSpPr>
        <p:spPr>
          <a:xfrm>
            <a:off x="3420101" y="5712631"/>
            <a:ext cx="228435" cy="469900"/>
          </a:xfrm>
          <a:prstGeom prst="trapezoid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/>
              </a:solidFill>
            </a:endParaRPr>
          </a:p>
        </p:txBody>
      </p:sp>
      <p:sp>
        <p:nvSpPr>
          <p:cNvPr id="42" name="台形 41"/>
          <p:cNvSpPr/>
          <p:nvPr/>
        </p:nvSpPr>
        <p:spPr>
          <a:xfrm>
            <a:off x="3648536" y="5712631"/>
            <a:ext cx="228435" cy="469900"/>
          </a:xfrm>
          <a:prstGeom prst="trapezoid">
            <a:avLst/>
          </a:prstGeom>
          <a:solidFill>
            <a:srgbClr val="00B050"/>
          </a:solidFill>
          <a:ln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/>
              </a:solidFill>
            </a:endParaRPr>
          </a:p>
        </p:txBody>
      </p:sp>
      <p:sp>
        <p:nvSpPr>
          <p:cNvPr id="44" name="台形 43"/>
          <p:cNvSpPr/>
          <p:nvPr/>
        </p:nvSpPr>
        <p:spPr>
          <a:xfrm>
            <a:off x="5636577" y="5705752"/>
            <a:ext cx="1259893" cy="469900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5" name="台形 44"/>
          <p:cNvSpPr/>
          <p:nvPr/>
        </p:nvSpPr>
        <p:spPr>
          <a:xfrm>
            <a:off x="6896470" y="5711549"/>
            <a:ext cx="1259893" cy="469900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台形 46"/>
          <p:cNvSpPr/>
          <p:nvPr/>
        </p:nvSpPr>
        <p:spPr>
          <a:xfrm>
            <a:off x="3889004" y="5705752"/>
            <a:ext cx="228435" cy="469900"/>
          </a:xfrm>
          <a:prstGeom prst="trapezoid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/>
              </a:solidFill>
            </a:endParaRPr>
          </a:p>
        </p:txBody>
      </p:sp>
      <p:sp>
        <p:nvSpPr>
          <p:cNvPr id="49" name="台形 48"/>
          <p:cNvSpPr/>
          <p:nvPr/>
        </p:nvSpPr>
        <p:spPr>
          <a:xfrm>
            <a:off x="4129472" y="5705752"/>
            <a:ext cx="228435" cy="469900"/>
          </a:xfrm>
          <a:prstGeom prst="trapezoid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032273" y="4582543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accent2"/>
                </a:solidFill>
              </a:rPr>
              <a:t>SubCh1</a:t>
            </a:r>
            <a:endParaRPr kumimoji="1" lang="ja-JP" altLang="en-US" sz="1200" dirty="0">
              <a:solidFill>
                <a:schemeClr val="accent2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1030999" y="4884998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SubCh2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265608" y="5313685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SubCh2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855043" y="5663703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B050"/>
                </a:solidFill>
              </a:rPr>
              <a:t>SubCh3</a:t>
            </a:r>
            <a:endParaRPr kumimoji="1" lang="ja-JP" altLang="en-US" sz="1200" dirty="0">
              <a:solidFill>
                <a:srgbClr val="00B050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05041" y="5650290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B050"/>
                </a:solidFill>
              </a:rPr>
              <a:t>SubCh3</a:t>
            </a:r>
            <a:endParaRPr kumimoji="1" lang="ja-JP" altLang="en-US" sz="1200" dirty="0">
              <a:solidFill>
                <a:srgbClr val="00B050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3697999" y="5332303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B050"/>
                </a:solidFill>
              </a:rPr>
              <a:t>SubCh3</a:t>
            </a:r>
            <a:endParaRPr kumimoji="1" lang="ja-JP" altLang="en-US" sz="1200" dirty="0">
              <a:solidFill>
                <a:srgbClr val="00B050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305883" y="5139438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SubCh2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2309084" y="5392410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accent2"/>
                </a:solidFill>
              </a:rPr>
              <a:t>SubCh1</a:t>
            </a:r>
            <a:endParaRPr kumimoji="1" lang="ja-JP" altLang="en-US" sz="1200" dirty="0">
              <a:solidFill>
                <a:schemeClr val="accent2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778963" y="5215255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accent2"/>
                </a:solidFill>
              </a:rPr>
              <a:t>SubCh1</a:t>
            </a:r>
            <a:endParaRPr kumimoji="1" lang="ja-JP" altLang="en-US" sz="1200" dirty="0">
              <a:solidFill>
                <a:schemeClr val="accent2"/>
              </a:solidFill>
            </a:endParaRPr>
          </a:p>
        </p:txBody>
      </p:sp>
      <p:sp>
        <p:nvSpPr>
          <p:cNvPr id="61" name="左中かっこ 60"/>
          <p:cNvSpPr/>
          <p:nvPr/>
        </p:nvSpPr>
        <p:spPr bwMode="auto">
          <a:xfrm rot="5400000">
            <a:off x="3579796" y="4524575"/>
            <a:ext cx="282403" cy="112639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]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3230828" y="4471037"/>
            <a:ext cx="1797287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Pilot channel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7" name="直線コネクタ 36"/>
          <p:cNvCxnSpPr/>
          <p:nvPr/>
        </p:nvCxnSpPr>
        <p:spPr>
          <a:xfrm flipV="1">
            <a:off x="3157799" y="6175652"/>
            <a:ext cx="4960174" cy="1375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088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10952"/>
          </a:xfrm>
        </p:spPr>
        <p:txBody>
          <a:bodyPr/>
          <a:lstStyle/>
          <a:p>
            <a:r>
              <a:rPr lang="en-US" dirty="0" smtClean="0"/>
              <a:t>Previous Discussion in </a:t>
            </a:r>
            <a:r>
              <a:rPr lang="en-US" dirty="0" smtClean="0"/>
              <a:t>IEEE802.15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408" y="2461514"/>
            <a:ext cx="7359557" cy="3974327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587" y="5466812"/>
            <a:ext cx="1575471" cy="949700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226179"/>
            <a:ext cx="8432899" cy="1172327"/>
          </a:xfrm>
        </p:spPr>
        <p:txBody>
          <a:bodyPr/>
          <a:lstStyle/>
          <a:p>
            <a:r>
              <a:rPr lang="en-US" sz="1800" dirty="0" smtClean="0"/>
              <a:t>IEEE802.15.4g Multi-PHY Management (MPM)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The intending NC receives Enhanced Beacon (EB) from  the existing NC using Common Signaling Mode (CSM).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The intending NC chooses operating channel based on EB information.</a:t>
            </a:r>
          </a:p>
        </p:txBody>
      </p:sp>
      <p:sp>
        <p:nvSpPr>
          <p:cNvPr id="51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759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Discussion topics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What is the mean of  “System” ?</a:t>
            </a:r>
          </a:p>
          <a:p>
            <a:pPr lvl="1"/>
            <a:r>
              <a:rPr lang="en-US" altLang="ja-JP" dirty="0" smtClean="0"/>
              <a:t>A Wireless system  which use unlicensed spectrum shared with 802.11.</a:t>
            </a:r>
          </a:p>
          <a:p>
            <a:r>
              <a:rPr lang="en-US" altLang="ja-JP" dirty="0" smtClean="0"/>
              <a:t>What system are targeted to arbitrated by this proposal?</a:t>
            </a:r>
          </a:p>
          <a:p>
            <a:pPr marL="800100" lvl="1" indent="-342900">
              <a:buFont typeface="Wingdings" charset="2"/>
              <a:buChar char="l"/>
            </a:pPr>
            <a:r>
              <a:rPr lang="en-US" altLang="ja-JP" dirty="0" smtClean="0"/>
              <a:t>802.11 and 802.11</a:t>
            </a:r>
          </a:p>
          <a:p>
            <a:pPr marL="800100" lvl="1" indent="-342900">
              <a:buFont typeface="Wingdings" charset="2"/>
              <a:buChar char="l"/>
            </a:pPr>
            <a:r>
              <a:rPr lang="en-US" altLang="ja-JP" dirty="0" smtClean="0"/>
              <a:t>802.11 and radar (reduce the undesired miss detection of DFS)</a:t>
            </a:r>
          </a:p>
          <a:p>
            <a:pPr marL="800100" lvl="1" indent="-342900">
              <a:buFont typeface="Wingdings" charset="2"/>
              <a:buChar char="l"/>
            </a:pPr>
            <a:r>
              <a:rPr lang="en-US" altLang="ja-JP" dirty="0" smtClean="0"/>
              <a:t>802.11 and 802.xx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Hiroshi Mano (KDTI)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41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 &amp; 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Poll(1)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5616" y="1981200"/>
            <a:ext cx="7340997" cy="4113213"/>
          </a:xfrm>
        </p:spPr>
        <p:txBody>
          <a:bodyPr/>
          <a:lstStyle/>
          <a:p>
            <a:pPr marL="0" indent="0"/>
            <a:r>
              <a:rPr lang="en-US" dirty="0"/>
              <a:t>Would you like to </a:t>
            </a:r>
            <a:r>
              <a:rPr lang="en-US" dirty="0" smtClean="0"/>
              <a:t>receive more information on use of  Common Signaling Mode of IEEE802.15.4g</a:t>
            </a:r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smtClean="0"/>
              <a:t>Result</a:t>
            </a:r>
            <a:r>
              <a:rPr lang="en-US" altLang="ja-JP" dirty="0"/>
              <a:t>: 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Yes:</a:t>
            </a:r>
          </a:p>
          <a:p>
            <a:pPr lvl="1"/>
            <a:r>
              <a:rPr lang="en-US" altLang="ja-JP" dirty="0" smtClean="0"/>
              <a:t> </a:t>
            </a:r>
            <a:r>
              <a:rPr lang="en-US" altLang="ja-JP" dirty="0"/>
              <a:t>No</a:t>
            </a:r>
            <a:r>
              <a:rPr lang="en-US" altLang="ja-JP" dirty="0" smtClean="0"/>
              <a:t>:</a:t>
            </a:r>
          </a:p>
          <a:p>
            <a:pPr lvl="1"/>
            <a:r>
              <a:rPr lang="en-US" altLang="ja-JP" dirty="0" smtClean="0"/>
              <a:t>Abstain:</a:t>
            </a:r>
            <a:endParaRPr lang="en-US" altLang="ja-JP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 smtClean="0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6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(</a:t>
            </a:r>
            <a:r>
              <a:rPr lang="en-US" dirty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628800"/>
            <a:ext cx="7917061" cy="4465613"/>
          </a:xfrm>
        </p:spPr>
        <p:txBody>
          <a:bodyPr>
            <a:normAutofit/>
          </a:bodyPr>
          <a:lstStyle/>
          <a:p>
            <a:r>
              <a:rPr lang="en-US" dirty="0"/>
              <a:t>Should further discussion of this topic occur </a:t>
            </a:r>
          </a:p>
          <a:p>
            <a:pPr marL="457200" indent="-457200">
              <a:buAutoNum type="alphaLcParenR"/>
            </a:pPr>
            <a:r>
              <a:rPr lang="en-US" dirty="0" smtClean="0"/>
              <a:t>Within a (new) TIG</a:t>
            </a:r>
          </a:p>
          <a:p>
            <a:pPr marL="457200" indent="-457200">
              <a:buAutoNum type="alphaLcParenR"/>
            </a:pPr>
            <a:r>
              <a:rPr lang="en-US" dirty="0" smtClean="0"/>
              <a:t>Within </a:t>
            </a:r>
            <a:r>
              <a:rPr lang="en-US" dirty="0"/>
              <a:t>a (new) Study Group with the goal of creating a </a:t>
            </a:r>
            <a:r>
              <a:rPr lang="en-US" dirty="0" smtClean="0"/>
              <a:t>PAR</a:t>
            </a:r>
            <a:endParaRPr lang="en-US" dirty="0"/>
          </a:p>
          <a:p>
            <a:pPr marL="457200" indent="-457200">
              <a:buAutoNum type="alphaLcParenR"/>
            </a:pPr>
            <a:r>
              <a:rPr lang="en-US" dirty="0" smtClean="0"/>
              <a:t>Continue within </a:t>
            </a:r>
            <a:r>
              <a:rPr lang="en-US" dirty="0"/>
              <a:t>WNG</a:t>
            </a:r>
          </a:p>
          <a:p>
            <a:pPr marL="457200" indent="-457200">
              <a:buAutoNum type="alphaLcParenR"/>
            </a:pPr>
            <a:endParaRPr lang="en-US" dirty="0"/>
          </a:p>
          <a:p>
            <a:pPr marL="457200" indent="-457200"/>
            <a:r>
              <a:rPr lang="en-US" dirty="0"/>
              <a:t>a</a:t>
            </a:r>
            <a:r>
              <a:rPr lang="en-US" dirty="0" smtClean="0"/>
              <a:t>:  </a:t>
            </a:r>
            <a:endParaRPr lang="en-US" dirty="0"/>
          </a:p>
          <a:p>
            <a:pPr marL="457200" indent="-457200"/>
            <a:r>
              <a:rPr lang="en-US" dirty="0"/>
              <a:t>b</a:t>
            </a:r>
            <a:r>
              <a:rPr lang="en-US" dirty="0" smtClean="0"/>
              <a:t>: </a:t>
            </a:r>
          </a:p>
          <a:p>
            <a:pPr marL="457200" indent="-457200"/>
            <a:r>
              <a:rPr lang="en-US" dirty="0" smtClean="0"/>
              <a:t>c:</a:t>
            </a:r>
          </a:p>
          <a:p>
            <a:pPr marL="457200" indent="-457200"/>
            <a:endParaRPr lang="en-US" dirty="0" smtClean="0"/>
          </a:p>
          <a:p>
            <a:pPr marL="457200" indent="-457200"/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Proposal of a new </a:t>
            </a:r>
            <a:r>
              <a:rPr lang="en-GB" altLang="ja-JP" dirty="0"/>
              <a:t>Orchestrator pilot signal mechanism that improves the efficiency of spectrum sharing among 802.11 devices in unlicensed band.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1"/>
            <a:ext cx="7770813" cy="726976"/>
          </a:xfrm>
          <a:ln/>
        </p:spPr>
        <p:txBody>
          <a:bodyPr lIns="90000" tIns="46800" rIns="90000" bIns="46800"/>
          <a:lstStyle/>
          <a:p>
            <a:r>
              <a:rPr lang="en-US" dirty="0"/>
              <a:t>Problem statement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372393"/>
            <a:ext cx="7770813" cy="4113213"/>
          </a:xfrm>
          <a:ln/>
        </p:spPr>
        <p:txBody>
          <a:bodyPr/>
          <a:lstStyle/>
          <a:p>
            <a:r>
              <a:rPr lang="en-US" sz="1800" dirty="0"/>
              <a:t>Current sharing mechanism on un-licensed band not efficient</a:t>
            </a:r>
          </a:p>
          <a:p>
            <a:endParaRPr lang="en-US" sz="1800" dirty="0"/>
          </a:p>
          <a:p>
            <a:r>
              <a:rPr lang="en-US" sz="1800" dirty="0"/>
              <a:t>Energy detection</a:t>
            </a:r>
          </a:p>
          <a:p>
            <a:pPr>
              <a:buFont typeface="Arial"/>
              <a:buChar char="•"/>
            </a:pPr>
            <a:r>
              <a:rPr lang="en-US" sz="1800" dirty="0" smtClean="0"/>
              <a:t>Different RAT use different approaches of energy detection to assess if the media is available</a:t>
            </a:r>
          </a:p>
          <a:p>
            <a:pPr>
              <a:buFont typeface="Arial"/>
              <a:buChar char="•"/>
            </a:pPr>
            <a:r>
              <a:rPr lang="en-US" sz="1800" dirty="0" smtClean="0"/>
              <a:t>Consumes in-band capacity (i.e.: waiting time to detect &amp; response time to react)</a:t>
            </a:r>
          </a:p>
          <a:p>
            <a:endParaRPr lang="en-US" sz="1800" dirty="0"/>
          </a:p>
          <a:p>
            <a:r>
              <a:rPr lang="en-US" sz="1800" dirty="0"/>
              <a:t>Common Data Base for (secondary) spectrum usage</a:t>
            </a:r>
          </a:p>
          <a:p>
            <a:pPr>
              <a:buFont typeface="Arial"/>
              <a:buChar char="•"/>
            </a:pPr>
            <a:r>
              <a:rPr lang="en-US" sz="1800" dirty="0"/>
              <a:t>11af provides access to data base (i.e.: grant access to a given band)</a:t>
            </a:r>
          </a:p>
          <a:p>
            <a:pPr>
              <a:buFont typeface="Arial"/>
              <a:buChar char="•"/>
            </a:pPr>
            <a:r>
              <a:rPr lang="en-US" sz="1800" dirty="0"/>
              <a:t>11af does not coordinate spectrum usage (per transmission) among secondary users  </a:t>
            </a:r>
          </a:p>
          <a:p>
            <a:pPr>
              <a:buFont typeface="Arial"/>
              <a:buChar char="•"/>
            </a:pPr>
            <a:endParaRPr lang="en-US" sz="1800" dirty="0"/>
          </a:p>
          <a:p>
            <a:r>
              <a:rPr lang="en-US" sz="1800" dirty="0"/>
              <a:t>We will see a multiplicity of upcoming unlicensed shared spectrum (large amount of potential frequencies to operate 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2017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What we want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54187"/>
            <a:ext cx="7770813" cy="4113213"/>
          </a:xfrm>
        </p:spPr>
        <p:txBody>
          <a:bodyPr/>
          <a:lstStyle/>
          <a:p>
            <a:r>
              <a:rPr lang="en-US" altLang="ja-JP" sz="1800" dirty="0"/>
              <a:t>Reduce the consumption of in-band spectrum resources for arbitration.</a:t>
            </a:r>
          </a:p>
          <a:p>
            <a:endParaRPr lang="en-US" altLang="ja-JP" sz="1800" dirty="0"/>
          </a:p>
          <a:p>
            <a:r>
              <a:rPr lang="en-US" altLang="ja-JP" sz="1800" dirty="0"/>
              <a:t>Reduce the waiting and reaction times.</a:t>
            </a:r>
          </a:p>
          <a:p>
            <a:endParaRPr lang="en-US" altLang="ja-JP" sz="1800" dirty="0"/>
          </a:p>
          <a:p>
            <a:r>
              <a:rPr lang="en-US" altLang="ja-JP" sz="1800" dirty="0"/>
              <a:t>Reduce the time to find</a:t>
            </a:r>
          </a:p>
          <a:p>
            <a:pPr>
              <a:buFont typeface="Arial"/>
              <a:buChar char="•"/>
            </a:pPr>
            <a:r>
              <a:rPr lang="en-US" altLang="ja-JP" sz="1800" dirty="0"/>
              <a:t>potential communication partners on different channels</a:t>
            </a:r>
          </a:p>
          <a:p>
            <a:pPr>
              <a:buFont typeface="Arial"/>
              <a:buChar char="•"/>
            </a:pPr>
            <a:r>
              <a:rPr lang="en-US" altLang="ja-JP" sz="1800" dirty="0"/>
              <a:t>channels available to operate in</a:t>
            </a:r>
          </a:p>
          <a:p>
            <a:endParaRPr lang="en-US" altLang="ja-JP" sz="1800" dirty="0"/>
          </a:p>
          <a:p>
            <a:r>
              <a:rPr lang="en-US" altLang="ja-JP" sz="1800" dirty="0"/>
              <a:t>Escape the 5G prisoner’s dilemma</a:t>
            </a:r>
          </a:p>
          <a:p>
            <a:pPr>
              <a:buFont typeface="Arial"/>
              <a:buChar char="•"/>
            </a:pPr>
            <a:r>
              <a:rPr lang="en-US" altLang="ja-JP" sz="1800" dirty="0"/>
              <a:t>Provide a WiFi-specific, optional mechanism for improved and controlled channel usage</a:t>
            </a:r>
          </a:p>
          <a:p>
            <a:pPr>
              <a:buFont typeface="Arial"/>
              <a:buChar char="•"/>
            </a:pPr>
            <a:r>
              <a:rPr lang="en-US" altLang="ja-JP" sz="1800" dirty="0"/>
              <a:t>While </a:t>
            </a:r>
            <a:r>
              <a:rPr lang="en-US" altLang="ja-JP" sz="1800" u="sng" dirty="0"/>
              <a:t>not</a:t>
            </a:r>
            <a:r>
              <a:rPr lang="en-US" altLang="ja-JP" sz="1800" dirty="0"/>
              <a:t> competing with 3GPP approaches</a:t>
            </a:r>
          </a:p>
          <a:p>
            <a:pPr>
              <a:buFont typeface="Arial"/>
              <a:buChar char="•"/>
            </a:pPr>
            <a:r>
              <a:rPr lang="en-US" altLang="ja-JP" sz="1800" dirty="0"/>
              <a:t>Autonomous operation is the still the key of IEEE 802.11</a:t>
            </a:r>
          </a:p>
          <a:p>
            <a:endParaRPr lang="en-US" altLang="ja-JP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013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existing mechanisms on “dedicated coordination channels” to optimize WiFi behavior</a:t>
            </a:r>
          </a:p>
          <a:p>
            <a:pPr lvl="1">
              <a:buFont typeface="Arial"/>
              <a:buChar char="•"/>
            </a:pPr>
            <a:r>
              <a:rPr lang="en-US" dirty="0"/>
              <a:t>Enhanced neighbor reports</a:t>
            </a:r>
          </a:p>
          <a:p>
            <a:pPr lvl="1">
              <a:buFont typeface="Arial"/>
              <a:buChar char="•"/>
            </a:pPr>
            <a:r>
              <a:rPr lang="en-US" dirty="0"/>
              <a:t>Optimized, dynamic adjustments of contention window or energy detection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/>
          </a:p>
          <a:p>
            <a:r>
              <a:rPr lang="en-US" dirty="0"/>
              <a:t>Common pilot signal for arbitration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2017</a:t>
            </a:r>
            <a:endParaRPr lang="en-GB" dirty="0"/>
          </a:p>
        </p:txBody>
      </p:sp>
      <p:sp>
        <p:nvSpPr>
          <p:cNvPr id="7" name="Pfeil nach links 6"/>
          <p:cNvSpPr/>
          <p:nvPr/>
        </p:nvSpPr>
        <p:spPr bwMode="auto">
          <a:xfrm>
            <a:off x="5638800" y="4038600"/>
            <a:ext cx="2971800" cy="1828800"/>
          </a:xfrm>
          <a:prstGeom prst="lef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This proposal focuses on this aspect as one potential 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593216"/>
            <a:ext cx="8182546" cy="556335"/>
          </a:xfrm>
        </p:spPr>
        <p:txBody>
          <a:bodyPr/>
          <a:lstStyle/>
          <a:p>
            <a:r>
              <a:rPr kumimoji="1" lang="en-US" altLang="ja-JP" dirty="0"/>
              <a:t>Propose to create new arbitration mechanism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0154" y="1430513"/>
            <a:ext cx="8923846" cy="5044900"/>
          </a:xfrm>
        </p:spPr>
        <p:txBody>
          <a:bodyPr>
            <a:normAutofit fontScale="85000" lnSpcReduction="20000"/>
          </a:bodyPr>
          <a:lstStyle/>
          <a:p>
            <a:pPr lvl="1">
              <a:buFont typeface="Arial"/>
              <a:buChar char="•"/>
            </a:pPr>
            <a:r>
              <a:rPr lang="en-US" altLang="ja-JP" sz="2300" dirty="0"/>
              <a:t>Create new arbitration mechanism by using common pilot signal</a:t>
            </a:r>
          </a:p>
          <a:p>
            <a:pPr lvl="2">
              <a:buFont typeface="Arial"/>
              <a:buChar char="•"/>
            </a:pPr>
            <a:r>
              <a:rPr lang="en-US" altLang="ja-JP" sz="2100" dirty="0"/>
              <a:t>in dedicated spectrum or</a:t>
            </a:r>
          </a:p>
          <a:p>
            <a:pPr lvl="2">
              <a:buFont typeface="Arial"/>
              <a:buChar char="•"/>
            </a:pPr>
            <a:r>
              <a:rPr lang="en-US" altLang="ja-JP" sz="2100" dirty="0"/>
              <a:t>In a dedicated channel</a:t>
            </a:r>
          </a:p>
          <a:p>
            <a:pPr lvl="1">
              <a:buFont typeface="Arial"/>
              <a:buChar char="•"/>
            </a:pPr>
            <a:r>
              <a:rPr kumimoji="1" lang="en-US" altLang="ja-JP" sz="2300" dirty="0"/>
              <a:t>Dedicated </a:t>
            </a:r>
            <a:r>
              <a:rPr lang="en-US" altLang="ja-JP" sz="2300" dirty="0"/>
              <a:t>frequency shall be allocated to e</a:t>
            </a:r>
            <a:r>
              <a:rPr kumimoji="1" lang="en-US" altLang="ja-JP" sz="2300" dirty="0"/>
              <a:t>very single </a:t>
            </a:r>
            <a:r>
              <a:rPr kumimoji="1" lang="en-US" altLang="ja-JP" sz="2300" dirty="0" smtClean="0"/>
              <a:t>system</a:t>
            </a:r>
            <a:r>
              <a:rPr lang="en-US" altLang="ja-JP" sz="2300" dirty="0" smtClean="0"/>
              <a:t> </a:t>
            </a:r>
            <a:r>
              <a:rPr lang="en-US" altLang="ja-JP" sz="2300" dirty="0"/>
              <a:t>that is an entity of sharing spectrum.</a:t>
            </a:r>
          </a:p>
          <a:p>
            <a:pPr lvl="1">
              <a:buFont typeface="Arial"/>
              <a:buChar char="•"/>
            </a:pPr>
            <a:r>
              <a:rPr lang="en-US" altLang="ja-JP" sz="2300" dirty="0"/>
              <a:t>The pilot signal is transmitted by every single </a:t>
            </a:r>
            <a:r>
              <a:rPr lang="en-US" altLang="ja-JP" sz="2300" dirty="0" smtClean="0"/>
              <a:t>system </a:t>
            </a:r>
            <a:r>
              <a:rPr lang="en-US" altLang="ja-JP" sz="2300" dirty="0"/>
              <a:t>by using common PHY modulation.</a:t>
            </a:r>
          </a:p>
          <a:p>
            <a:pPr lvl="1">
              <a:buFont typeface="Arial"/>
              <a:buChar char="•"/>
            </a:pPr>
            <a:r>
              <a:rPr lang="en-US" altLang="ja-JP" sz="2300" dirty="0"/>
              <a:t>The pilot signal contains the information improving the arbitration to avoid conflicts of the in-band signal such as, </a:t>
            </a:r>
          </a:p>
          <a:p>
            <a:pPr lvl="2">
              <a:buFont typeface="Arial"/>
              <a:buChar char="•"/>
            </a:pPr>
            <a:r>
              <a:rPr lang="en-US" altLang="ja-JP" sz="2100" dirty="0"/>
              <a:t>Geographical location of station</a:t>
            </a:r>
          </a:p>
          <a:p>
            <a:pPr lvl="2">
              <a:buFont typeface="Arial"/>
              <a:buChar char="•"/>
            </a:pPr>
            <a:r>
              <a:rPr lang="en-US" altLang="ja-JP" sz="2100" dirty="0"/>
              <a:t>Transmit power</a:t>
            </a:r>
          </a:p>
          <a:p>
            <a:pPr lvl="2">
              <a:buFont typeface="Arial"/>
              <a:buChar char="•"/>
            </a:pPr>
            <a:r>
              <a:rPr lang="en-US" altLang="ja-JP" sz="2100" dirty="0"/>
              <a:t>Required D/U </a:t>
            </a:r>
          </a:p>
          <a:p>
            <a:pPr lvl="2">
              <a:buFont typeface="Arial"/>
              <a:buChar char="•"/>
            </a:pPr>
            <a:r>
              <a:rPr lang="en-US" altLang="ja-JP" sz="2100" dirty="0"/>
              <a:t>Time interval of transmitting</a:t>
            </a:r>
          </a:p>
          <a:p>
            <a:pPr lvl="2">
              <a:buFont typeface="Arial"/>
              <a:buChar char="•"/>
            </a:pPr>
            <a:r>
              <a:rPr lang="en-US" altLang="ja-JP" sz="2100" dirty="0" err="1"/>
              <a:t>Etc</a:t>
            </a:r>
            <a:r>
              <a:rPr lang="en-US" altLang="ja-JP" sz="2100" dirty="0"/>
              <a:t>,.</a:t>
            </a:r>
          </a:p>
          <a:p>
            <a:pPr lvl="1">
              <a:buFont typeface="Arial"/>
              <a:buChar char="•"/>
            </a:pPr>
            <a:r>
              <a:rPr lang="en-US" altLang="ja-JP" sz="2300" dirty="0"/>
              <a:t>Every single system controls their transmission timing and power by using information received by the pilot signal</a:t>
            </a:r>
          </a:p>
          <a:p>
            <a:pPr lvl="1">
              <a:buFont typeface="Arial"/>
              <a:buChar char="•"/>
            </a:pPr>
            <a:r>
              <a:rPr lang="en-US" altLang="ja-JP" sz="2300" dirty="0"/>
              <a:t>Try to be as much as possible technology-agnostic</a:t>
            </a:r>
          </a:p>
          <a:p>
            <a:pPr lvl="2"/>
            <a:endParaRPr lang="en-US" altLang="ja-JP" dirty="0"/>
          </a:p>
          <a:p>
            <a:pPr lvl="2"/>
            <a:endParaRPr lang="en-US" altLang="ja-JP" dirty="0"/>
          </a:p>
          <a:p>
            <a:pPr lvl="1"/>
            <a:endParaRPr lang="en-US" altLang="ja-JP" dirty="0"/>
          </a:p>
          <a:p>
            <a:pPr marL="342900" lvl="1" indent="0"/>
            <a:endParaRPr lang="en-US" altLang="ja-JP" dirty="0"/>
          </a:p>
          <a:p>
            <a:pPr lvl="1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2017</a:t>
            </a:r>
            <a:endParaRPr lang="en-GB" dirty="0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897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potential approaches for Orchestration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in-band spectrum</a:t>
            </a:r>
          </a:p>
          <a:p>
            <a:pPr>
              <a:buFont typeface="Arial"/>
              <a:buChar char="•"/>
            </a:pPr>
            <a:r>
              <a:rPr lang="en-US" dirty="0"/>
              <a:t>Very narrow band signal</a:t>
            </a:r>
          </a:p>
          <a:p>
            <a:pPr>
              <a:buFont typeface="Arial"/>
              <a:buChar char="•"/>
            </a:pPr>
            <a:r>
              <a:rPr lang="en-US" dirty="0"/>
              <a:t>Transmitted in channel gaps</a:t>
            </a:r>
          </a:p>
          <a:p>
            <a:pPr>
              <a:buFont typeface="Arial"/>
              <a:buChar char="•"/>
            </a:pPr>
            <a:r>
              <a:rPr lang="en-US" dirty="0"/>
              <a:t>Avoiding interference with active channels</a:t>
            </a:r>
          </a:p>
          <a:p>
            <a:pPr>
              <a:buFont typeface="Arial"/>
              <a:buChar char="•"/>
            </a:pPr>
            <a:endParaRPr lang="en-US" dirty="0"/>
          </a:p>
          <a:p>
            <a:r>
              <a:rPr lang="en-US" dirty="0"/>
              <a:t>Use of dedicated channels</a:t>
            </a:r>
          </a:p>
          <a:p>
            <a:pPr>
              <a:buFont typeface="Arial"/>
              <a:buChar char="•"/>
            </a:pPr>
            <a:r>
              <a:rPr lang="en-US" dirty="0"/>
              <a:t>In-band channel</a:t>
            </a:r>
          </a:p>
          <a:p>
            <a:pPr>
              <a:buFont typeface="Arial"/>
              <a:buChar char="•"/>
            </a:pPr>
            <a:r>
              <a:rPr lang="en-US" dirty="0"/>
              <a:t>Out-of-band (new) channel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2017</a:t>
            </a:r>
            <a:endParaRPr lang="en-GB" dirty="0"/>
          </a:p>
        </p:txBody>
      </p:sp>
      <p:sp>
        <p:nvSpPr>
          <p:cNvPr id="18" name="台形 17"/>
          <p:cNvSpPr/>
          <p:nvPr/>
        </p:nvSpPr>
        <p:spPr>
          <a:xfrm>
            <a:off x="5781052" y="2648519"/>
            <a:ext cx="495300" cy="469900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3" name="直線矢印コネクタ 22"/>
          <p:cNvCxnSpPr/>
          <p:nvPr/>
        </p:nvCxnSpPr>
        <p:spPr>
          <a:xfrm rot="16200000" flipV="1">
            <a:off x="6005421" y="2817853"/>
            <a:ext cx="541868" cy="8465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5747185" y="3109952"/>
            <a:ext cx="2099734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台形 24"/>
          <p:cNvSpPr/>
          <p:nvPr/>
        </p:nvSpPr>
        <p:spPr>
          <a:xfrm>
            <a:off x="6297519" y="2637936"/>
            <a:ext cx="495300" cy="469900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6" name="直線矢印コネクタ 25"/>
          <p:cNvCxnSpPr/>
          <p:nvPr/>
        </p:nvCxnSpPr>
        <p:spPr>
          <a:xfrm rot="16200000" flipV="1">
            <a:off x="6513421" y="2826319"/>
            <a:ext cx="541868" cy="8465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台形 26"/>
          <p:cNvSpPr/>
          <p:nvPr/>
        </p:nvSpPr>
        <p:spPr>
          <a:xfrm>
            <a:off x="6839385" y="2618885"/>
            <a:ext cx="833966" cy="491067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8" name="直線矢印コネクタ 27"/>
          <p:cNvCxnSpPr/>
          <p:nvPr/>
        </p:nvCxnSpPr>
        <p:spPr>
          <a:xfrm rot="16200000" flipV="1">
            <a:off x="7402421" y="2826319"/>
            <a:ext cx="541868" cy="8465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6153585" y="2127817"/>
            <a:ext cx="1143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0" name="図形グループ 29"/>
          <p:cNvGrpSpPr/>
          <p:nvPr/>
        </p:nvGrpSpPr>
        <p:grpSpPr>
          <a:xfrm>
            <a:off x="6187452" y="1683318"/>
            <a:ext cx="143932" cy="893234"/>
            <a:chOff x="8204201" y="2366433"/>
            <a:chExt cx="313264" cy="893234"/>
          </a:xfrm>
        </p:grpSpPr>
        <p:sp>
          <p:nvSpPr>
            <p:cNvPr id="31" name="円弧 30"/>
            <p:cNvSpPr/>
            <p:nvPr/>
          </p:nvSpPr>
          <p:spPr>
            <a:xfrm>
              <a:off x="8204201" y="2366433"/>
              <a:ext cx="296333" cy="893234"/>
            </a:xfrm>
            <a:prstGeom prst="arc">
              <a:avLst>
                <a:gd name="adj1" fmla="val 16200000"/>
                <a:gd name="adj2" fmla="val 21309244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2" name="円弧 31"/>
            <p:cNvSpPr/>
            <p:nvPr/>
          </p:nvSpPr>
          <p:spPr>
            <a:xfrm flipH="1">
              <a:off x="8263466" y="2370665"/>
              <a:ext cx="253999" cy="829735"/>
            </a:xfrm>
            <a:prstGeom prst="arc">
              <a:avLst>
                <a:gd name="adj1" fmla="val 16200000"/>
                <a:gd name="adj2" fmla="val 40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3" name="図形グループ 32"/>
          <p:cNvGrpSpPr/>
          <p:nvPr/>
        </p:nvGrpSpPr>
        <p:grpSpPr>
          <a:xfrm>
            <a:off x="6305986" y="1674851"/>
            <a:ext cx="143932" cy="893234"/>
            <a:chOff x="8204201" y="2366433"/>
            <a:chExt cx="313264" cy="893234"/>
          </a:xfrm>
        </p:grpSpPr>
        <p:sp>
          <p:nvSpPr>
            <p:cNvPr id="34" name="円弧 33"/>
            <p:cNvSpPr/>
            <p:nvPr/>
          </p:nvSpPr>
          <p:spPr>
            <a:xfrm>
              <a:off x="8204201" y="2366433"/>
              <a:ext cx="296333" cy="893234"/>
            </a:xfrm>
            <a:prstGeom prst="arc">
              <a:avLst>
                <a:gd name="adj1" fmla="val 16200000"/>
                <a:gd name="adj2" fmla="val 21309244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5" name="円弧 34"/>
            <p:cNvSpPr/>
            <p:nvPr/>
          </p:nvSpPr>
          <p:spPr>
            <a:xfrm flipH="1">
              <a:off x="8263466" y="2370665"/>
              <a:ext cx="253999" cy="829735"/>
            </a:xfrm>
            <a:prstGeom prst="arc">
              <a:avLst>
                <a:gd name="adj1" fmla="val 16200000"/>
                <a:gd name="adj2" fmla="val 40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6" name="図形グループ 35"/>
          <p:cNvGrpSpPr/>
          <p:nvPr/>
        </p:nvGrpSpPr>
        <p:grpSpPr>
          <a:xfrm>
            <a:off x="6416052" y="1704485"/>
            <a:ext cx="169332" cy="889000"/>
            <a:chOff x="8204201" y="2366433"/>
            <a:chExt cx="313264" cy="893234"/>
          </a:xfrm>
        </p:grpSpPr>
        <p:sp>
          <p:nvSpPr>
            <p:cNvPr id="37" name="円弧 36"/>
            <p:cNvSpPr/>
            <p:nvPr/>
          </p:nvSpPr>
          <p:spPr>
            <a:xfrm>
              <a:off x="8204201" y="2366433"/>
              <a:ext cx="296333" cy="893234"/>
            </a:xfrm>
            <a:prstGeom prst="arc">
              <a:avLst>
                <a:gd name="adj1" fmla="val 16200000"/>
                <a:gd name="adj2" fmla="val 21309244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円弧 37"/>
            <p:cNvSpPr/>
            <p:nvPr/>
          </p:nvSpPr>
          <p:spPr>
            <a:xfrm flipH="1">
              <a:off x="8263466" y="2370665"/>
              <a:ext cx="253999" cy="829735"/>
            </a:xfrm>
            <a:prstGeom prst="arc">
              <a:avLst>
                <a:gd name="adj1" fmla="val 16200000"/>
                <a:gd name="adj2" fmla="val 40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9" name="図形グループ 38"/>
          <p:cNvGrpSpPr/>
          <p:nvPr/>
        </p:nvGrpSpPr>
        <p:grpSpPr>
          <a:xfrm>
            <a:off x="6602318" y="1717184"/>
            <a:ext cx="143932" cy="893234"/>
            <a:chOff x="8204201" y="2366433"/>
            <a:chExt cx="313264" cy="893234"/>
          </a:xfrm>
        </p:grpSpPr>
        <p:sp>
          <p:nvSpPr>
            <p:cNvPr id="40" name="円弧 39"/>
            <p:cNvSpPr/>
            <p:nvPr/>
          </p:nvSpPr>
          <p:spPr>
            <a:xfrm>
              <a:off x="8204201" y="2366433"/>
              <a:ext cx="296333" cy="893234"/>
            </a:xfrm>
            <a:prstGeom prst="arc">
              <a:avLst>
                <a:gd name="adj1" fmla="val 16200000"/>
                <a:gd name="adj2" fmla="val 21309244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1" name="円弧 40"/>
            <p:cNvSpPr/>
            <p:nvPr/>
          </p:nvSpPr>
          <p:spPr>
            <a:xfrm flipH="1">
              <a:off x="8263466" y="2370665"/>
              <a:ext cx="253999" cy="829735"/>
            </a:xfrm>
            <a:prstGeom prst="arc">
              <a:avLst>
                <a:gd name="adj1" fmla="val 16200000"/>
                <a:gd name="adj2" fmla="val 40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2" name="図形グループ 41"/>
          <p:cNvGrpSpPr/>
          <p:nvPr/>
        </p:nvGrpSpPr>
        <p:grpSpPr>
          <a:xfrm>
            <a:off x="6729319" y="1700251"/>
            <a:ext cx="143932" cy="893234"/>
            <a:chOff x="8204201" y="2366433"/>
            <a:chExt cx="313264" cy="893234"/>
          </a:xfrm>
        </p:grpSpPr>
        <p:sp>
          <p:nvSpPr>
            <p:cNvPr id="43" name="円弧 42"/>
            <p:cNvSpPr/>
            <p:nvPr/>
          </p:nvSpPr>
          <p:spPr>
            <a:xfrm>
              <a:off x="8204201" y="2366433"/>
              <a:ext cx="296333" cy="893234"/>
            </a:xfrm>
            <a:prstGeom prst="arc">
              <a:avLst>
                <a:gd name="adj1" fmla="val 16200000"/>
                <a:gd name="adj2" fmla="val 21309244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4" name="円弧 43"/>
            <p:cNvSpPr/>
            <p:nvPr/>
          </p:nvSpPr>
          <p:spPr>
            <a:xfrm flipH="1">
              <a:off x="8263466" y="2370665"/>
              <a:ext cx="253999" cy="829735"/>
            </a:xfrm>
            <a:prstGeom prst="arc">
              <a:avLst>
                <a:gd name="adj1" fmla="val 16200000"/>
                <a:gd name="adj2" fmla="val 40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5" name="図形グループ 44"/>
          <p:cNvGrpSpPr/>
          <p:nvPr/>
        </p:nvGrpSpPr>
        <p:grpSpPr>
          <a:xfrm>
            <a:off x="6864785" y="1725651"/>
            <a:ext cx="143932" cy="893234"/>
            <a:chOff x="8204201" y="2366433"/>
            <a:chExt cx="313264" cy="893234"/>
          </a:xfrm>
        </p:grpSpPr>
        <p:sp>
          <p:nvSpPr>
            <p:cNvPr id="46" name="円弧 45"/>
            <p:cNvSpPr/>
            <p:nvPr/>
          </p:nvSpPr>
          <p:spPr>
            <a:xfrm>
              <a:off x="8204201" y="2366433"/>
              <a:ext cx="296333" cy="893234"/>
            </a:xfrm>
            <a:prstGeom prst="arc">
              <a:avLst>
                <a:gd name="adj1" fmla="val 16200000"/>
                <a:gd name="adj2" fmla="val 21309244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7" name="円弧 46"/>
            <p:cNvSpPr/>
            <p:nvPr/>
          </p:nvSpPr>
          <p:spPr>
            <a:xfrm flipH="1">
              <a:off x="8263466" y="2370665"/>
              <a:ext cx="253999" cy="829735"/>
            </a:xfrm>
            <a:prstGeom prst="arc">
              <a:avLst>
                <a:gd name="adj1" fmla="val 16200000"/>
                <a:gd name="adj2" fmla="val 40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cxnSp>
        <p:nvCxnSpPr>
          <p:cNvPr id="48" name="直線矢印コネクタ 47"/>
          <p:cNvCxnSpPr/>
          <p:nvPr/>
        </p:nvCxnSpPr>
        <p:spPr>
          <a:xfrm rot="16200000" flipV="1">
            <a:off x="6318690" y="1844185"/>
            <a:ext cx="541868" cy="8465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左中かっこ 48"/>
          <p:cNvSpPr/>
          <p:nvPr/>
        </p:nvSpPr>
        <p:spPr>
          <a:xfrm rot="16200000">
            <a:off x="6473203" y="1867468"/>
            <a:ext cx="283633" cy="973667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台形 49"/>
          <p:cNvSpPr/>
          <p:nvPr/>
        </p:nvSpPr>
        <p:spPr>
          <a:xfrm>
            <a:off x="6043520" y="3949201"/>
            <a:ext cx="495300" cy="469900"/>
          </a:xfrm>
          <a:prstGeom prst="trapezoid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/>
              </a:solidFill>
            </a:endParaRPr>
          </a:p>
        </p:txBody>
      </p:sp>
      <p:cxnSp>
        <p:nvCxnSpPr>
          <p:cNvPr id="52" name="直線コネクタ 51"/>
          <p:cNvCxnSpPr/>
          <p:nvPr/>
        </p:nvCxnSpPr>
        <p:spPr>
          <a:xfrm>
            <a:off x="6009653" y="4410634"/>
            <a:ext cx="2099734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台形 52"/>
          <p:cNvSpPr/>
          <p:nvPr/>
        </p:nvSpPr>
        <p:spPr>
          <a:xfrm>
            <a:off x="6559987" y="3938618"/>
            <a:ext cx="495300" cy="469900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5" name="台形 54"/>
          <p:cNvSpPr/>
          <p:nvPr/>
        </p:nvSpPr>
        <p:spPr>
          <a:xfrm>
            <a:off x="7101853" y="3919567"/>
            <a:ext cx="833966" cy="491067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強調線吹き出し 1 7"/>
          <p:cNvSpPr/>
          <p:nvPr/>
        </p:nvSpPr>
        <p:spPr bwMode="auto">
          <a:xfrm>
            <a:off x="7425804" y="1236057"/>
            <a:ext cx="1718196" cy="393718"/>
          </a:xfrm>
          <a:prstGeom prst="accentCallout1">
            <a:avLst>
              <a:gd name="adj1" fmla="val 18750"/>
              <a:gd name="adj2" fmla="val -8333"/>
              <a:gd name="adj3" fmla="val 88474"/>
              <a:gd name="adj4" fmla="val -4952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6" charset="0"/>
                <a:ea typeface="MS Gothic" charset="-128"/>
              </a:rPr>
              <a:t>Pilot Signal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強調線吹き出し 1 56"/>
          <p:cNvSpPr/>
          <p:nvPr/>
        </p:nvSpPr>
        <p:spPr bwMode="auto">
          <a:xfrm>
            <a:off x="7223195" y="3437998"/>
            <a:ext cx="1453261" cy="393718"/>
          </a:xfrm>
          <a:prstGeom prst="accentCallout1">
            <a:avLst>
              <a:gd name="adj1" fmla="val 18750"/>
              <a:gd name="adj2" fmla="val -8333"/>
              <a:gd name="adj3" fmla="val 130518"/>
              <a:gd name="adj4" fmla="val -6594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6" charset="0"/>
                <a:ea typeface="MS Gothic" charset="-128"/>
              </a:rPr>
              <a:t>Pilot</a:t>
            </a:r>
            <a:r>
              <a:rPr kumimoji="0" lang="en-US" altLang="ja-JP" sz="1800" b="0" i="0" u="none" strike="noStrike" cap="none" normalizeH="0" dirty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6" charset="0"/>
                <a:ea typeface="MS Gothic" charset="-128"/>
              </a:rPr>
              <a:t>channel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6593" y="660192"/>
            <a:ext cx="7770813" cy="520956"/>
          </a:xfrm>
        </p:spPr>
        <p:txBody>
          <a:bodyPr/>
          <a:lstStyle/>
          <a:p>
            <a:r>
              <a:rPr lang="en-US" altLang="ja-JP" dirty="0" smtClean="0"/>
              <a:t>In-band channel arbitration </a:t>
            </a:r>
            <a:r>
              <a:rPr lang="en-US" altLang="ja-JP" dirty="0"/>
              <a:t>mechanism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2624" y="1315777"/>
            <a:ext cx="5352501" cy="2960891"/>
          </a:xfrm>
        </p:spPr>
        <p:txBody>
          <a:bodyPr/>
          <a:lstStyle/>
          <a:p>
            <a:pPr>
              <a:buFont typeface="Wingdings" charset="2"/>
              <a:buChar char="l"/>
            </a:pPr>
            <a:r>
              <a:rPr lang="en-US" altLang="ja-JP" dirty="0"/>
              <a:t>Allocate </a:t>
            </a:r>
            <a:r>
              <a:rPr lang="en-US" altLang="ja-JP" dirty="0" smtClean="0"/>
              <a:t>pilot signal at the edge of existing channel</a:t>
            </a:r>
            <a:endParaRPr lang="en-US" altLang="ja-JP" dirty="0"/>
          </a:p>
          <a:p>
            <a:pPr>
              <a:buFont typeface="Wingdings" charset="2"/>
              <a:buChar char="l"/>
            </a:pPr>
            <a:r>
              <a:rPr lang="en-US" altLang="ja-JP" dirty="0"/>
              <a:t>Allocate </a:t>
            </a:r>
            <a:r>
              <a:rPr lang="en-US" altLang="ja-JP" dirty="0" smtClean="0"/>
              <a:t>one or more pilot signal to </a:t>
            </a:r>
            <a:r>
              <a:rPr lang="en-US" altLang="ja-JP" dirty="0"/>
              <a:t>each </a:t>
            </a:r>
            <a:r>
              <a:rPr lang="en-US" altLang="ja-JP" dirty="0" smtClean="0"/>
              <a:t>system.</a:t>
            </a:r>
            <a:endParaRPr lang="en-US" altLang="ja-JP" dirty="0"/>
          </a:p>
          <a:p>
            <a:pPr>
              <a:buFont typeface="Wingdings" charset="2"/>
              <a:buChar char="l"/>
            </a:pPr>
            <a:r>
              <a:rPr lang="en-US" altLang="ja-JP" dirty="0" smtClean="0"/>
              <a:t>Same system  </a:t>
            </a:r>
            <a:r>
              <a:rPr lang="en-US" altLang="ja-JP" dirty="0"/>
              <a:t>share the </a:t>
            </a:r>
            <a:r>
              <a:rPr lang="en-US" altLang="ja-JP" dirty="0" smtClean="0"/>
              <a:t>pilot signals</a:t>
            </a:r>
          </a:p>
          <a:p>
            <a:pPr>
              <a:buFont typeface="Wingdings" charset="2"/>
              <a:buChar char="l"/>
            </a:pPr>
            <a:r>
              <a:rPr lang="en-US" altLang="ja-JP" dirty="0" smtClean="0"/>
              <a:t>Using multiple pilot signal to send more information.</a:t>
            </a:r>
          </a:p>
          <a:p>
            <a:pPr>
              <a:buFont typeface="Wingdings" charset="2"/>
              <a:buChar char="l"/>
            </a:pPr>
            <a:r>
              <a:rPr lang="en-US" altLang="ja-JP" dirty="0" smtClean="0"/>
              <a:t>Specify a new RAT for pilot signal that can be transmit and receive the information by all of system.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Hiroshi Mano (KDTI)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2017</a:t>
            </a:r>
            <a:endParaRPr lang="en-GB" dirty="0"/>
          </a:p>
        </p:txBody>
      </p:sp>
      <p:sp>
        <p:nvSpPr>
          <p:cNvPr id="7" name="三角形 6"/>
          <p:cNvSpPr/>
          <p:nvPr/>
        </p:nvSpPr>
        <p:spPr bwMode="auto">
          <a:xfrm>
            <a:off x="6084168" y="2217364"/>
            <a:ext cx="477457" cy="727385"/>
          </a:xfrm>
          <a:prstGeom prst="triangle">
            <a:avLst/>
          </a:prstGeom>
          <a:solidFill>
            <a:schemeClr val="accent2">
              <a:alpha val="50000"/>
            </a:schemeClr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三角形 8"/>
          <p:cNvSpPr/>
          <p:nvPr/>
        </p:nvSpPr>
        <p:spPr bwMode="auto">
          <a:xfrm>
            <a:off x="7566332" y="2217363"/>
            <a:ext cx="477457" cy="727385"/>
          </a:xfrm>
          <a:prstGeom prst="triangle">
            <a:avLst/>
          </a:prstGeom>
          <a:solidFill>
            <a:srgbClr val="FF0000">
              <a:alpha val="35000"/>
            </a:srgb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三角形 9"/>
          <p:cNvSpPr/>
          <p:nvPr/>
        </p:nvSpPr>
        <p:spPr bwMode="auto">
          <a:xfrm>
            <a:off x="6876256" y="3401200"/>
            <a:ext cx="477457" cy="727385"/>
          </a:xfrm>
          <a:prstGeom prst="triangle">
            <a:avLst/>
          </a:prstGeom>
          <a:solidFill>
            <a:srgbClr val="00B050">
              <a:alpha val="49000"/>
            </a:srgbClr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直線矢印コネクタ 11"/>
          <p:cNvCxnSpPr>
            <a:stCxn id="7" idx="5"/>
            <a:endCxn id="9" idx="1"/>
          </p:cNvCxnSpPr>
          <p:nvPr/>
        </p:nvCxnSpPr>
        <p:spPr bwMode="auto">
          <a:xfrm flipV="1">
            <a:off x="6442261" y="2581056"/>
            <a:ext cx="1243435" cy="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直線矢印コネクタ 12"/>
          <p:cNvCxnSpPr>
            <a:stCxn id="7" idx="3"/>
            <a:endCxn id="10" idx="1"/>
          </p:cNvCxnSpPr>
          <p:nvPr/>
        </p:nvCxnSpPr>
        <p:spPr bwMode="auto">
          <a:xfrm>
            <a:off x="6322897" y="2944749"/>
            <a:ext cx="672723" cy="82014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直線矢印コネクタ 15"/>
          <p:cNvCxnSpPr/>
          <p:nvPr/>
        </p:nvCxnSpPr>
        <p:spPr bwMode="auto">
          <a:xfrm flipH="1">
            <a:off x="6552949" y="2699246"/>
            <a:ext cx="1013384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直線矢印コネクタ 19"/>
          <p:cNvCxnSpPr>
            <a:stCxn id="9" idx="3"/>
            <a:endCxn id="10" idx="5"/>
          </p:cNvCxnSpPr>
          <p:nvPr/>
        </p:nvCxnSpPr>
        <p:spPr bwMode="auto">
          <a:xfrm flipH="1">
            <a:off x="7234349" y="2944748"/>
            <a:ext cx="570712" cy="82014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直線矢印コネクタ 23"/>
          <p:cNvCxnSpPr/>
          <p:nvPr/>
        </p:nvCxnSpPr>
        <p:spPr bwMode="auto">
          <a:xfrm flipV="1">
            <a:off x="7340658" y="3031173"/>
            <a:ext cx="566414" cy="81703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直線矢印コネクタ 26"/>
          <p:cNvCxnSpPr/>
          <p:nvPr/>
        </p:nvCxnSpPr>
        <p:spPr bwMode="auto">
          <a:xfrm flipH="1" flipV="1">
            <a:off x="6279231" y="3062938"/>
            <a:ext cx="646408" cy="78290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0" name="テキスト ボックス 49"/>
          <p:cNvSpPr txBox="1"/>
          <p:nvPr/>
        </p:nvSpPr>
        <p:spPr>
          <a:xfrm>
            <a:off x="6737684" y="2355269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accent2"/>
                </a:solidFill>
              </a:rPr>
              <a:t>Pilot1</a:t>
            </a:r>
            <a:endParaRPr kumimoji="1" lang="ja-JP" altLang="en-US" sz="1200" dirty="0">
              <a:solidFill>
                <a:schemeClr val="accent2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736410" y="2657724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Pilot2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7062526" y="3102724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smtClean="0">
                <a:solidFill>
                  <a:srgbClr val="FF0000"/>
                </a:solidFill>
              </a:rPr>
              <a:t>Pilot2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7560454" y="3436429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B050"/>
                </a:solidFill>
              </a:rPr>
              <a:t>Pilot3</a:t>
            </a:r>
            <a:endParaRPr kumimoji="1" lang="ja-JP" altLang="en-US" sz="1200" dirty="0">
              <a:solidFill>
                <a:srgbClr val="00B050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116158" y="3414648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smtClean="0">
                <a:solidFill>
                  <a:srgbClr val="00B050"/>
                </a:solidFill>
              </a:rPr>
              <a:t>Pilot3</a:t>
            </a:r>
            <a:endParaRPr kumimoji="1" lang="ja-JP" altLang="en-US" sz="1200" dirty="0">
              <a:solidFill>
                <a:srgbClr val="00B050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484374" y="2987981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accent2"/>
                </a:solidFill>
              </a:rPr>
              <a:t>Pilot1</a:t>
            </a:r>
            <a:endParaRPr kumimoji="1" lang="ja-JP" altLang="en-US" sz="1200" dirty="0">
              <a:solidFill>
                <a:schemeClr val="accent2"/>
              </a:solidFill>
            </a:endParaRPr>
          </a:p>
        </p:txBody>
      </p:sp>
      <p:sp>
        <p:nvSpPr>
          <p:cNvPr id="67" name="台形 66"/>
          <p:cNvSpPr/>
          <p:nvPr/>
        </p:nvSpPr>
        <p:spPr>
          <a:xfrm>
            <a:off x="652420" y="5620565"/>
            <a:ext cx="1259893" cy="469900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1" name="台形 70"/>
          <p:cNvSpPr/>
          <p:nvPr/>
        </p:nvSpPr>
        <p:spPr>
          <a:xfrm>
            <a:off x="1911004" y="5620565"/>
            <a:ext cx="1259893" cy="469900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2" name="台形 71"/>
          <p:cNvSpPr/>
          <p:nvPr/>
        </p:nvSpPr>
        <p:spPr>
          <a:xfrm>
            <a:off x="3170897" y="5626362"/>
            <a:ext cx="1259893" cy="469900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4052159" y="5320759"/>
            <a:ext cx="7072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B050"/>
                </a:solidFill>
              </a:rPr>
              <a:t>Pilot301</a:t>
            </a:r>
            <a:endParaRPr kumimoji="1" lang="ja-JP" altLang="en-US" sz="1200" dirty="0">
              <a:solidFill>
                <a:srgbClr val="00B050"/>
              </a:solidFill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2857087" y="5302886"/>
            <a:ext cx="681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Pilot2-1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674623" y="5335625"/>
            <a:ext cx="681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accent2"/>
                </a:solidFill>
              </a:rPr>
              <a:t>Pilot1-1</a:t>
            </a:r>
            <a:endParaRPr kumimoji="1" lang="ja-JP" altLang="en-US" sz="1200" dirty="0">
              <a:solidFill>
                <a:schemeClr val="accent2"/>
              </a:solidFill>
            </a:endParaRPr>
          </a:p>
        </p:txBody>
      </p:sp>
      <p:sp>
        <p:nvSpPr>
          <p:cNvPr id="66" name="台形 65"/>
          <p:cNvSpPr/>
          <p:nvPr/>
        </p:nvSpPr>
        <p:spPr>
          <a:xfrm>
            <a:off x="1879302" y="5634455"/>
            <a:ext cx="72000" cy="469900"/>
          </a:xfrm>
          <a:prstGeom prst="trapezoid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/>
              </a:solidFill>
            </a:endParaRPr>
          </a:p>
        </p:txBody>
      </p:sp>
      <p:sp>
        <p:nvSpPr>
          <p:cNvPr id="68" name="台形 67"/>
          <p:cNvSpPr/>
          <p:nvPr/>
        </p:nvSpPr>
        <p:spPr>
          <a:xfrm>
            <a:off x="3136312" y="5627444"/>
            <a:ext cx="72000" cy="469900"/>
          </a:xfrm>
          <a:prstGeom prst="trapezoid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/>
              </a:solidFill>
            </a:endParaRPr>
          </a:p>
        </p:txBody>
      </p:sp>
      <p:sp>
        <p:nvSpPr>
          <p:cNvPr id="69" name="台形 68"/>
          <p:cNvSpPr/>
          <p:nvPr/>
        </p:nvSpPr>
        <p:spPr>
          <a:xfrm>
            <a:off x="4391904" y="5612060"/>
            <a:ext cx="72000" cy="469900"/>
          </a:xfrm>
          <a:prstGeom prst="trapezoid">
            <a:avLst/>
          </a:prstGeom>
          <a:solidFill>
            <a:srgbClr val="00B050"/>
          </a:solidFill>
          <a:ln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/>
              </a:solidFill>
            </a:endParaRPr>
          </a:p>
        </p:txBody>
      </p:sp>
      <p:sp>
        <p:nvSpPr>
          <p:cNvPr id="73" name="台形 72"/>
          <p:cNvSpPr/>
          <p:nvPr/>
        </p:nvSpPr>
        <p:spPr>
          <a:xfrm>
            <a:off x="608800" y="5620565"/>
            <a:ext cx="72000" cy="469900"/>
          </a:xfrm>
          <a:prstGeom prst="trapezoid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/>
              </a:solidFill>
            </a:endParaRPr>
          </a:p>
        </p:txBody>
      </p:sp>
      <p:sp>
        <p:nvSpPr>
          <p:cNvPr id="51" name="台形 50"/>
          <p:cNvSpPr/>
          <p:nvPr/>
        </p:nvSpPr>
        <p:spPr>
          <a:xfrm>
            <a:off x="5799748" y="5606011"/>
            <a:ext cx="1259893" cy="469900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7" name="台形 56"/>
          <p:cNvSpPr/>
          <p:nvPr/>
        </p:nvSpPr>
        <p:spPr>
          <a:xfrm>
            <a:off x="7059641" y="5611808"/>
            <a:ext cx="1259893" cy="469900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7828141" y="5288331"/>
            <a:ext cx="681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smtClean="0">
                <a:solidFill>
                  <a:srgbClr val="00B050"/>
                </a:solidFill>
              </a:rPr>
              <a:t>Pilot3-2</a:t>
            </a:r>
            <a:endParaRPr kumimoji="1" lang="ja-JP" altLang="en-US" sz="1200" dirty="0">
              <a:solidFill>
                <a:srgbClr val="00B050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745831" y="5288332"/>
            <a:ext cx="681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Pilot2-2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563367" y="5321071"/>
            <a:ext cx="681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accent2"/>
                </a:solidFill>
              </a:rPr>
              <a:t>Pilot1-2</a:t>
            </a:r>
            <a:endParaRPr kumimoji="1" lang="ja-JP" altLang="en-US" sz="1200" dirty="0">
              <a:solidFill>
                <a:schemeClr val="accent2"/>
              </a:solidFill>
            </a:endParaRPr>
          </a:p>
        </p:txBody>
      </p:sp>
      <p:sp>
        <p:nvSpPr>
          <p:cNvPr id="78" name="台形 77"/>
          <p:cNvSpPr/>
          <p:nvPr/>
        </p:nvSpPr>
        <p:spPr>
          <a:xfrm>
            <a:off x="5736285" y="5603651"/>
            <a:ext cx="72000" cy="469900"/>
          </a:xfrm>
          <a:prstGeom prst="trapezoid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/>
              </a:solidFill>
            </a:endParaRPr>
          </a:p>
        </p:txBody>
      </p:sp>
      <p:sp>
        <p:nvSpPr>
          <p:cNvPr id="80" name="台形 79"/>
          <p:cNvSpPr/>
          <p:nvPr/>
        </p:nvSpPr>
        <p:spPr>
          <a:xfrm>
            <a:off x="7025056" y="5612890"/>
            <a:ext cx="72000" cy="469900"/>
          </a:xfrm>
          <a:prstGeom prst="trapezoid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/>
              </a:solidFill>
            </a:endParaRPr>
          </a:p>
        </p:txBody>
      </p:sp>
      <p:sp>
        <p:nvSpPr>
          <p:cNvPr id="81" name="台形 80"/>
          <p:cNvSpPr/>
          <p:nvPr/>
        </p:nvSpPr>
        <p:spPr>
          <a:xfrm>
            <a:off x="8279844" y="5603703"/>
            <a:ext cx="72000" cy="469900"/>
          </a:xfrm>
          <a:prstGeom prst="trapezoid">
            <a:avLst/>
          </a:prstGeom>
          <a:solidFill>
            <a:srgbClr val="00B050"/>
          </a:solidFill>
          <a:ln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/>
              </a:solidFill>
            </a:endParaRPr>
          </a:p>
        </p:txBody>
      </p:sp>
      <p:sp>
        <p:nvSpPr>
          <p:cNvPr id="82" name="台形 81"/>
          <p:cNvSpPr/>
          <p:nvPr/>
        </p:nvSpPr>
        <p:spPr>
          <a:xfrm>
            <a:off x="4470148" y="5606011"/>
            <a:ext cx="1259893" cy="469900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70" name="直線コネクタ 69"/>
          <p:cNvCxnSpPr>
            <a:stCxn id="73" idx="2"/>
          </p:cNvCxnSpPr>
          <p:nvPr/>
        </p:nvCxnSpPr>
        <p:spPr>
          <a:xfrm flipV="1">
            <a:off x="644800" y="6085545"/>
            <a:ext cx="7677499" cy="492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64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3872" y="679934"/>
            <a:ext cx="8839200" cy="994555"/>
          </a:xfrm>
        </p:spPr>
        <p:txBody>
          <a:bodyPr/>
          <a:lstStyle/>
          <a:p>
            <a:r>
              <a:rPr lang="en-US" altLang="ja-JP" smtClean="0"/>
              <a:t>Interference by </a:t>
            </a:r>
            <a:r>
              <a:rPr lang="en-US" altLang="ja-JP" dirty="0" smtClean="0"/>
              <a:t>narrow signal on the null point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878583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smtClean="0"/>
              <a:t>May 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4294967295"/>
          </p:nvPr>
        </p:nvSpPr>
        <p:spPr>
          <a:xfrm>
            <a:off x="7141949" y="6475413"/>
            <a:ext cx="1401976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smtClean="0"/>
              <a:t>Hiroshi Mano (KDTI/University of Yamanashi)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572000" y="66754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9</a:t>
            </a:fld>
            <a:endParaRPr lang="en-US" altLang="ja-JP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idx="1"/>
          </p:nvPr>
        </p:nvSpPr>
        <p:spPr>
          <a:xfrm>
            <a:off x="136597" y="1148512"/>
            <a:ext cx="3643488" cy="2248272"/>
          </a:xfrm>
        </p:spPr>
        <p:txBody>
          <a:bodyPr/>
          <a:lstStyle/>
          <a:p>
            <a:pPr>
              <a:buFont typeface="Wingdings" charset="2"/>
              <a:buChar char="l"/>
            </a:pPr>
            <a:r>
              <a:rPr lang="en-US" altLang="ja-JP" sz="1600" dirty="0" smtClean="0"/>
              <a:t>Narrow signal can be share the null point of OFDM.</a:t>
            </a:r>
            <a:endParaRPr lang="en-US" altLang="ja-JP" sz="1600" dirty="0"/>
          </a:p>
          <a:p>
            <a:pPr>
              <a:buFont typeface="Wingdings" charset="2"/>
              <a:buChar char="l"/>
            </a:pPr>
            <a:r>
              <a:rPr lang="en-US" altLang="ja-JP" sz="1600" dirty="0" smtClean="0"/>
              <a:t>Interference impact is 20dB lower than wide band signal at the center null point of channel</a:t>
            </a:r>
          </a:p>
          <a:p>
            <a:pPr>
              <a:buFont typeface="Wingdings" charset="2"/>
              <a:buChar char="l"/>
            </a:pPr>
            <a:r>
              <a:rPr lang="en-US" altLang="ja-JP" sz="1600" dirty="0"/>
              <a:t>Interference impact is </a:t>
            </a:r>
            <a:r>
              <a:rPr lang="en-US" altLang="ja-JP" sz="1600" dirty="0" smtClean="0"/>
              <a:t>30dB </a:t>
            </a:r>
            <a:r>
              <a:rPr lang="en-US" altLang="ja-JP" sz="1600" dirty="0"/>
              <a:t>lower than wide </a:t>
            </a:r>
            <a:r>
              <a:rPr lang="en-US" altLang="ja-JP" sz="1600" dirty="0" smtClean="0"/>
              <a:t>band signal at the channel edge</a:t>
            </a:r>
            <a:r>
              <a:rPr lang="en-US" altLang="ja-JP" sz="1600" dirty="0"/>
              <a:t>.</a:t>
            </a:r>
          </a:p>
        </p:txBody>
      </p:sp>
      <p:grpSp>
        <p:nvGrpSpPr>
          <p:cNvPr id="30" name="図形グループ 29"/>
          <p:cNvGrpSpPr/>
          <p:nvPr/>
        </p:nvGrpSpPr>
        <p:grpSpPr>
          <a:xfrm>
            <a:off x="3620661" y="1177211"/>
            <a:ext cx="4953000" cy="2057400"/>
            <a:chOff x="457200" y="778932"/>
            <a:chExt cx="5901267" cy="2448243"/>
          </a:xfrm>
        </p:grpSpPr>
        <p:grpSp>
          <p:nvGrpSpPr>
            <p:cNvPr id="31" name="図形グループ 48"/>
            <p:cNvGrpSpPr/>
            <p:nvPr/>
          </p:nvGrpSpPr>
          <p:grpSpPr>
            <a:xfrm>
              <a:off x="457200" y="778932"/>
              <a:ext cx="5901267" cy="2448243"/>
              <a:chOff x="457200" y="778932"/>
              <a:chExt cx="5901267" cy="2448243"/>
            </a:xfrm>
          </p:grpSpPr>
          <p:grpSp>
            <p:nvGrpSpPr>
              <p:cNvPr id="34" name="図形グループ 118"/>
              <p:cNvGrpSpPr/>
              <p:nvPr/>
            </p:nvGrpSpPr>
            <p:grpSpPr>
              <a:xfrm rot="10800000" flipV="1">
                <a:off x="3632145" y="1644776"/>
                <a:ext cx="288925" cy="299634"/>
                <a:chOff x="3762357" y="4129035"/>
                <a:chExt cx="288925" cy="288925"/>
              </a:xfrm>
              <a:solidFill>
                <a:sysClr val="window" lastClr="FFFFFF"/>
              </a:solidFill>
            </p:grpSpPr>
            <p:sp>
              <p:nvSpPr>
                <p:cNvPr id="47" name="Oval 9"/>
                <p:cNvSpPr>
                  <a:spLocks noChangeArrowheads="1"/>
                </p:cNvSpPr>
                <p:nvPr/>
              </p:nvSpPr>
              <p:spPr bwMode="auto">
                <a:xfrm rot="16200000">
                  <a:off x="3762357" y="4129035"/>
                  <a:ext cx="288925" cy="288925"/>
                </a:xfrm>
                <a:prstGeom prst="ellipse">
                  <a:avLst/>
                </a:prstGeom>
                <a:grpFill/>
                <a:ln w="19050" cmpd="sng">
                  <a:solidFill>
                    <a:sysClr val="windowText" lastClr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  <a:normAutofit fontScale="32500" lnSpcReduction="20000"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grpSp>
              <p:nvGrpSpPr>
                <p:cNvPr id="48" name="図形グループ 117"/>
                <p:cNvGrpSpPr/>
                <p:nvPr/>
              </p:nvGrpSpPr>
              <p:grpSpPr>
                <a:xfrm rot="13497609">
                  <a:off x="3831010" y="4212627"/>
                  <a:ext cx="175277" cy="145494"/>
                  <a:chOff x="4221972" y="4391023"/>
                  <a:chExt cx="175277" cy="145494"/>
                </a:xfrm>
                <a:grpFill/>
              </p:grpSpPr>
              <p:sp>
                <p:nvSpPr>
                  <p:cNvPr id="49" name="Line 10"/>
                  <p:cNvSpPr>
                    <a:spLocks noChangeShapeType="1"/>
                  </p:cNvSpPr>
                  <p:nvPr/>
                </p:nvSpPr>
                <p:spPr bwMode="auto">
                  <a:xfrm rot="16200000">
                    <a:off x="4253581" y="4391816"/>
                    <a:ext cx="144462" cy="142875"/>
                  </a:xfrm>
                  <a:prstGeom prst="line">
                    <a:avLst/>
                  </a:prstGeom>
                  <a:grpFill/>
                  <a:ln w="19050" cmpd="sng">
                    <a:solidFill>
                      <a:sysClr val="windowText" lastClr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  <a:normAutofit fontScale="25000" lnSpcReduction="20000"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50" name="Line 11"/>
                  <p:cNvSpPr>
                    <a:spLocks noChangeShapeType="1"/>
                  </p:cNvSpPr>
                  <p:nvPr/>
                </p:nvSpPr>
                <p:spPr bwMode="auto">
                  <a:xfrm rot="16200000" flipH="1">
                    <a:off x="4221178" y="4392848"/>
                    <a:ext cx="144463" cy="142875"/>
                  </a:xfrm>
                  <a:prstGeom prst="line">
                    <a:avLst/>
                  </a:prstGeom>
                  <a:grpFill/>
                  <a:ln w="19050" cmpd="sng">
                    <a:solidFill>
                      <a:sysClr val="windowText" lastClr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  <a:normAutofit fontScale="25000" lnSpcReduction="20000"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</p:grpSp>
          </p:grpSp>
          <p:sp>
            <p:nvSpPr>
              <p:cNvPr id="35" name="正方形/長方形 34"/>
              <p:cNvSpPr/>
              <p:nvPr/>
            </p:nvSpPr>
            <p:spPr>
              <a:xfrm>
                <a:off x="1473201" y="1647953"/>
                <a:ext cx="1381174" cy="299635"/>
              </a:xfrm>
              <a:prstGeom prst="rect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>
                <a:normAutofit fontScale="70000" lnSpcReduction="20000"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ＭＳ Ｐゴシック"/>
                    <a:cs typeface="+mn-cs"/>
                  </a:rPr>
                  <a:t>802.11AP</a:t>
                </a:r>
                <a:endParaRPr kumimoji="1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36" name="正方形/長方形 35"/>
              <p:cNvSpPr/>
              <p:nvPr/>
            </p:nvSpPr>
            <p:spPr>
              <a:xfrm>
                <a:off x="4698842" y="1647953"/>
                <a:ext cx="1320958" cy="299634"/>
              </a:xfrm>
              <a:prstGeom prst="rect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>
                <a:normAutofit fontScale="70000" lnSpcReduction="20000"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ＭＳ Ｐゴシック"/>
                    <a:cs typeface="+mn-cs"/>
                  </a:rPr>
                  <a:t>802.11STA</a:t>
                </a:r>
                <a:endParaRPr kumimoji="1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cxnSp>
            <p:nvCxnSpPr>
              <p:cNvPr id="37" name="直線矢印コネクタ 36"/>
              <p:cNvCxnSpPr>
                <a:stCxn id="35" idx="3"/>
                <a:endCxn id="47" idx="4"/>
              </p:cNvCxnSpPr>
              <p:nvPr/>
            </p:nvCxnSpPr>
            <p:spPr>
              <a:xfrm flipV="1">
                <a:off x="2854375" y="1794594"/>
                <a:ext cx="777771" cy="3177"/>
              </a:xfrm>
              <a:prstGeom prst="straightConnector1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38" name="直線矢印コネクタ 37"/>
              <p:cNvCxnSpPr>
                <a:endCxn id="47" idx="3"/>
              </p:cNvCxnSpPr>
              <p:nvPr/>
            </p:nvCxnSpPr>
            <p:spPr>
              <a:xfrm flipV="1">
                <a:off x="2854374" y="1900531"/>
                <a:ext cx="820084" cy="834202"/>
              </a:xfrm>
              <a:prstGeom prst="straightConnector1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39" name="正方形/長方形 38"/>
              <p:cNvSpPr/>
              <p:nvPr/>
            </p:nvSpPr>
            <p:spPr>
              <a:xfrm>
                <a:off x="1337733" y="2584915"/>
                <a:ext cx="1516642" cy="299635"/>
              </a:xfrm>
              <a:prstGeom prst="rect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>
                <a:normAutofit fontScale="70000" lnSpcReduction="20000"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ＭＳ Ｐゴシック"/>
                    <a:cs typeface="+mn-cs"/>
                  </a:rPr>
                  <a:t>Interference</a:t>
                </a:r>
                <a:endParaRPr kumimoji="1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40" name="正方形/長方形 39"/>
              <p:cNvSpPr/>
              <p:nvPr/>
            </p:nvSpPr>
            <p:spPr>
              <a:xfrm>
                <a:off x="3216703" y="1128648"/>
                <a:ext cx="915509" cy="299635"/>
              </a:xfrm>
              <a:prstGeom prst="rect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>
                <a:normAutofit fontScale="70000" lnSpcReduction="20000"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8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ＭＳ Ｐゴシック"/>
                    <a:cs typeface="+mn-cs"/>
                  </a:rPr>
                  <a:t>iPerf</a:t>
                </a:r>
                <a:endParaRPr kumimoji="1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cxnSp>
            <p:nvCxnSpPr>
              <p:cNvPr id="41" name="直線矢印コネクタ 40"/>
              <p:cNvCxnSpPr/>
              <p:nvPr/>
            </p:nvCxnSpPr>
            <p:spPr>
              <a:xfrm>
                <a:off x="3921071" y="1793006"/>
                <a:ext cx="777771" cy="1588"/>
              </a:xfrm>
              <a:prstGeom prst="straightConnector1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42" name="Shape 41"/>
              <p:cNvCxnSpPr>
                <a:stCxn id="40" idx="1"/>
                <a:endCxn id="35" idx="0"/>
              </p:cNvCxnSpPr>
              <p:nvPr/>
            </p:nvCxnSpPr>
            <p:spPr>
              <a:xfrm rot="10800000" flipV="1">
                <a:off x="2163789" y="1278467"/>
                <a:ext cx="1052915" cy="369486"/>
              </a:xfrm>
              <a:prstGeom prst="bentConnector2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43" name="Shape 42"/>
              <p:cNvCxnSpPr>
                <a:stCxn id="36" idx="0"/>
                <a:endCxn id="40" idx="3"/>
              </p:cNvCxnSpPr>
              <p:nvPr/>
            </p:nvCxnSpPr>
            <p:spPr>
              <a:xfrm rot="16200000" flipV="1">
                <a:off x="4561024" y="849655"/>
                <a:ext cx="369486" cy="1227109"/>
              </a:xfrm>
              <a:prstGeom prst="bentConnector2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  <a:tailEnd type="arrow"/>
              </a:ln>
              <a:effectLst/>
            </p:spPr>
          </p:cxnSp>
          <p:sp>
            <p:nvSpPr>
              <p:cNvPr id="44" name="テキスト ボックス 43"/>
              <p:cNvSpPr txBox="1"/>
              <p:nvPr/>
            </p:nvSpPr>
            <p:spPr>
              <a:xfrm>
                <a:off x="457200" y="2085798"/>
                <a:ext cx="3031549" cy="307777"/>
              </a:xfrm>
              <a:prstGeom prst="rect">
                <a:avLst/>
              </a:prstGeom>
              <a:noFill/>
            </p:spPr>
            <p:txBody>
              <a:bodyPr wrap="square" rtlCol="0">
                <a:normAutofit fontScale="85000" lnSpcReduction="10000"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Desire : OFDM 6Mbps, </a:t>
                </a:r>
                <a:r>
                  <a:rPr kumimoji="0" lang="en-US" altLang="ja-JP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f</a:t>
                </a:r>
                <a:r>
                  <a:rPr kumimoji="0" lang="en-US" altLang="ja-JP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=2442MHz </a:t>
                </a:r>
                <a:endParaRPr kumimoji="1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5" name="テキスト ボックス 44"/>
              <p:cNvSpPr txBox="1"/>
              <p:nvPr/>
            </p:nvSpPr>
            <p:spPr>
              <a:xfrm>
                <a:off x="457200" y="2888621"/>
                <a:ext cx="3675012" cy="338554"/>
              </a:xfrm>
              <a:prstGeom prst="rect">
                <a:avLst/>
              </a:prstGeom>
              <a:noFill/>
            </p:spPr>
            <p:txBody>
              <a:bodyPr wrap="square" rtlCol="0">
                <a:normAutofit lnSpcReduction="10000"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Un-desire: OFDM or CW,  </a:t>
                </a:r>
                <a:r>
                  <a:rPr kumimoji="0" lang="en-US" altLang="ja-JP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f</a:t>
                </a:r>
                <a:r>
                  <a:rPr kumimoji="0" lang="en-US" altLang="ja-JP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=variable</a:t>
                </a:r>
                <a:endParaRPr kumimoji="1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6" name="テキスト ボックス 45"/>
              <p:cNvSpPr txBox="1"/>
              <p:nvPr/>
            </p:nvSpPr>
            <p:spPr>
              <a:xfrm>
                <a:off x="457200" y="778932"/>
                <a:ext cx="5901267" cy="349717"/>
              </a:xfrm>
              <a:prstGeom prst="rect">
                <a:avLst/>
              </a:prstGeom>
              <a:noFill/>
            </p:spPr>
            <p:txBody>
              <a:bodyPr wrap="square" rtlCol="0">
                <a:normAutofit lnSpcReduction="10000"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Plot Desire/Un-desire power ratio @10% outage of through put.</a:t>
                </a:r>
                <a:endParaRPr kumimoji="1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32" name="正方形/長方形 31"/>
            <p:cNvSpPr/>
            <p:nvPr/>
          </p:nvSpPr>
          <p:spPr>
            <a:xfrm>
              <a:off x="3216703" y="1505671"/>
              <a:ext cx="1155700" cy="584199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3378734" y="2239687"/>
              <a:ext cx="2852733" cy="648934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Compare proposed Emulator and RF circuit</a:t>
              </a:r>
              <a:endPara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aphicFrame>
        <p:nvGraphicFramePr>
          <p:cNvPr id="52" name="Object 2"/>
          <p:cNvGraphicFramePr>
            <a:graphicFrameLocks noChangeAspect="1"/>
          </p:cNvGraphicFramePr>
          <p:nvPr/>
        </p:nvGraphicFramePr>
        <p:xfrm>
          <a:off x="17087" y="3303969"/>
          <a:ext cx="8797281" cy="3389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下矢印 2"/>
          <p:cNvSpPr/>
          <p:nvPr/>
        </p:nvSpPr>
        <p:spPr bwMode="auto">
          <a:xfrm>
            <a:off x="3995936" y="4509120"/>
            <a:ext cx="216024" cy="432048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00927" y="3913797"/>
            <a:ext cx="2626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FF0000"/>
                </a:solidFill>
              </a:rPr>
              <a:t>20dB at the center null point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51" name="下矢印 50"/>
          <p:cNvSpPr/>
          <p:nvPr/>
        </p:nvSpPr>
        <p:spPr bwMode="auto">
          <a:xfrm>
            <a:off x="4812398" y="4673808"/>
            <a:ext cx="242316" cy="771741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851574" y="4251376"/>
            <a:ext cx="22903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FF0000"/>
                </a:solidFill>
              </a:rPr>
              <a:t>30dB at the channel </a:t>
            </a:r>
            <a:r>
              <a:rPr kumimoji="1" lang="en-US" altLang="ja-JP" sz="1600" smtClean="0">
                <a:solidFill>
                  <a:srgbClr val="FF0000"/>
                </a:solidFill>
              </a:rPr>
              <a:t>edge 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13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1170</TotalTime>
  <Words>988</Words>
  <Application>Microsoft Macintosh PowerPoint</Application>
  <PresentationFormat>画面に合わせる (4:3)</PresentationFormat>
  <Paragraphs>209</Paragraphs>
  <Slides>15</Slides>
  <Notes>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4" baseType="lpstr">
      <vt:lpstr>Arial Unicode MS</vt:lpstr>
      <vt:lpstr>Calibri</vt:lpstr>
      <vt:lpstr>MS Gothic</vt:lpstr>
      <vt:lpstr>ＭＳ Ｐゴシック</vt:lpstr>
      <vt:lpstr>Times New Roman</vt:lpstr>
      <vt:lpstr>Wingdings</vt:lpstr>
      <vt:lpstr>Arial</vt:lpstr>
      <vt:lpstr>ホワイト</vt:lpstr>
      <vt:lpstr>文書</vt:lpstr>
      <vt:lpstr>Orchestrator pilot signal </vt:lpstr>
      <vt:lpstr>Abstract</vt:lpstr>
      <vt:lpstr>Problem statement</vt:lpstr>
      <vt:lpstr>What we want</vt:lpstr>
      <vt:lpstr>Potential solutions</vt:lpstr>
      <vt:lpstr>Propose to create new arbitration mechanism</vt:lpstr>
      <vt:lpstr>Two potential approaches for Orchestration</vt:lpstr>
      <vt:lpstr>In-band channel arbitration mechanism</vt:lpstr>
      <vt:lpstr>Interference by narrow signal on the null point </vt:lpstr>
      <vt:lpstr>Out of band channel  arbitration mechanism</vt:lpstr>
      <vt:lpstr>Previous Discussion in IEEE802.15</vt:lpstr>
      <vt:lpstr>Discussion topics</vt:lpstr>
      <vt:lpstr>Q &amp; A</vt:lpstr>
      <vt:lpstr>Straw Poll(1)</vt:lpstr>
      <vt:lpstr>Straw Poll (2)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Orchestrator pilot signal </dc:title>
  <dc:creator>mano@koden-ti.com</dc:creator>
  <cp:lastModifiedBy>mano@koden-ti.com</cp:lastModifiedBy>
  <cp:revision>25</cp:revision>
  <cp:lastPrinted>1601-01-01T00:00:00Z</cp:lastPrinted>
  <dcterms:created xsi:type="dcterms:W3CDTF">2017-07-10T16:37:09Z</dcterms:created>
  <dcterms:modified xsi:type="dcterms:W3CDTF">2017-09-12T17:21:10Z</dcterms:modified>
</cp:coreProperties>
</file>