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5" r:id="rId5"/>
    <p:sldId id="271" r:id="rId6"/>
    <p:sldId id="267" r:id="rId7"/>
    <p:sldId id="272" r:id="rId8"/>
    <p:sldId id="268" r:id="rId9"/>
    <p:sldId id="273" r:id="rId10"/>
    <p:sldId id="274" r:id="rId11"/>
    <p:sldId id="275" r:id="rId12"/>
    <p:sldId id="277" r:id="rId13"/>
    <p:sldId id="276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24" autoAdjust="0"/>
    <p:restoredTop sz="94660"/>
  </p:normalViewPr>
  <p:slideViewPr>
    <p:cSldViewPr>
      <p:cViewPr>
        <p:scale>
          <a:sx n="123" d="100"/>
          <a:sy n="123" d="100"/>
        </p:scale>
        <p:origin x="1432" y="2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 (KDTI)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802.11-17/1110r1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Orchestrator pilot signal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7694" y="12416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847003"/>
              </p:ext>
            </p:extLst>
          </p:nvPr>
        </p:nvGraphicFramePr>
        <p:xfrm>
          <a:off x="160338" y="2068513"/>
          <a:ext cx="8732837" cy="424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文書" r:id="rId4" imgW="8255000" imgH="5232400" progId="Word.Document.8">
                  <p:embed/>
                </p:oleObj>
              </mc:Choice>
              <mc:Fallback>
                <p:oleObj name="文書" r:id="rId4" imgW="8255000" imgH="5232400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8" y="2068513"/>
                        <a:ext cx="8732837" cy="4248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6337" y="10418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1981200"/>
            <a:ext cx="7340997" cy="4113213"/>
          </a:xfrm>
        </p:spPr>
        <p:txBody>
          <a:bodyPr/>
          <a:lstStyle/>
          <a:p>
            <a:r>
              <a:rPr lang="en-US" dirty="0"/>
              <a:t>Would you like to receive more information on use of a common signal for </a:t>
            </a:r>
            <a:r>
              <a:rPr lang="en-US" dirty="0" smtClean="0"/>
              <a:t>orchestration?</a:t>
            </a:r>
          </a:p>
          <a:p>
            <a:pPr lvl="1"/>
            <a:r>
              <a:rPr lang="en-US" altLang="ja-JP" dirty="0"/>
              <a:t>R</a:t>
            </a:r>
            <a:r>
              <a:rPr lang="en-US" altLang="ja-JP" dirty="0" smtClean="0"/>
              <a:t>esult</a:t>
            </a:r>
            <a:r>
              <a:rPr lang="en-US" altLang="ja-JP" dirty="0"/>
              <a:t>: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</a:t>
            </a:r>
            <a:r>
              <a:rPr lang="en-US" altLang="ja-JP" dirty="0"/>
              <a:t>: 33 </a:t>
            </a:r>
            <a:r>
              <a:rPr lang="en-US" altLang="ja-JP" dirty="0" smtClean="0"/>
              <a:t>/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/>
              <a:t>No: 1 </a:t>
            </a:r>
            <a:r>
              <a:rPr lang="en-US" altLang="ja-JP" dirty="0" smtClean="0"/>
              <a:t>/</a:t>
            </a:r>
          </a:p>
          <a:p>
            <a:pPr lvl="1"/>
            <a:r>
              <a:rPr lang="en-US" altLang="ja-JP" dirty="0" smtClean="0"/>
              <a:t>Abstain</a:t>
            </a:r>
            <a:r>
              <a:rPr lang="en-US" altLang="ja-JP" dirty="0"/>
              <a:t>: </a:t>
            </a:r>
            <a:r>
              <a:rPr lang="en-US" altLang="ja-JP" dirty="0" smtClean="0"/>
              <a:t>48</a:t>
            </a:r>
            <a:endParaRPr lang="en-US" altLang="ja-JP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Should IEEE 1609 be approached to discuss the potential of using the existing, reserved “harmonization channel” for arbitration / orchestration of 802.11 devices?</a:t>
            </a:r>
          </a:p>
          <a:p>
            <a:endParaRPr lang="en-US" strike="sngStrike" dirty="0"/>
          </a:p>
          <a:p>
            <a:r>
              <a:rPr lang="en-US" strike="sngStrike" dirty="0"/>
              <a:t>Yes:</a:t>
            </a:r>
          </a:p>
          <a:p>
            <a:r>
              <a:rPr lang="en-US" strike="sngStrike" dirty="0"/>
              <a:t>No: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(3)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dirty="0" smtClean="0"/>
              <a:t>Would </a:t>
            </a:r>
            <a:r>
              <a:rPr lang="en-US" altLang="ja-JP" dirty="0"/>
              <a:t>you like to receive more information on how to use the in-band pilot signal for orchestration?</a:t>
            </a:r>
            <a:endParaRPr lang="ja-JP" altLang="ja-JP" dirty="0"/>
          </a:p>
          <a:p>
            <a:pPr lvl="1"/>
            <a:endParaRPr lang="en-US" altLang="ja-JP" dirty="0"/>
          </a:p>
          <a:p>
            <a:pPr lvl="1"/>
            <a:r>
              <a:rPr lang="en-US" altLang="ja-JP" dirty="0" smtClean="0"/>
              <a:t>Result</a:t>
            </a:r>
            <a:r>
              <a:rPr lang="en-US" altLang="ja-JP" dirty="0"/>
              <a:t>: Yes: 35 / No: </a:t>
            </a:r>
            <a:r>
              <a:rPr lang="en-US" altLang="ja-JP" dirty="0" smtClean="0"/>
              <a:t>0</a:t>
            </a:r>
            <a:endParaRPr lang="ja-JP" altLang="ja-JP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(last)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Should further discussion of this topic occur </a:t>
            </a:r>
          </a:p>
          <a:p>
            <a:endParaRPr lang="en-US" strike="sngStrike" dirty="0"/>
          </a:p>
          <a:p>
            <a:pPr marL="457200" indent="-457200">
              <a:buAutoNum type="alphaLcParenR"/>
            </a:pPr>
            <a:r>
              <a:rPr lang="en-US" strike="sngStrike" dirty="0"/>
              <a:t>Within a (new) Study Group with the goal of creating a PAR</a:t>
            </a:r>
          </a:p>
          <a:p>
            <a:pPr marL="457200" indent="-457200">
              <a:buAutoNum type="alphaLcParenR"/>
            </a:pPr>
            <a:r>
              <a:rPr lang="en-US" strike="sngStrike" dirty="0"/>
              <a:t>Within WNG</a:t>
            </a:r>
          </a:p>
          <a:p>
            <a:pPr marL="457200" indent="-457200">
              <a:buAutoNum type="alphaLcParenR"/>
            </a:pPr>
            <a:endParaRPr lang="en-US" strike="sngStrike" dirty="0"/>
          </a:p>
          <a:p>
            <a:pPr marL="457200" indent="-457200"/>
            <a:r>
              <a:rPr lang="en-US" strike="sngStrike" dirty="0"/>
              <a:t>A:  xxx</a:t>
            </a:r>
          </a:p>
          <a:p>
            <a:pPr marL="457200" indent="-457200"/>
            <a:r>
              <a:rPr lang="en-US" strike="sngStrike" dirty="0"/>
              <a:t>B:  xxx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Proposal of a new </a:t>
            </a:r>
            <a:r>
              <a:rPr lang="en-GB" altLang="ja-JP" dirty="0"/>
              <a:t>Orchestrator pilot signal mechanism that improves the efficiency of spectrum sharing among 802.11 devices in unlicensed band.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726976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 statement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372393"/>
            <a:ext cx="7770813" cy="4113213"/>
          </a:xfrm>
          <a:ln/>
        </p:spPr>
        <p:txBody>
          <a:bodyPr/>
          <a:lstStyle/>
          <a:p>
            <a:r>
              <a:rPr lang="en-US" sz="1800" dirty="0"/>
              <a:t>Current sharing mechanism on un-licensed band not efficient</a:t>
            </a:r>
          </a:p>
          <a:p>
            <a:endParaRPr lang="en-US" sz="1800" dirty="0"/>
          </a:p>
          <a:p>
            <a:r>
              <a:rPr lang="en-US" sz="1800" dirty="0"/>
              <a:t>Energy detection</a:t>
            </a:r>
          </a:p>
          <a:p>
            <a:pPr>
              <a:buFont typeface="Arial"/>
              <a:buChar char="•"/>
            </a:pPr>
            <a:r>
              <a:rPr lang="en-US" sz="1800" dirty="0"/>
              <a:t>Different RAT use different approaches of energy detection to assess if the media is available</a:t>
            </a:r>
          </a:p>
          <a:p>
            <a:pPr>
              <a:buFont typeface="Arial"/>
              <a:buChar char="•"/>
            </a:pPr>
            <a:r>
              <a:rPr lang="en-US" sz="1800" dirty="0"/>
              <a:t>Consumes in-band capacity (i.e.: waiting time to detect &amp; response time to react)</a:t>
            </a:r>
          </a:p>
          <a:p>
            <a:endParaRPr lang="en-US" sz="1800" dirty="0"/>
          </a:p>
          <a:p>
            <a:r>
              <a:rPr lang="en-US" sz="1800" dirty="0"/>
              <a:t>Common Data Base for (secondary) spectrum usage</a:t>
            </a:r>
          </a:p>
          <a:p>
            <a:pPr>
              <a:buFont typeface="Arial"/>
              <a:buChar char="•"/>
            </a:pPr>
            <a:r>
              <a:rPr lang="en-US" sz="1800" dirty="0"/>
              <a:t>11af provides access to data base (i.e.: grant access to a given band)</a:t>
            </a:r>
          </a:p>
          <a:p>
            <a:pPr>
              <a:buFont typeface="Arial"/>
              <a:buChar char="•"/>
            </a:pPr>
            <a:r>
              <a:rPr lang="en-US" sz="1800" dirty="0"/>
              <a:t>11af does not coordinate spectrum usage (per transmission) among secondary users  </a:t>
            </a:r>
          </a:p>
          <a:p>
            <a:pPr>
              <a:buFont typeface="Arial"/>
              <a:buChar char="•"/>
            </a:pPr>
            <a:endParaRPr lang="en-US" sz="1800" dirty="0"/>
          </a:p>
          <a:p>
            <a:r>
              <a:rPr lang="en-US" sz="1800" dirty="0"/>
              <a:t>We will see a multiplicity of upcoming unlicensed shared spectrum (large amount of potential frequencies to operate 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we want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r>
              <a:rPr lang="en-US" altLang="ja-JP" sz="1800" dirty="0"/>
              <a:t>Reduce the consumption of in-band spectrum resources for arbitration.</a:t>
            </a:r>
          </a:p>
          <a:p>
            <a:endParaRPr lang="en-US" altLang="ja-JP" sz="1800" dirty="0"/>
          </a:p>
          <a:p>
            <a:r>
              <a:rPr lang="en-US" altLang="ja-JP" sz="1800" dirty="0"/>
              <a:t>Reduce the waiting and reaction times.</a:t>
            </a:r>
          </a:p>
          <a:p>
            <a:endParaRPr lang="en-US" altLang="ja-JP" sz="1800" dirty="0"/>
          </a:p>
          <a:p>
            <a:r>
              <a:rPr lang="en-US" altLang="ja-JP" sz="1800" dirty="0"/>
              <a:t>Reduce the time to find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potential communication partners on different channels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channels available to operate in</a:t>
            </a:r>
          </a:p>
          <a:p>
            <a:endParaRPr lang="en-US" altLang="ja-JP" sz="1800" dirty="0"/>
          </a:p>
          <a:p>
            <a:r>
              <a:rPr lang="en-US" altLang="ja-JP" sz="1800" dirty="0"/>
              <a:t>Escape the 5G prisoner’s dilemma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Provide a WiFi-specific, optional mechanism for improved and controlled channel usage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While </a:t>
            </a:r>
            <a:r>
              <a:rPr lang="en-US" altLang="ja-JP" sz="1800" u="sng" dirty="0"/>
              <a:t>not</a:t>
            </a:r>
            <a:r>
              <a:rPr lang="en-US" altLang="ja-JP" sz="1800" dirty="0"/>
              <a:t> competing with 3GPP approaches</a:t>
            </a:r>
          </a:p>
          <a:p>
            <a:pPr>
              <a:buFont typeface="Arial"/>
              <a:buChar char="•"/>
            </a:pPr>
            <a:r>
              <a:rPr lang="en-US" altLang="ja-JP" sz="1800" dirty="0"/>
              <a:t>Autonomous operation is the still the key of IEEE 802.11</a:t>
            </a:r>
          </a:p>
          <a:p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existing mechanisms on “dedicated coordination channels” to optimize WiFi behavior</a:t>
            </a:r>
          </a:p>
          <a:p>
            <a:pPr lvl="1">
              <a:buFont typeface="Arial"/>
              <a:buChar char="•"/>
            </a:pPr>
            <a:r>
              <a:rPr lang="en-US" dirty="0"/>
              <a:t>Enhanced neighbor reports</a:t>
            </a:r>
          </a:p>
          <a:p>
            <a:pPr lvl="1">
              <a:buFont typeface="Arial"/>
              <a:buChar char="•"/>
            </a:pPr>
            <a:r>
              <a:rPr lang="en-US" dirty="0"/>
              <a:t>Optimized, dynamic adjustments of contention window or energy detection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endParaRPr lang="en-US" dirty="0"/>
          </a:p>
          <a:p>
            <a:r>
              <a:rPr lang="en-US" dirty="0"/>
              <a:t>Common pilot signal for arbitration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7" name="Pfeil nach links 6"/>
          <p:cNvSpPr/>
          <p:nvPr/>
        </p:nvSpPr>
        <p:spPr bwMode="auto">
          <a:xfrm>
            <a:off x="5638800" y="4038600"/>
            <a:ext cx="2971800" cy="18288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This proposal focuses on this aspect as one potential 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593216"/>
            <a:ext cx="8182546" cy="556335"/>
          </a:xfrm>
        </p:spPr>
        <p:txBody>
          <a:bodyPr/>
          <a:lstStyle/>
          <a:p>
            <a:r>
              <a:rPr kumimoji="1" lang="en-US" altLang="ja-JP" dirty="0"/>
              <a:t>Propose to create new arbitration mechanism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154" y="1430513"/>
            <a:ext cx="8703692" cy="3979687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/>
              <a:buChar char="•"/>
            </a:pPr>
            <a:r>
              <a:rPr lang="en-US" altLang="ja-JP" sz="2300" dirty="0"/>
              <a:t>Create new arbitration mechanism by using common pilot signal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in dedicated spectrum or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In a dedicated channel</a:t>
            </a:r>
          </a:p>
          <a:p>
            <a:pPr lvl="1">
              <a:buFont typeface="Arial"/>
              <a:buChar char="•"/>
            </a:pPr>
            <a:r>
              <a:rPr kumimoji="1" lang="en-US" altLang="ja-JP" sz="2300" dirty="0"/>
              <a:t>Dedicated </a:t>
            </a:r>
            <a:r>
              <a:rPr lang="en-US" altLang="ja-JP" sz="2300" dirty="0"/>
              <a:t>frequency shall be allocated to e</a:t>
            </a:r>
            <a:r>
              <a:rPr kumimoji="1" lang="en-US" altLang="ja-JP" sz="2300" dirty="0"/>
              <a:t>very single system</a:t>
            </a:r>
            <a:r>
              <a:rPr lang="en-US" altLang="ja-JP" sz="2300" dirty="0"/>
              <a:t> that is an entity of sharing spectrum.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The pilot signal is transmitted by every single system by using common PHY modulation.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The pilot signal contains the information improving the arbitration to avoid conflicts of the in-band signal such as, 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Geographical location of station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Transmit power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Required D/U </a:t>
            </a:r>
          </a:p>
          <a:p>
            <a:pPr lvl="2">
              <a:buFont typeface="Arial"/>
              <a:buChar char="•"/>
            </a:pPr>
            <a:r>
              <a:rPr lang="en-US" altLang="ja-JP" sz="2100" dirty="0"/>
              <a:t>Time interval of transmitting</a:t>
            </a:r>
          </a:p>
          <a:p>
            <a:pPr lvl="2">
              <a:buFont typeface="Arial"/>
              <a:buChar char="•"/>
            </a:pPr>
            <a:r>
              <a:rPr lang="en-US" altLang="ja-JP" sz="2100" dirty="0" err="1"/>
              <a:t>Etc</a:t>
            </a:r>
            <a:r>
              <a:rPr lang="en-US" altLang="ja-JP" sz="2100" dirty="0"/>
              <a:t>,.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Every single system controls their transmission timing and power by using information received by the pilot signal</a:t>
            </a:r>
          </a:p>
          <a:p>
            <a:pPr lvl="1">
              <a:buFont typeface="Arial"/>
              <a:buChar char="•"/>
            </a:pPr>
            <a:r>
              <a:rPr lang="en-US" altLang="ja-JP" sz="2300" dirty="0"/>
              <a:t>Try to be as much as possible technology-agnostic</a:t>
            </a:r>
          </a:p>
          <a:p>
            <a:pPr lvl="2"/>
            <a:endParaRPr lang="en-US" altLang="ja-JP" dirty="0"/>
          </a:p>
          <a:p>
            <a:pPr lvl="2"/>
            <a:endParaRPr lang="en-US" altLang="ja-JP" dirty="0"/>
          </a:p>
          <a:p>
            <a:pPr lvl="1"/>
            <a:endParaRPr lang="en-US" altLang="ja-JP" dirty="0"/>
          </a:p>
          <a:p>
            <a:pPr marL="342900" lvl="1" indent="0"/>
            <a:endParaRPr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5" name="台形 4"/>
          <p:cNvSpPr/>
          <p:nvPr/>
        </p:nvSpPr>
        <p:spPr>
          <a:xfrm>
            <a:off x="3462716" y="5421822"/>
            <a:ext cx="873717" cy="942975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Wi-Fi</a:t>
            </a:r>
            <a:endParaRPr kumimoji="1" lang="ja-JP" altLang="en-US" sz="1050" dirty="0"/>
          </a:p>
        </p:txBody>
      </p:sp>
      <p:sp>
        <p:nvSpPr>
          <p:cNvPr id="6" name="台形 5"/>
          <p:cNvSpPr/>
          <p:nvPr/>
        </p:nvSpPr>
        <p:spPr>
          <a:xfrm>
            <a:off x="5243423" y="5421822"/>
            <a:ext cx="873717" cy="942975"/>
          </a:xfrm>
          <a:prstGeom prst="trapezoi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 dirty="0"/>
              <a:t>xxx</a:t>
            </a:r>
            <a:endParaRPr kumimoji="1" lang="ja-JP" altLang="en-US" sz="1800" dirty="0"/>
          </a:p>
        </p:txBody>
      </p:sp>
      <p:sp>
        <p:nvSpPr>
          <p:cNvPr id="7" name="台形 6"/>
          <p:cNvSpPr/>
          <p:nvPr/>
        </p:nvSpPr>
        <p:spPr>
          <a:xfrm>
            <a:off x="4369706" y="5421822"/>
            <a:ext cx="873717" cy="942975"/>
          </a:xfrm>
          <a:prstGeom prst="trapezoid">
            <a:avLst/>
          </a:prstGeom>
          <a:solidFill>
            <a:schemeClr val="bg2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DSRC</a:t>
            </a:r>
            <a:endParaRPr kumimoji="1" lang="ja-JP" altLang="en-US" sz="1050" dirty="0"/>
          </a:p>
        </p:txBody>
      </p:sp>
      <p:sp>
        <p:nvSpPr>
          <p:cNvPr id="8" name="台形 5"/>
          <p:cNvSpPr/>
          <p:nvPr/>
        </p:nvSpPr>
        <p:spPr>
          <a:xfrm>
            <a:off x="2588999" y="5409272"/>
            <a:ext cx="873717" cy="942975"/>
          </a:xfrm>
          <a:prstGeom prst="trapezoid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800" dirty="0"/>
              <a:t>xxx</a:t>
            </a:r>
            <a:endParaRPr kumimoji="1" lang="ja-JP" altLang="en-US" sz="1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976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potential approaches for Orchestration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in-band spectrum</a:t>
            </a:r>
          </a:p>
          <a:p>
            <a:pPr>
              <a:buFont typeface="Arial"/>
              <a:buChar char="•"/>
            </a:pPr>
            <a:r>
              <a:rPr lang="en-US" dirty="0"/>
              <a:t>Very narrow band signal</a:t>
            </a:r>
          </a:p>
          <a:p>
            <a:pPr>
              <a:buFont typeface="Arial"/>
              <a:buChar char="•"/>
            </a:pPr>
            <a:r>
              <a:rPr lang="en-US" dirty="0"/>
              <a:t>Transmitted in channel gaps</a:t>
            </a:r>
          </a:p>
          <a:p>
            <a:pPr>
              <a:buFont typeface="Arial"/>
              <a:buChar char="•"/>
            </a:pPr>
            <a:r>
              <a:rPr lang="en-US" dirty="0"/>
              <a:t>Avoiding interference with active channels</a:t>
            </a:r>
          </a:p>
          <a:p>
            <a:pPr>
              <a:buFont typeface="Arial"/>
              <a:buChar char="•"/>
            </a:pPr>
            <a:endParaRPr lang="en-US" dirty="0"/>
          </a:p>
          <a:p>
            <a:r>
              <a:rPr lang="en-US" dirty="0"/>
              <a:t>Use of dedicated channels</a:t>
            </a:r>
          </a:p>
          <a:p>
            <a:pPr>
              <a:buFont typeface="Arial"/>
              <a:buChar char="•"/>
            </a:pPr>
            <a:r>
              <a:rPr lang="en-US" dirty="0"/>
              <a:t>In-band channel</a:t>
            </a:r>
          </a:p>
          <a:p>
            <a:pPr>
              <a:buFont typeface="Arial"/>
              <a:buChar char="•"/>
            </a:pPr>
            <a:r>
              <a:rPr lang="en-US" dirty="0"/>
              <a:t>Out-of-band (new) channel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sp>
        <p:nvSpPr>
          <p:cNvPr id="7" name="Pfeil nach links 6"/>
          <p:cNvSpPr/>
          <p:nvPr/>
        </p:nvSpPr>
        <p:spPr bwMode="auto">
          <a:xfrm>
            <a:off x="4876800" y="4572000"/>
            <a:ext cx="2971800" cy="1447800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Why not try to get this </a:t>
            </a:r>
            <a:r>
              <a:rPr lang="en-US" sz="1600" dirty="0">
                <a:solidFill>
                  <a:schemeClr val="tx1"/>
                </a:solidFill>
              </a:rPr>
              <a:t>from our DSRC friends?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台形 17"/>
          <p:cNvSpPr/>
          <p:nvPr/>
        </p:nvSpPr>
        <p:spPr>
          <a:xfrm>
            <a:off x="5781052" y="2648519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3" name="直線矢印コネクタ 22"/>
          <p:cNvCxnSpPr/>
          <p:nvPr/>
        </p:nvCxnSpPr>
        <p:spPr>
          <a:xfrm rot="16200000" flipV="1">
            <a:off x="6005421" y="2817853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5747185" y="3109952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台形 24"/>
          <p:cNvSpPr/>
          <p:nvPr/>
        </p:nvSpPr>
        <p:spPr>
          <a:xfrm>
            <a:off x="6297519" y="2637936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6" name="直線矢印コネクタ 25"/>
          <p:cNvCxnSpPr/>
          <p:nvPr/>
        </p:nvCxnSpPr>
        <p:spPr>
          <a:xfrm rot="16200000" flipV="1">
            <a:off x="6513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台形 26"/>
          <p:cNvSpPr/>
          <p:nvPr/>
        </p:nvSpPr>
        <p:spPr>
          <a:xfrm>
            <a:off x="6839385" y="2618885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8" name="直線矢印コネクタ 27"/>
          <p:cNvCxnSpPr/>
          <p:nvPr/>
        </p:nvCxnSpPr>
        <p:spPr>
          <a:xfrm rot="16200000" flipV="1">
            <a:off x="7402421" y="2826319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153585" y="2127817"/>
            <a:ext cx="1143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図形グループ 29"/>
          <p:cNvGrpSpPr/>
          <p:nvPr/>
        </p:nvGrpSpPr>
        <p:grpSpPr>
          <a:xfrm>
            <a:off x="6187452" y="1683318"/>
            <a:ext cx="143932" cy="893234"/>
            <a:chOff x="8204201" y="2366433"/>
            <a:chExt cx="313264" cy="893234"/>
          </a:xfrm>
        </p:grpSpPr>
        <p:sp>
          <p:nvSpPr>
            <p:cNvPr id="31" name="円弧 30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円弧 31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3" name="図形グループ 32"/>
          <p:cNvGrpSpPr/>
          <p:nvPr/>
        </p:nvGrpSpPr>
        <p:grpSpPr>
          <a:xfrm>
            <a:off x="6305986" y="1674851"/>
            <a:ext cx="143932" cy="893234"/>
            <a:chOff x="8204201" y="2366433"/>
            <a:chExt cx="313264" cy="893234"/>
          </a:xfrm>
        </p:grpSpPr>
        <p:sp>
          <p:nvSpPr>
            <p:cNvPr id="34" name="円弧 33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円弧 34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6" name="図形グループ 35"/>
          <p:cNvGrpSpPr/>
          <p:nvPr/>
        </p:nvGrpSpPr>
        <p:grpSpPr>
          <a:xfrm>
            <a:off x="6416052" y="1704485"/>
            <a:ext cx="169332" cy="889000"/>
            <a:chOff x="8204201" y="2366433"/>
            <a:chExt cx="313264" cy="893234"/>
          </a:xfrm>
        </p:grpSpPr>
        <p:sp>
          <p:nvSpPr>
            <p:cNvPr id="37" name="円弧 36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円弧 37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図形グループ 38"/>
          <p:cNvGrpSpPr/>
          <p:nvPr/>
        </p:nvGrpSpPr>
        <p:grpSpPr>
          <a:xfrm>
            <a:off x="6602318" y="1717184"/>
            <a:ext cx="143932" cy="893234"/>
            <a:chOff x="8204201" y="2366433"/>
            <a:chExt cx="313264" cy="893234"/>
          </a:xfrm>
        </p:grpSpPr>
        <p:sp>
          <p:nvSpPr>
            <p:cNvPr id="40" name="円弧 39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2" name="図形グループ 41"/>
          <p:cNvGrpSpPr/>
          <p:nvPr/>
        </p:nvGrpSpPr>
        <p:grpSpPr>
          <a:xfrm>
            <a:off x="6729319" y="1700251"/>
            <a:ext cx="143932" cy="893234"/>
            <a:chOff x="8204201" y="2366433"/>
            <a:chExt cx="313264" cy="893234"/>
          </a:xfrm>
        </p:grpSpPr>
        <p:sp>
          <p:nvSpPr>
            <p:cNvPr id="43" name="円弧 42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弧 43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5" name="図形グループ 44"/>
          <p:cNvGrpSpPr/>
          <p:nvPr/>
        </p:nvGrpSpPr>
        <p:grpSpPr>
          <a:xfrm>
            <a:off x="6864785" y="1725651"/>
            <a:ext cx="143932" cy="893234"/>
            <a:chOff x="8204201" y="2366433"/>
            <a:chExt cx="313264" cy="893234"/>
          </a:xfrm>
        </p:grpSpPr>
        <p:sp>
          <p:nvSpPr>
            <p:cNvPr id="46" name="円弧 45"/>
            <p:cNvSpPr/>
            <p:nvPr/>
          </p:nvSpPr>
          <p:spPr>
            <a:xfrm>
              <a:off x="8204201" y="2366433"/>
              <a:ext cx="296333" cy="893234"/>
            </a:xfrm>
            <a:prstGeom prst="arc">
              <a:avLst>
                <a:gd name="adj1" fmla="val 16200000"/>
                <a:gd name="adj2" fmla="val 21309244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円弧 46"/>
            <p:cNvSpPr/>
            <p:nvPr/>
          </p:nvSpPr>
          <p:spPr>
            <a:xfrm flipH="1">
              <a:off x="8263466" y="2370665"/>
              <a:ext cx="253999" cy="829735"/>
            </a:xfrm>
            <a:prstGeom prst="arc">
              <a:avLst>
                <a:gd name="adj1" fmla="val 16200000"/>
                <a:gd name="adj2" fmla="val 406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48" name="直線矢印コネクタ 47"/>
          <p:cNvCxnSpPr/>
          <p:nvPr/>
        </p:nvCxnSpPr>
        <p:spPr>
          <a:xfrm rot="16200000" flipV="1">
            <a:off x="6318690" y="1844185"/>
            <a:ext cx="541868" cy="846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左中かっこ 48"/>
          <p:cNvSpPr/>
          <p:nvPr/>
        </p:nvSpPr>
        <p:spPr>
          <a:xfrm rot="16200000">
            <a:off x="6473203" y="1867468"/>
            <a:ext cx="283633" cy="97366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台形 49"/>
          <p:cNvSpPr/>
          <p:nvPr/>
        </p:nvSpPr>
        <p:spPr>
          <a:xfrm>
            <a:off x="6043520" y="3949201"/>
            <a:ext cx="495300" cy="469900"/>
          </a:xfrm>
          <a:prstGeom prst="trapezoi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2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6009653" y="4410634"/>
            <a:ext cx="2099734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台形 52"/>
          <p:cNvSpPr/>
          <p:nvPr/>
        </p:nvSpPr>
        <p:spPr>
          <a:xfrm>
            <a:off x="6559987" y="3938618"/>
            <a:ext cx="495300" cy="469900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台形 54"/>
          <p:cNvSpPr/>
          <p:nvPr/>
        </p:nvSpPr>
        <p:spPr>
          <a:xfrm>
            <a:off x="7101853" y="3919567"/>
            <a:ext cx="833966" cy="491067"/>
          </a:xfrm>
          <a:prstGeom prst="trapezoid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強調線吹き出し 1 7"/>
          <p:cNvSpPr/>
          <p:nvPr/>
        </p:nvSpPr>
        <p:spPr bwMode="auto">
          <a:xfrm>
            <a:off x="7425804" y="1236057"/>
            <a:ext cx="1718196" cy="393718"/>
          </a:xfrm>
          <a:prstGeom prst="accentCallout1">
            <a:avLst>
              <a:gd name="adj1" fmla="val 18750"/>
              <a:gd name="adj2" fmla="val -8333"/>
              <a:gd name="adj3" fmla="val 88474"/>
              <a:gd name="adj4" fmla="val -495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 Signal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強調線吹き出し 1 56"/>
          <p:cNvSpPr/>
          <p:nvPr/>
        </p:nvSpPr>
        <p:spPr bwMode="auto">
          <a:xfrm>
            <a:off x="7223195" y="3437998"/>
            <a:ext cx="1453261" cy="393718"/>
          </a:xfrm>
          <a:prstGeom prst="accentCallout1">
            <a:avLst>
              <a:gd name="adj1" fmla="val 18750"/>
              <a:gd name="adj2" fmla="val -8333"/>
              <a:gd name="adj3" fmla="val 130518"/>
              <a:gd name="adj4" fmla="val -6594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Pilot</a:t>
            </a:r>
            <a:r>
              <a:rPr kumimoji="0" lang="en-US" altLang="ja-JP" sz="1800" b="0" i="0" u="none" strike="noStrike" cap="none" normalizeH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6" charset="0"/>
                <a:ea typeface="MS Gothic" charset="-128"/>
              </a:rPr>
              <a:t>channel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DSRC candidate spectrum that can be use for the </a:t>
            </a:r>
            <a:r>
              <a:rPr lang="en-US" altLang="ja-JP" dirty="0"/>
              <a:t>pilot signal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1648" y="1751013"/>
            <a:ext cx="8206680" cy="511696"/>
          </a:xfrm>
        </p:spPr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5MHz </a:t>
            </a:r>
            <a:r>
              <a:rPr kumimoji="1" lang="en-US" altLang="ja-JP" dirty="0" err="1">
                <a:solidFill>
                  <a:srgbClr val="FF0000"/>
                </a:solidFill>
              </a:rPr>
              <a:t>ch</a:t>
            </a:r>
            <a:r>
              <a:rPr kumimoji="1" lang="en-US" altLang="ja-JP" dirty="0">
                <a:solidFill>
                  <a:srgbClr val="FF0000"/>
                </a:solidFill>
              </a:rPr>
              <a:t> in 5.9GHz is “</a:t>
            </a:r>
            <a:r>
              <a:rPr lang="en-US" altLang="x-none" dirty="0">
                <a:solidFill>
                  <a:srgbClr val="FF0000"/>
                </a:solidFill>
              </a:rPr>
              <a:t>Reserved” for harmonization with potential extension of the UNII band</a:t>
            </a:r>
          </a:p>
          <a:p>
            <a:r>
              <a:rPr kumimoji="1" lang="en-US" altLang="ja-JP" dirty="0"/>
              <a:t>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2440387"/>
            <a:ext cx="5270366" cy="3910509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 bwMode="auto">
          <a:xfrm rot="2380102">
            <a:off x="2855116" y="3353728"/>
            <a:ext cx="1834602" cy="41738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381000" y="4974704"/>
            <a:ext cx="2590800" cy="511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IEEE 1609 might have</a:t>
            </a:r>
            <a:r>
              <a:rPr kumimoji="1" lang="en-US" altLang="ja-JP" sz="14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interest to proactively discuss this approach to ensure in the long-term the spectrum and channel assignment is kept </a:t>
            </a:r>
            <a:r>
              <a:rPr kumimoji="1" lang="en-US" altLang="ja-JP" sz="1400" b="1" kern="0" dirty="0">
                <a:solidFill>
                  <a:srgbClr val="000000"/>
                </a:solidFill>
                <a:latin typeface="+mn-lt"/>
                <a:ea typeface="+mn-ea"/>
              </a:rPr>
              <a:t>intact</a:t>
            </a:r>
            <a:endParaRPr kumimoji="1" lang="en-US" altLang="x-none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1" lang="ja-JP" alt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36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 (KDTI)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2017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265</TotalTime>
  <Words>758</Words>
  <Application>Microsoft Macintosh PowerPoint</Application>
  <PresentationFormat>画面に合わせる (4:3)</PresentationFormat>
  <Paragraphs>151</Paragraphs>
  <Slides>13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Times New Roman</vt:lpstr>
      <vt:lpstr>Arial</vt:lpstr>
      <vt:lpstr>ホワイト</vt:lpstr>
      <vt:lpstr>文書</vt:lpstr>
      <vt:lpstr>Orchestrator pilot signal </vt:lpstr>
      <vt:lpstr>Abstract</vt:lpstr>
      <vt:lpstr>Problem statement</vt:lpstr>
      <vt:lpstr>What we want</vt:lpstr>
      <vt:lpstr>Potential solutions</vt:lpstr>
      <vt:lpstr>Propose to create new arbitration mechanism</vt:lpstr>
      <vt:lpstr>Two potential approaches for Orchestration</vt:lpstr>
      <vt:lpstr>DSRC candidate spectrum that can be use for the pilot signal</vt:lpstr>
      <vt:lpstr>Q &amp; A</vt:lpstr>
      <vt:lpstr>Straw Poll (1)</vt:lpstr>
      <vt:lpstr>Straw Poll (2)</vt:lpstr>
      <vt:lpstr>Straw Poll (3)</vt:lpstr>
      <vt:lpstr>Straw Poll (last)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Orchestrator pilot signal </dc:title>
  <dc:creator>mano@koden-ti.com</dc:creator>
  <cp:lastModifiedBy>mano@koden-ti.com</cp:lastModifiedBy>
  <cp:revision>17</cp:revision>
  <cp:lastPrinted>1601-01-01T00:00:00Z</cp:lastPrinted>
  <dcterms:created xsi:type="dcterms:W3CDTF">2017-07-10T16:37:09Z</dcterms:created>
  <dcterms:modified xsi:type="dcterms:W3CDTF">2017-07-13T10:58:46Z</dcterms:modified>
</cp:coreProperties>
</file>