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567" r:id="rId3"/>
    <p:sldId id="592" r:id="rId4"/>
    <p:sldId id="593" r:id="rId5"/>
    <p:sldId id="594" r:id="rId6"/>
    <p:sldId id="595" r:id="rId7"/>
    <p:sldId id="596" r:id="rId8"/>
    <p:sldId id="597" r:id="rId9"/>
    <p:sldId id="598" r:id="rId10"/>
    <p:sldId id="599" r:id="rId11"/>
    <p:sldId id="600" r:id="rId12"/>
    <p:sldId id="601" r:id="rId13"/>
    <p:sldId id="602" r:id="rId14"/>
    <p:sldId id="604" r:id="rId15"/>
    <p:sldId id="605" r:id="rId16"/>
    <p:sldId id="606" r:id="rId17"/>
    <p:sldId id="608" r:id="rId18"/>
    <p:sldId id="611" r:id="rId19"/>
    <p:sldId id="612" r:id="rId20"/>
    <p:sldId id="613" r:id="rId21"/>
    <p:sldId id="607" r:id="rId22"/>
    <p:sldId id="614" r:id="rId23"/>
    <p:sldId id="609" r:id="rId24"/>
    <p:sldId id="610" r:id="rId25"/>
    <p:sldId id="615" r:id="rId26"/>
    <p:sldId id="616" r:id="rId27"/>
    <p:sldId id="617" r:id="rId28"/>
    <p:sldId id="619" r:id="rId29"/>
    <p:sldId id="620" r:id="rId30"/>
    <p:sldId id="621" r:id="rId31"/>
    <p:sldId id="622" r:id="rId32"/>
    <p:sldId id="623" r:id="rId33"/>
    <p:sldId id="624" r:id="rId34"/>
    <p:sldId id="627" r:id="rId35"/>
    <p:sldId id="625" r:id="rId36"/>
    <p:sldId id="626" r:id="rId37"/>
    <p:sldId id="632" r:id="rId38"/>
    <p:sldId id="633" r:id="rId39"/>
    <p:sldId id="635" r:id="rId4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85" d="100"/>
          <a:sy n="85" d="100"/>
        </p:scale>
        <p:origin x="-948"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403323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802.11-17/1099r4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Jul 2017 Meeting PHY </a:t>
            </a:r>
            <a:r>
              <a:rPr lang="en-US" altLang="en-US" sz="2800" dirty="0" err="1" smtClean="0"/>
              <a:t>AdHoc</a:t>
            </a:r>
            <a:r>
              <a:rPr lang="en-US" altLang="en-US" sz="2800" dirty="0" smtClean="0"/>
              <a:t>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2017-07-10</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3"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Participation in IEEE 802 Meetings</a:t>
            </a:r>
            <a:endParaRPr lang="zh-CN" altLang="en-US" dirty="0"/>
          </a:p>
        </p:txBody>
      </p:sp>
      <p:sp>
        <p:nvSpPr>
          <p:cNvPr id="3"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Ad Hoc Groups Operation</a:t>
            </a:r>
            <a:endParaRPr lang="zh-CN" altLang="en-US" dirty="0"/>
          </a:p>
        </p:txBody>
      </p:sp>
      <p:sp>
        <p:nvSpPr>
          <p:cNvPr id="3" name="内容占位符 2"/>
          <p:cNvSpPr>
            <a:spLocks noGrp="1"/>
          </p:cNvSpPr>
          <p:nvPr>
            <p:ph idx="1"/>
          </p:nvPr>
        </p:nvSpPr>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20 minutes including presenting and Q&amp;A.</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TGax</a:t>
            </a:r>
            <a:r>
              <a:rPr lang="en-US" altLang="zh-CN" dirty="0" smtClean="0"/>
              <a:t> PHY </a:t>
            </a:r>
            <a:r>
              <a:rPr lang="en-US" altLang="zh-CN" dirty="0" err="1" smtClean="0"/>
              <a:t>Adhoc</a:t>
            </a:r>
            <a:r>
              <a:rPr lang="en-US" altLang="zh-CN" dirty="0" smtClean="0"/>
              <a:t> Schedule</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 xmlns:p14="http://schemas.microsoft.com/office/powerpoint/2010/main" val="888741804"/>
              </p:ext>
            </p:extLst>
          </p:nvPr>
        </p:nvGraphicFramePr>
        <p:xfrm>
          <a:off x="1066800" y="2971800"/>
          <a:ext cx="7086600" cy="2042160"/>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280861">
                <a:tc>
                  <a:txBody>
                    <a:bodyPr/>
                    <a:lstStyle/>
                    <a:p>
                      <a:pPr algn="ctr"/>
                      <a:endParaRPr lang="en-US" sz="1400" dirty="0"/>
                    </a:p>
                  </a:txBody>
                  <a:tcPr/>
                </a:tc>
                <a:tc gridSpan="2">
                  <a:txBody>
                    <a:bodyPr/>
                    <a:lstStyle/>
                    <a:p>
                      <a:pPr algn="ctr"/>
                      <a:r>
                        <a:rPr lang="en-US" sz="1400" dirty="0" smtClean="0"/>
                        <a:t>Monday</a:t>
                      </a:r>
                      <a:endParaRPr lang="en-US" sz="1400" dirty="0"/>
                    </a:p>
                  </a:txBody>
                  <a:tcPr/>
                </a:tc>
                <a:tc hMerge="1">
                  <a:txBody>
                    <a:bodyPr/>
                    <a:lstStyle/>
                    <a:p>
                      <a:endParaRPr lang="en-US"/>
                    </a:p>
                  </a:txBody>
                  <a:tcPr/>
                </a:tc>
                <a:tc gridSpan="2">
                  <a:txBody>
                    <a:bodyPr/>
                    <a:lstStyle/>
                    <a:p>
                      <a:pPr algn="ctr"/>
                      <a:r>
                        <a:rPr lang="en-US" sz="1400" dirty="0" smtClean="0"/>
                        <a:t>Tuesday</a:t>
                      </a:r>
                      <a:endParaRPr lang="en-US" sz="1400" dirty="0"/>
                    </a:p>
                  </a:txBody>
                  <a:tcPr/>
                </a:tc>
                <a:tc hMerge="1">
                  <a:txBody>
                    <a:bodyPr/>
                    <a:lstStyle/>
                    <a:p>
                      <a:endParaRPr lang="en-US"/>
                    </a:p>
                  </a:txBody>
                  <a:tcPr/>
                </a:tc>
                <a:tc gridSpan="2">
                  <a:txBody>
                    <a:bodyPr/>
                    <a:lstStyle/>
                    <a:p>
                      <a:pPr algn="ctr"/>
                      <a:r>
                        <a:rPr lang="en-US" sz="1400" dirty="0" smtClean="0"/>
                        <a:t>Wednesday</a:t>
                      </a:r>
                      <a:endParaRPr lang="en-US" sz="1400" dirty="0"/>
                    </a:p>
                  </a:txBody>
                  <a:tcPr/>
                </a:tc>
                <a:tc hMerge="1">
                  <a:txBody>
                    <a:bodyPr/>
                    <a:lstStyle/>
                    <a:p>
                      <a:endParaRPr lang="en-US"/>
                    </a:p>
                  </a:txBody>
                  <a:tcPr/>
                </a:tc>
                <a:tc>
                  <a:txBody>
                    <a:bodyPr/>
                    <a:lstStyle/>
                    <a:p>
                      <a:pPr algn="ctr"/>
                      <a:r>
                        <a:rPr lang="en-US" sz="1400" dirty="0" smtClean="0"/>
                        <a:t>Thursday</a:t>
                      </a:r>
                      <a:endParaRPr lang="en-US" sz="1400" dirty="0"/>
                    </a:p>
                  </a:txBody>
                  <a:tcPr/>
                </a:tc>
              </a:tr>
              <a:tr h="197146">
                <a:tc>
                  <a:txBody>
                    <a:bodyPr/>
                    <a:lstStyle/>
                    <a:p>
                      <a:pPr algn="ctr"/>
                      <a:r>
                        <a:rPr lang="en-US" sz="1400" dirty="0" smtClean="0"/>
                        <a:t>AM 1</a:t>
                      </a:r>
                      <a:endParaRPr lang="en-US" sz="1400" dirty="0"/>
                    </a:p>
                  </a:txBody>
                  <a:tcPr/>
                </a:tc>
                <a:tc gridSpan="2">
                  <a:txBody>
                    <a:bodyPr/>
                    <a:lstStyle/>
                    <a:p>
                      <a:pPr algn="ctr"/>
                      <a:endParaRPr lang="en-US" sz="1400" dirty="0"/>
                    </a:p>
                  </a:txBody>
                  <a:tcPr/>
                </a:tc>
                <a:tc hMerge="1">
                  <a:txBody>
                    <a:bodyPr/>
                    <a:lstStyle/>
                    <a:p>
                      <a:endParaRPr lang="en-US"/>
                    </a:p>
                  </a:txBody>
                  <a:tcPr/>
                </a:tc>
                <a:tc gridSpan="2">
                  <a:txBody>
                    <a:bodyPr/>
                    <a:lstStyle/>
                    <a:p>
                      <a:pPr algn="ctr"/>
                      <a:endParaRPr lang="en-US" sz="1400" dirty="0"/>
                    </a:p>
                  </a:txBody>
                  <a:tcPr/>
                </a:tc>
                <a:tc hMerge="1">
                  <a:txBody>
                    <a:bodyPr/>
                    <a:lstStyle/>
                    <a:p>
                      <a:endParaRPr lang="en-US"/>
                    </a:p>
                  </a:txBody>
                  <a:tcPr/>
                </a:tc>
                <a:tc gridSpan="2">
                  <a:txBody>
                    <a:bodyPr/>
                    <a:lstStyle/>
                    <a:p>
                      <a:pPr algn="ctr"/>
                      <a:r>
                        <a:rPr lang="en-US" sz="1400" dirty="0" err="1" smtClean="0"/>
                        <a:t>TGax</a:t>
                      </a:r>
                      <a:endParaRPr lang="en-US" sz="1400" dirty="0"/>
                    </a:p>
                  </a:txBody>
                  <a:tcPr/>
                </a:tc>
                <a:tc hMerge="1">
                  <a:txBody>
                    <a:bodyPr/>
                    <a:lstStyle/>
                    <a:p>
                      <a:endParaRPr lang="en-US"/>
                    </a:p>
                  </a:txBody>
                  <a:tcPr/>
                </a:tc>
                <a:tc>
                  <a:txBody>
                    <a:bodyPr/>
                    <a:lstStyle/>
                    <a:p>
                      <a:pPr algn="ctr"/>
                      <a:endParaRPr lang="en-US" sz="1400" dirty="0"/>
                    </a:p>
                  </a:txBody>
                  <a:tcPr/>
                </a:tc>
              </a:tr>
              <a:tr h="206966">
                <a:tc>
                  <a:txBody>
                    <a:bodyPr/>
                    <a:lstStyle/>
                    <a:p>
                      <a:pPr algn="ctr"/>
                      <a:r>
                        <a:rPr lang="en-US" sz="1400" dirty="0" smtClean="0"/>
                        <a:t>AM 2</a:t>
                      </a:r>
                      <a:endParaRPr lang="en-US" sz="1400" dirty="0"/>
                    </a:p>
                  </a:txBody>
                  <a:tcPr/>
                </a:tc>
                <a:tc gridSpan="2">
                  <a:txBody>
                    <a:bodyPr/>
                    <a:lstStyle/>
                    <a:p>
                      <a:pPr algn="ctr"/>
                      <a:endParaRPr lang="en-US" sz="1400" dirty="0"/>
                    </a:p>
                  </a:txBody>
                  <a:tcPr/>
                </a:tc>
                <a:tc hMerge="1">
                  <a:txBody>
                    <a:bodyPr/>
                    <a:lstStyle/>
                    <a:p>
                      <a:endParaRPr lang="en-US"/>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gridSpan="2">
                  <a:txBody>
                    <a:bodyPr/>
                    <a:lstStyle/>
                    <a:p>
                      <a:pPr algn="ctr"/>
                      <a:endParaRPr lang="en-US" sz="1400"/>
                    </a:p>
                  </a:txBody>
                  <a:tcPr/>
                </a:tc>
                <a:tc hMerge="1">
                  <a:txBody>
                    <a:bodyPr/>
                    <a:lstStyle/>
                    <a:p>
                      <a:endParaRPr lang="en-US"/>
                    </a:p>
                  </a:txBody>
                  <a:tcPr/>
                </a:tc>
                <a:tc>
                  <a:txBody>
                    <a:bodyPr/>
                    <a:lstStyle/>
                    <a:p>
                      <a:pPr algn="ctr"/>
                      <a:endParaRPr lang="en-US" sz="1400" dirty="0"/>
                    </a:p>
                  </a:txBody>
                  <a:tcPr/>
                </a:tc>
              </a:tr>
              <a:tr h="206966">
                <a:tc>
                  <a:txBody>
                    <a:bodyPr/>
                    <a:lstStyle/>
                    <a:p>
                      <a:pPr algn="ctr"/>
                      <a:r>
                        <a:rPr lang="en-US" sz="1400" dirty="0" smtClean="0"/>
                        <a:t>PM 1</a:t>
                      </a:r>
                      <a:endParaRPr lang="en-US" sz="1400" dirty="0"/>
                    </a:p>
                  </a:txBody>
                  <a:tcPr/>
                </a:tc>
                <a:tc gridSpan="2">
                  <a:txBody>
                    <a:bodyPr/>
                    <a:lstStyle/>
                    <a:p>
                      <a:pPr algn="ctr"/>
                      <a:r>
                        <a:rPr lang="en-US" sz="1400" dirty="0" err="1" smtClean="0"/>
                        <a:t>TGax</a:t>
                      </a:r>
                      <a:endParaRPr lang="en-US" sz="1400" dirty="0"/>
                    </a:p>
                  </a:txBody>
                  <a:tcPr/>
                </a:tc>
                <a:tc hMerge="1">
                  <a:txBody>
                    <a:bodyPr/>
                    <a:lstStyle/>
                    <a:p>
                      <a:endParaRPr lang="en-US"/>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dirty="0" err="1" smtClean="0"/>
                        <a:t>TGax</a:t>
                      </a:r>
                      <a:endParaRPr lang="en-US" sz="1400" dirty="0"/>
                    </a:p>
                  </a:txBody>
                  <a:tcPr/>
                </a:tc>
              </a:tr>
              <a:tr h="236532">
                <a:tc>
                  <a:txBody>
                    <a:bodyPr/>
                    <a:lstStyle/>
                    <a:p>
                      <a:pPr algn="ctr"/>
                      <a:r>
                        <a:rPr lang="en-US" sz="1400" dirty="0" smtClean="0"/>
                        <a:t>PM</a:t>
                      </a:r>
                      <a:r>
                        <a:rPr lang="en-US" sz="1400" baseline="0" dirty="0" smtClean="0"/>
                        <a:t> 2</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dirty="0" smtClean="0"/>
                        <a:t>MU/SR</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dirty="0" err="1" smtClean="0"/>
                        <a:t>TGax</a:t>
                      </a:r>
                      <a:endParaRPr lang="en-US" sz="1400" dirty="0"/>
                    </a:p>
                  </a:txBody>
                  <a:tcPr/>
                </a:tc>
              </a:tr>
              <a:tr h="224273">
                <a:tc>
                  <a:txBody>
                    <a:bodyPr/>
                    <a:lstStyle/>
                    <a:p>
                      <a:pPr algn="ctr"/>
                      <a:r>
                        <a:rPr lang="en-US" sz="1400" dirty="0" smtClean="0"/>
                        <a:t>EVE</a:t>
                      </a:r>
                      <a:endParaRPr lang="en-US" sz="1400" dirty="0"/>
                    </a:p>
                  </a:txBody>
                  <a:tcPr/>
                </a:tc>
                <a:tc gridSpan="2">
                  <a:txBody>
                    <a:bodyPr/>
                    <a:lstStyle/>
                    <a:p>
                      <a:pPr algn="ctr"/>
                      <a:endParaRPr lang="en-US" sz="1400" b="1" dirty="0"/>
                    </a:p>
                  </a:txBody>
                  <a:tcPr/>
                </a:tc>
                <a:tc hMerge="1">
                  <a:txBody>
                    <a:bodyPr/>
                    <a:lstStyle/>
                    <a:p>
                      <a:pPr algn="ct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gridSpan="2">
                  <a:txBody>
                    <a:bodyPr/>
                    <a:lstStyle/>
                    <a:p>
                      <a:pPr algn="ctr"/>
                      <a:endParaRPr lang="en-US" sz="1400" dirty="0"/>
                    </a:p>
                  </a:txBody>
                  <a:tcPr/>
                </a:tc>
                <a:tc hMerge="1">
                  <a:txBody>
                    <a:bodyPr/>
                    <a:lstStyle/>
                    <a:p>
                      <a:endParaRPr lang="en-US"/>
                    </a:p>
                  </a:txBody>
                  <a:tcPr/>
                </a:tc>
                <a:tc>
                  <a:txBody>
                    <a:bodyPr/>
                    <a:lstStyle/>
                    <a:p>
                      <a:pPr algn="ct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PHY Submissions</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7"/>
          <p:cNvGraphicFramePr>
            <a:graphicFrameLocks noGrp="1"/>
          </p:cNvGraphicFramePr>
          <p:nvPr/>
        </p:nvGraphicFramePr>
        <p:xfrm>
          <a:off x="304800" y="2503170"/>
          <a:ext cx="8534400" cy="3754755"/>
        </p:xfrm>
        <a:graphic>
          <a:graphicData uri="http://schemas.openxmlformats.org/drawingml/2006/table">
            <a:tbl>
              <a:tblPr>
                <a:tableStyleId>{5C22544A-7EE6-4342-B048-85BDC9FD1C3A}</a:tableStyleId>
              </a:tblPr>
              <a:tblGrid>
                <a:gridCol w="805132"/>
                <a:gridCol w="3081068"/>
                <a:gridCol w="2362200"/>
                <a:gridCol w="533400"/>
                <a:gridCol w="1752600"/>
              </a:tblGrid>
              <a:tr h="171691">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err="1" smtClean="0">
                          <a:effectLst/>
                        </a:rPr>
                        <a:t>Adhoc</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i="0" u="none" strike="noStrike" dirty="0" smtClean="0">
                          <a:solidFill>
                            <a:schemeClr val="tx1"/>
                          </a:solidFill>
                          <a:effectLst/>
                          <a:latin typeface="Calibri" panose="020F0502020204030204" pitchFamily="34" charset="0"/>
                        </a:rPr>
                        <a:t>Note</a:t>
                      </a:r>
                      <a:endParaRPr lang="en-US" sz="1200" b="1" i="0" u="none" strike="noStrike" dirty="0">
                        <a:solidFill>
                          <a:schemeClr val="tx1"/>
                        </a:solidFill>
                        <a:effectLst/>
                        <a:latin typeface="Calibri" panose="020F0502020204030204" pitchFamily="34" charset="0"/>
                      </a:endParaRPr>
                    </a:p>
                  </a:txBody>
                  <a:tcPr marL="9525" marR="9525" marT="9525" marB="0" anchor="b"/>
                </a:tc>
              </a:tr>
              <a:tr h="123825">
                <a:tc>
                  <a:txBody>
                    <a:bodyPr/>
                    <a:lstStyle/>
                    <a:p>
                      <a:pPr algn="l" fontAlgn="t"/>
                      <a:r>
                        <a:rPr lang="en-US" sz="1000" u="none" strike="noStrike" dirty="0">
                          <a:solidFill>
                            <a:srgbClr val="00B050"/>
                          </a:solidFill>
                          <a:effectLst/>
                        </a:rPr>
                        <a:t>11-17/0650</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LB 225 - </a:t>
                      </a:r>
                      <a:r>
                        <a:rPr lang="en-US" sz="1000" u="none" strike="noStrike" dirty="0" err="1">
                          <a:solidFill>
                            <a:srgbClr val="00B050"/>
                          </a:solidFill>
                          <a:effectLst/>
                        </a:rPr>
                        <a:t>Cluase</a:t>
                      </a:r>
                      <a:r>
                        <a:rPr lang="en-US" sz="1000" u="none" strike="noStrike" dirty="0">
                          <a:solidFill>
                            <a:srgbClr val="00B050"/>
                          </a:solidFill>
                          <a:effectLst/>
                        </a:rPr>
                        <a:t> 18.2 Comment Resolution</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a:solidFill>
                            <a:srgbClr val="00B050"/>
                          </a:solidFill>
                          <a:effectLst/>
                        </a:rPr>
                        <a:t>Osama Aboul-Magd (Huawei Technologies)</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a:solidFill>
                            <a:srgbClr val="00B050"/>
                          </a:solidFill>
                          <a:effectLst/>
                        </a:rPr>
                        <a:t>PHY</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a:solidFill>
                            <a:srgbClr val="00B050"/>
                          </a:solidFill>
                          <a:effectLst/>
                        </a:rPr>
                        <a:t>11-17/0902</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HE-PHY-Misc-CIDs-Part-1</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Lochan</a:t>
                      </a:r>
                      <a:r>
                        <a:rPr lang="en-US" sz="1000" u="none" strike="noStrike" dirty="0">
                          <a:solidFill>
                            <a:srgbClr val="00B050"/>
                          </a:solidFill>
                          <a:effectLst/>
                        </a:rPr>
                        <a:t> </a:t>
                      </a:r>
                      <a:r>
                        <a:rPr lang="en-US" sz="1000" u="none" strike="noStrike" dirty="0" err="1">
                          <a:solidFill>
                            <a:srgbClr val="00B050"/>
                          </a:solidFill>
                          <a:effectLst/>
                        </a:rPr>
                        <a:t>Verma</a:t>
                      </a:r>
                      <a:r>
                        <a:rPr lang="en-US" sz="1000" u="none" strike="noStrike" dirty="0">
                          <a:solidFill>
                            <a:srgbClr val="00B050"/>
                          </a:solidFill>
                          <a:effectLst/>
                        </a:rPr>
                        <a:t> (Qualcomm)</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smtClean="0">
                          <a:solidFill>
                            <a:srgbClr val="00B050"/>
                          </a:solidFill>
                          <a:effectLst/>
                          <a:latin typeface="Arial" panose="020B0604020202020204" pitchFamily="34" charset="0"/>
                        </a:rPr>
                        <a:t>CID 7832 covered</a:t>
                      </a:r>
                      <a:r>
                        <a:rPr lang="en-US" sz="1000" b="0" i="0" u="none" strike="noStrike" baseline="0" dirty="0" smtClean="0">
                          <a:solidFill>
                            <a:srgbClr val="00B050"/>
                          </a:solidFill>
                          <a:effectLst/>
                          <a:latin typeface="Arial" panose="020B0604020202020204" pitchFamily="34" charset="0"/>
                        </a:rPr>
                        <a:t> in r1</a:t>
                      </a:r>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11-17/0945</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CRs on 28.3.3.8</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Yujin</a:t>
                      </a:r>
                      <a:r>
                        <a:rPr lang="en-US" sz="1000" u="none" strike="noStrike" dirty="0">
                          <a:solidFill>
                            <a:srgbClr val="00B050"/>
                          </a:solidFill>
                          <a:effectLst/>
                        </a:rPr>
                        <a:t> Noh (</a:t>
                      </a:r>
                      <a:r>
                        <a:rPr lang="en-US" sz="1000" u="none" strike="noStrike" dirty="0" err="1">
                          <a:solidFill>
                            <a:srgbClr val="00B050"/>
                          </a:solidFill>
                          <a:effectLst/>
                        </a:rPr>
                        <a:t>Newracom</a:t>
                      </a:r>
                      <a:r>
                        <a:rPr lang="en-US" sz="1000" u="none" strike="noStrike" dirty="0">
                          <a:solidFill>
                            <a:srgbClr val="00B050"/>
                          </a:solidFill>
                          <a:effectLst/>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11-17/0946</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Text modification on HE-SIG-B 28.3.10.8.4-5</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Yujin</a:t>
                      </a:r>
                      <a:r>
                        <a:rPr lang="en-US" sz="1000" u="none" strike="noStrike" dirty="0">
                          <a:solidFill>
                            <a:srgbClr val="00B050"/>
                          </a:solidFill>
                          <a:effectLst/>
                        </a:rPr>
                        <a:t> Noh (</a:t>
                      </a:r>
                      <a:r>
                        <a:rPr lang="en-US" sz="1000" u="none" strike="noStrike" dirty="0" err="1">
                          <a:solidFill>
                            <a:srgbClr val="00B050"/>
                          </a:solidFill>
                          <a:effectLst/>
                        </a:rPr>
                        <a:t>Newracom</a:t>
                      </a:r>
                      <a:r>
                        <a:rPr lang="en-US" sz="1000" u="none" strike="noStrike" dirty="0">
                          <a:solidFill>
                            <a:srgbClr val="00B050"/>
                          </a:solidFill>
                          <a:effectLst/>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smtClean="0">
                          <a:solidFill>
                            <a:srgbClr val="00B050"/>
                          </a:solidFill>
                          <a:effectLst/>
                          <a:latin typeface="Arial" panose="020B0604020202020204" pitchFamily="34" charset="0"/>
                        </a:rPr>
                        <a:t>CID</a:t>
                      </a:r>
                      <a:r>
                        <a:rPr lang="en-US" sz="1000" b="0" i="0" u="none" strike="noStrike" baseline="0" dirty="0" smtClean="0">
                          <a:solidFill>
                            <a:srgbClr val="00B050"/>
                          </a:solidFill>
                          <a:effectLst/>
                          <a:latin typeface="Arial" panose="020B0604020202020204" pitchFamily="34" charset="0"/>
                        </a:rPr>
                        <a:t> 10060 removed</a:t>
                      </a:r>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sng" strike="noStrike" dirty="0">
                          <a:solidFill>
                            <a:srgbClr val="00B050"/>
                          </a:solidFill>
                          <a:effectLst/>
                        </a:rPr>
                        <a:t>11-17/0960</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Follow-up on Doppler Design in 802.11ax</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rgbClr val="00B050"/>
                          </a:solidFill>
                          <a:effectLst/>
                        </a:rPr>
                        <a:t>Lochan</a:t>
                      </a:r>
                      <a:r>
                        <a:rPr lang="en-US" sz="1000" u="sng" strike="noStrike" dirty="0">
                          <a:solidFill>
                            <a:srgbClr val="00B050"/>
                          </a:solidFill>
                          <a:effectLst/>
                        </a:rPr>
                        <a:t> </a:t>
                      </a:r>
                      <a:r>
                        <a:rPr lang="en-US" sz="1000" u="sng" strike="noStrike" dirty="0" err="1">
                          <a:solidFill>
                            <a:srgbClr val="00B050"/>
                          </a:solidFill>
                          <a:effectLst/>
                        </a:rPr>
                        <a:t>Verma</a:t>
                      </a:r>
                      <a:r>
                        <a:rPr lang="en-US" sz="1000" u="sng" strike="noStrike" dirty="0">
                          <a:solidFill>
                            <a:srgbClr val="00B050"/>
                          </a:solidFill>
                          <a:effectLst/>
                        </a:rPr>
                        <a:t> (Qualcomm)</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PHY</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11-17/0961</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Miscellaneous clarifications on HE PHY-Part 1</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Lochan</a:t>
                      </a:r>
                      <a:r>
                        <a:rPr lang="en-US" sz="1000" u="none" strike="noStrike" dirty="0">
                          <a:solidFill>
                            <a:srgbClr val="00B050"/>
                          </a:solidFill>
                          <a:effectLst/>
                        </a:rPr>
                        <a:t> </a:t>
                      </a:r>
                      <a:r>
                        <a:rPr lang="en-US" sz="1000" u="none" strike="noStrike" dirty="0" err="1">
                          <a:solidFill>
                            <a:srgbClr val="00B050"/>
                          </a:solidFill>
                          <a:effectLst/>
                        </a:rPr>
                        <a:t>Verma</a:t>
                      </a:r>
                      <a:r>
                        <a:rPr lang="en-US" sz="1000" u="none" strike="noStrike" dirty="0">
                          <a:solidFill>
                            <a:srgbClr val="00B050"/>
                          </a:solidFill>
                          <a:effectLst/>
                        </a:rPr>
                        <a:t> (Qualcomm)</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11-17/0973</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CR on 28.3.3.10 and 28.3.3.2</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Jinsoo</a:t>
                      </a:r>
                      <a:r>
                        <a:rPr lang="en-US" sz="1000" u="none" strike="noStrike" dirty="0">
                          <a:solidFill>
                            <a:srgbClr val="00B050"/>
                          </a:solidFill>
                          <a:effectLst/>
                        </a:rPr>
                        <a:t> </a:t>
                      </a:r>
                      <a:r>
                        <a:rPr lang="en-US" sz="1000" u="none" strike="noStrike" dirty="0" err="1">
                          <a:solidFill>
                            <a:srgbClr val="00B050"/>
                          </a:solidFill>
                          <a:effectLst/>
                        </a:rPr>
                        <a:t>Choi</a:t>
                      </a:r>
                      <a:r>
                        <a:rPr lang="en-US" sz="1000" u="none" strike="noStrike" dirty="0">
                          <a:solidFill>
                            <a:srgbClr val="00B050"/>
                          </a:solidFill>
                          <a:effectLst/>
                        </a:rPr>
                        <a:t> (LG Electronics)</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11-17/0985</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CR on NDP feedback 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Xiaogang</a:t>
                      </a:r>
                      <a:r>
                        <a:rPr lang="en-US" sz="1000" u="none" strike="noStrike" dirty="0">
                          <a:solidFill>
                            <a:srgbClr val="00B050"/>
                          </a:solidFill>
                          <a:effectLst/>
                        </a:rPr>
                        <a:t> Chen (Intel)</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11-17/0986</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CR on Introduction</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Xiaogang</a:t>
                      </a:r>
                      <a:r>
                        <a:rPr lang="en-US" sz="1000" u="none" strike="noStrike" dirty="0">
                          <a:solidFill>
                            <a:srgbClr val="00B050"/>
                          </a:solidFill>
                          <a:effectLst/>
                        </a:rPr>
                        <a:t> Chen (Intel)</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11-17/0993</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comment resolutions on Data field</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Hongyuan</a:t>
                      </a:r>
                      <a:r>
                        <a:rPr lang="en-US" sz="1000" u="none" strike="noStrike" dirty="0">
                          <a:solidFill>
                            <a:srgbClr val="00B050"/>
                          </a:solidFill>
                          <a:effectLst/>
                        </a:rPr>
                        <a:t> Zhang (Marvell)</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sng" strike="noStrike" dirty="0">
                          <a:solidFill>
                            <a:srgbClr val="00B050"/>
                          </a:solidFill>
                          <a:effectLst/>
                        </a:rPr>
                        <a:t>11-17/0994</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rgbClr val="00B050"/>
                          </a:solidFill>
                          <a:effectLst/>
                        </a:rPr>
                        <a:t>midamble</a:t>
                      </a:r>
                      <a:r>
                        <a:rPr lang="en-US" sz="1000" u="sng" strike="noStrike" dirty="0">
                          <a:solidFill>
                            <a:srgbClr val="00B050"/>
                          </a:solidFill>
                          <a:effectLst/>
                        </a:rPr>
                        <a:t> design</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rgbClr val="00B050"/>
                          </a:solidFill>
                          <a:effectLst/>
                        </a:rPr>
                        <a:t>Hongyuan</a:t>
                      </a:r>
                      <a:r>
                        <a:rPr lang="en-US" sz="1000" u="sng" strike="noStrike" dirty="0">
                          <a:solidFill>
                            <a:srgbClr val="00B050"/>
                          </a:solidFill>
                          <a:effectLst/>
                        </a:rPr>
                        <a:t> Zhang (Marvell)</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PHY</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sng" strike="noStrike" dirty="0">
                          <a:solidFill>
                            <a:srgbClr val="00B050"/>
                          </a:solidFill>
                          <a:effectLst/>
                        </a:rPr>
                        <a:t>11-17/0995</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Doppler comment resolutions</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rgbClr val="00B050"/>
                          </a:solidFill>
                          <a:effectLst/>
                        </a:rPr>
                        <a:t>Hongyuan</a:t>
                      </a:r>
                      <a:r>
                        <a:rPr lang="en-US" sz="1000" u="sng" strike="noStrike" dirty="0">
                          <a:solidFill>
                            <a:srgbClr val="00B050"/>
                          </a:solidFill>
                          <a:effectLst/>
                        </a:rPr>
                        <a:t> Zhang (Marvell)</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PHY</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11-17/0996</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Update on Timing Related Constants and Some Equations</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Bin </a:t>
                      </a:r>
                      <a:r>
                        <a:rPr lang="en-US" sz="1000" u="none" strike="noStrike" dirty="0" err="1">
                          <a:solidFill>
                            <a:srgbClr val="00B050"/>
                          </a:solidFill>
                          <a:effectLst/>
                        </a:rPr>
                        <a:t>Tian</a:t>
                      </a:r>
                      <a:r>
                        <a:rPr lang="en-US" sz="1000" u="none" strike="noStrike" dirty="0">
                          <a:solidFill>
                            <a:srgbClr val="00B050"/>
                          </a:solidFill>
                          <a:effectLst/>
                        </a:rPr>
                        <a:t> (Qualcomm)</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sng" strike="noStrike" dirty="0">
                          <a:solidFill>
                            <a:srgbClr val="00B050"/>
                          </a:solidFill>
                          <a:effectLst/>
                        </a:rPr>
                        <a:t>11-17/0998</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rgbClr val="00B050"/>
                          </a:solidFill>
                          <a:effectLst/>
                        </a:rPr>
                        <a:t>Nsym</a:t>
                      </a:r>
                      <a:r>
                        <a:rPr lang="en-US" sz="1000" u="sng" strike="noStrike" dirty="0">
                          <a:solidFill>
                            <a:srgbClr val="00B050"/>
                          </a:solidFill>
                          <a:effectLst/>
                        </a:rPr>
                        <a:t> and </a:t>
                      </a:r>
                      <a:r>
                        <a:rPr lang="en-US" sz="1000" u="sng" strike="noStrike" dirty="0" err="1">
                          <a:solidFill>
                            <a:srgbClr val="00B050"/>
                          </a:solidFill>
                          <a:effectLst/>
                        </a:rPr>
                        <a:t>Tpe</a:t>
                      </a:r>
                      <a:r>
                        <a:rPr lang="en-US" sz="1000" u="sng" strike="noStrike" dirty="0">
                          <a:solidFill>
                            <a:srgbClr val="00B050"/>
                          </a:solidFill>
                          <a:effectLst/>
                        </a:rPr>
                        <a:t> at RX side for </a:t>
                      </a:r>
                      <a:r>
                        <a:rPr lang="en-US" sz="1000" u="sng" strike="noStrike" dirty="0" err="1">
                          <a:solidFill>
                            <a:srgbClr val="00B050"/>
                          </a:solidFill>
                          <a:effectLst/>
                        </a:rPr>
                        <a:t>Midamble</a:t>
                      </a:r>
                      <a:r>
                        <a:rPr lang="en-US" sz="1000" u="sng" strike="noStrike" dirty="0">
                          <a:solidFill>
                            <a:srgbClr val="00B050"/>
                          </a:solidFill>
                          <a:effectLst/>
                        </a:rPr>
                        <a:t> design</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rgbClr val="00B050"/>
                          </a:solidFill>
                          <a:effectLst/>
                        </a:rPr>
                        <a:t>Yujin</a:t>
                      </a:r>
                      <a:r>
                        <a:rPr lang="en-US" sz="1000" u="sng" strike="noStrike" dirty="0">
                          <a:solidFill>
                            <a:srgbClr val="00B050"/>
                          </a:solidFill>
                          <a:effectLst/>
                        </a:rPr>
                        <a:t> Noh (</a:t>
                      </a:r>
                      <a:r>
                        <a:rPr lang="en-US" sz="1000" u="sng" strike="noStrike" dirty="0" err="1">
                          <a:solidFill>
                            <a:srgbClr val="00B050"/>
                          </a:solidFill>
                          <a:effectLst/>
                        </a:rPr>
                        <a:t>Newracom</a:t>
                      </a:r>
                      <a:r>
                        <a:rPr lang="en-US" sz="1000" u="sng" strike="noStrike" dirty="0">
                          <a:solidFill>
                            <a:srgbClr val="00B050"/>
                          </a:solidFill>
                          <a:effectLst/>
                        </a:rPr>
                        <a:t>)</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PHY</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11-17/1001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crs-on-28-2-2-txvector-and-rxvector-part-1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Bo Sun (ZTE Corporation)</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b="0" i="0" u="none" strike="noStrike" dirty="0" smtClean="0">
                          <a:solidFill>
                            <a:srgbClr val="00B050"/>
                          </a:solidFill>
                          <a:effectLst/>
                          <a:latin typeface="Arial" panose="020B0604020202020204" pitchFamily="34" charset="0"/>
                        </a:rPr>
                        <a:t>11-17/1109</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smtClean="0">
                          <a:solidFill>
                            <a:srgbClr val="00B050"/>
                          </a:solidFill>
                          <a:effectLst/>
                          <a:latin typeface="Arial" panose="020B0604020202020204" pitchFamily="34" charset="0"/>
                        </a:rPr>
                        <a:t>text-modification-on-he-sig-b-part-2</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err="1" smtClean="0">
                          <a:solidFill>
                            <a:srgbClr val="00B050"/>
                          </a:solidFill>
                          <a:effectLst/>
                          <a:latin typeface="Arial" panose="020B0604020202020204" pitchFamily="34" charset="0"/>
                        </a:rPr>
                        <a:t>Yujin</a:t>
                      </a:r>
                      <a:r>
                        <a:rPr lang="en-US" sz="1000" b="0" i="0" u="none" strike="noStrike" dirty="0" smtClean="0">
                          <a:solidFill>
                            <a:srgbClr val="00B050"/>
                          </a:solidFill>
                          <a:effectLst/>
                          <a:latin typeface="Arial" panose="020B0604020202020204" pitchFamily="34" charset="0"/>
                        </a:rPr>
                        <a:t> Noh (</a:t>
                      </a:r>
                      <a:r>
                        <a:rPr lang="en-US" sz="1000" b="0" i="0" u="none" strike="noStrike" dirty="0" err="1" smtClean="0">
                          <a:solidFill>
                            <a:srgbClr val="00B050"/>
                          </a:solidFill>
                          <a:effectLst/>
                          <a:latin typeface="Arial" panose="020B0604020202020204" pitchFamily="34" charset="0"/>
                        </a:rPr>
                        <a:t>Newracom</a:t>
                      </a:r>
                      <a:r>
                        <a:rPr lang="en-US" sz="1000" b="0" i="0" u="none" strike="noStrike" dirty="0" smtClean="0">
                          <a:solidFill>
                            <a:srgbClr val="00B050"/>
                          </a:solidFill>
                          <a:effectLst/>
                          <a:latin typeface="Arial" panose="020B0604020202020204" pitchFamily="34" charset="0"/>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smtClean="0">
                          <a:solidFill>
                            <a:srgbClr val="00B050"/>
                          </a:solidFill>
                          <a:effectLst/>
                          <a:latin typeface="Arial" panose="020B0604020202020204" pitchFamily="34" charset="0"/>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11-17/1006</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Miscellaneous HE-SIG-B related CIDs</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Sigurd</a:t>
                      </a:r>
                      <a:r>
                        <a:rPr lang="en-US" sz="1000" u="none" strike="noStrike" dirty="0">
                          <a:solidFill>
                            <a:srgbClr val="00B050"/>
                          </a:solidFill>
                          <a:effectLst/>
                        </a:rPr>
                        <a:t> </a:t>
                      </a:r>
                      <a:r>
                        <a:rPr lang="en-US" sz="1000" u="none" strike="noStrike" dirty="0" err="1">
                          <a:solidFill>
                            <a:srgbClr val="00B050"/>
                          </a:solidFill>
                          <a:effectLst/>
                        </a:rPr>
                        <a:t>Schelstraete</a:t>
                      </a:r>
                      <a:r>
                        <a:rPr lang="en-US" sz="1000" u="none" strike="noStrike" dirty="0">
                          <a:solidFill>
                            <a:srgbClr val="00B050"/>
                          </a:solidFill>
                          <a:effectLst/>
                        </a:rPr>
                        <a:t> (</a:t>
                      </a:r>
                      <a:r>
                        <a:rPr lang="en-US" sz="1000" u="none" strike="noStrike" dirty="0" err="1">
                          <a:solidFill>
                            <a:srgbClr val="00B050"/>
                          </a:solidFill>
                          <a:effectLst/>
                        </a:rPr>
                        <a:t>Quantenna</a:t>
                      </a:r>
                      <a:r>
                        <a:rPr lang="en-US" sz="1000" u="none" strike="noStrike" dirty="0">
                          <a:solidFill>
                            <a:srgbClr val="00B050"/>
                          </a:solidFill>
                          <a:effectLst/>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11-17/1007</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Proposed resolution for CID 9021</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Sigurd</a:t>
                      </a:r>
                      <a:r>
                        <a:rPr lang="en-US" sz="1000" u="none" strike="noStrike" dirty="0">
                          <a:solidFill>
                            <a:srgbClr val="00B050"/>
                          </a:solidFill>
                          <a:effectLst/>
                        </a:rPr>
                        <a:t> </a:t>
                      </a:r>
                      <a:r>
                        <a:rPr lang="en-US" sz="1000" u="none" strike="noStrike" dirty="0" err="1">
                          <a:solidFill>
                            <a:srgbClr val="00B050"/>
                          </a:solidFill>
                          <a:effectLst/>
                        </a:rPr>
                        <a:t>Schelstraete</a:t>
                      </a:r>
                      <a:r>
                        <a:rPr lang="en-US" sz="1000" u="none" strike="noStrike" dirty="0">
                          <a:solidFill>
                            <a:srgbClr val="00B050"/>
                          </a:solidFill>
                          <a:effectLst/>
                        </a:rPr>
                        <a:t> (</a:t>
                      </a:r>
                      <a:r>
                        <a:rPr lang="en-US" sz="1000" u="none" strike="noStrike" dirty="0" err="1">
                          <a:solidFill>
                            <a:srgbClr val="00B050"/>
                          </a:solidFill>
                          <a:effectLst/>
                        </a:rPr>
                        <a:t>Quantenna</a:t>
                      </a:r>
                      <a:r>
                        <a:rPr lang="en-US" sz="1000" u="none" strike="noStrike" dirty="0">
                          <a:solidFill>
                            <a:srgbClr val="00B050"/>
                          </a:solidFill>
                          <a:effectLst/>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11-17/1016</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PHY_CR_28_3_3_4</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Junghoon</a:t>
                      </a:r>
                      <a:r>
                        <a:rPr lang="en-US" sz="1000" u="none" strike="noStrike" dirty="0">
                          <a:solidFill>
                            <a:srgbClr val="00B050"/>
                          </a:solidFill>
                          <a:effectLst/>
                        </a:rPr>
                        <a:t> </a:t>
                      </a:r>
                      <a:r>
                        <a:rPr lang="en-US" sz="1000" u="none" strike="noStrike" dirty="0" err="1">
                          <a:solidFill>
                            <a:srgbClr val="00B050"/>
                          </a:solidFill>
                          <a:effectLst/>
                        </a:rPr>
                        <a:t>Suh</a:t>
                      </a:r>
                      <a:r>
                        <a:rPr lang="en-US" sz="1000" u="none" strike="noStrike" dirty="0">
                          <a:solidFill>
                            <a:srgbClr val="00B050"/>
                          </a:solidFill>
                          <a:effectLst/>
                        </a:rPr>
                        <a:t> (</a:t>
                      </a:r>
                      <a:r>
                        <a:rPr lang="en-US" sz="1000" u="none" strike="noStrike" dirty="0" err="1">
                          <a:solidFill>
                            <a:srgbClr val="00B050"/>
                          </a:solidFill>
                          <a:effectLst/>
                        </a:rPr>
                        <a:t>Huawei</a:t>
                      </a:r>
                      <a:r>
                        <a:rPr lang="en-US" sz="1000" u="none" strike="noStrike" dirty="0">
                          <a:solidFill>
                            <a:srgbClr val="00B050"/>
                          </a:solidFill>
                          <a:effectLst/>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5630">
                <a:tc>
                  <a:txBody>
                    <a:bodyPr/>
                    <a:lstStyle/>
                    <a:p>
                      <a:pPr algn="l" fontAlgn="t"/>
                      <a:r>
                        <a:rPr lang="en-US" sz="1000" u="sng" strike="noStrike" dirty="0">
                          <a:solidFill>
                            <a:srgbClr val="00B050"/>
                          </a:solidFill>
                          <a:effectLst/>
                        </a:rPr>
                        <a:t>11-17/1021</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Usage of Doppler bit in 11ax</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rgbClr val="00B050"/>
                          </a:solidFill>
                          <a:effectLst/>
                        </a:rPr>
                        <a:t>Jianhan</a:t>
                      </a:r>
                      <a:r>
                        <a:rPr lang="en-US" sz="1000" u="sng" strike="noStrike" dirty="0">
                          <a:solidFill>
                            <a:srgbClr val="00B050"/>
                          </a:solidFill>
                          <a:effectLst/>
                        </a:rPr>
                        <a:t> (</a:t>
                      </a:r>
                      <a:r>
                        <a:rPr lang="en-US" sz="1000" u="sng" strike="noStrike" dirty="0" err="1">
                          <a:solidFill>
                            <a:srgbClr val="00B050"/>
                          </a:solidFill>
                          <a:effectLst/>
                        </a:rPr>
                        <a:t>Mediatek</a:t>
                      </a:r>
                      <a:r>
                        <a:rPr lang="en-US" sz="1000" u="sng" strike="noStrike" dirty="0">
                          <a:solidFill>
                            <a:srgbClr val="00B050"/>
                          </a:solidFill>
                          <a:effectLst/>
                        </a:rPr>
                        <a:t>)</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PHY</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B050"/>
                        </a:solidFill>
                        <a:effectLst/>
                        <a:latin typeface="Arial" panose="020B0604020202020204" pitchFamily="34" charset="0"/>
                      </a:endParaRPr>
                    </a:p>
                  </a:txBody>
                  <a:tcPr marL="9525" marR="9525" marT="9525" marB="0"/>
                </a:tc>
              </a:tr>
              <a:tr h="145630">
                <a:tc>
                  <a:txBody>
                    <a:bodyPr/>
                    <a:lstStyle/>
                    <a:p>
                      <a:pPr algn="l" fontAlgn="t"/>
                      <a:r>
                        <a:rPr lang="en-US" sz="1000" u="none" strike="noStrike" dirty="0">
                          <a:solidFill>
                            <a:srgbClr val="00B050"/>
                          </a:solidFill>
                          <a:effectLst/>
                        </a:rPr>
                        <a:t>11-17/1050</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Additional Editorial Update Related to CID9769</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a:solidFill>
                            <a:srgbClr val="00B050"/>
                          </a:solidFill>
                          <a:effectLst/>
                        </a:rPr>
                        <a:t>Youhan Kim (Qualcomm</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5630">
                <a:tc>
                  <a:txBody>
                    <a:bodyPr/>
                    <a:lstStyle/>
                    <a:p>
                      <a:pPr algn="l" fontAlgn="t"/>
                      <a:r>
                        <a:rPr lang="en-US" sz="1000" u="none" strike="noStrike">
                          <a:solidFill>
                            <a:srgbClr val="00B050"/>
                          </a:solidFill>
                          <a:effectLst/>
                        </a:rPr>
                        <a:t>11-17/1063</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DCM text correction</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Tianyu</a:t>
                      </a:r>
                      <a:r>
                        <a:rPr lang="en-US" sz="1000" u="none" strike="noStrike" dirty="0">
                          <a:solidFill>
                            <a:srgbClr val="00B050"/>
                          </a:solidFill>
                          <a:effectLst/>
                        </a:rPr>
                        <a:t> Wu (</a:t>
                      </a:r>
                      <a:r>
                        <a:rPr lang="en-US" sz="1000" u="none" strike="noStrike" dirty="0" err="1">
                          <a:solidFill>
                            <a:srgbClr val="00B050"/>
                          </a:solidFill>
                          <a:effectLst/>
                        </a:rPr>
                        <a:t>Mediatek</a:t>
                      </a:r>
                      <a:r>
                        <a:rPr lang="en-US" sz="1000" u="none" strike="noStrike" dirty="0">
                          <a:solidFill>
                            <a:srgbClr val="00B050"/>
                          </a:solidFill>
                          <a:effectLst/>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a:t>
            </a:r>
            <a:r>
              <a:rPr lang="en-US" altLang="zh-CN" dirty="0" err="1" smtClean="0"/>
              <a:t>cr</a:t>
            </a:r>
            <a:r>
              <a:rPr lang="en-US" altLang="zh-CN" dirty="0" smtClean="0"/>
              <a:t>, 11-17/0650r2)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as in 11-17/0650r2?</a:t>
            </a:r>
          </a:p>
          <a:p>
            <a:pPr lvl="1"/>
            <a:r>
              <a:rPr lang="en-US" altLang="zh-CN" dirty="0" smtClean="0"/>
              <a:t>CID 3556 and 3558</a:t>
            </a:r>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a:t>
            </a:r>
            <a:r>
              <a:rPr lang="en-US" altLang="zh-CN" dirty="0" err="1" smtClean="0"/>
              <a:t>cr</a:t>
            </a:r>
            <a:r>
              <a:rPr lang="en-US" altLang="zh-CN" dirty="0" smtClean="0"/>
              <a:t>, 11-17/0902r0)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for clause 28.1.1 as in 11-17/0902r0?</a:t>
            </a:r>
          </a:p>
          <a:p>
            <a:pPr lvl="1"/>
            <a:r>
              <a:rPr lang="en-US" altLang="zh-CN" dirty="0" smtClean="0"/>
              <a:t>CID </a:t>
            </a:r>
            <a:r>
              <a:rPr lang="en-GB" altLang="zh-CN" dirty="0" smtClean="0"/>
              <a:t>7045, 7217, 7218, 4936, 4937, 5233, 5235, 5241, 8636 and 8731</a:t>
            </a:r>
            <a:endParaRPr lang="zh-CN"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a:t>
            </a:r>
            <a:r>
              <a:rPr lang="en-US" altLang="zh-CN" dirty="0" err="1" smtClean="0"/>
              <a:t>cr</a:t>
            </a:r>
            <a:r>
              <a:rPr lang="en-US" altLang="zh-CN" dirty="0" smtClean="0"/>
              <a:t>, 11-17/0946r0)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11-17/0946r0?</a:t>
            </a:r>
          </a:p>
          <a:p>
            <a:pPr lvl="1"/>
            <a:r>
              <a:rPr lang="en-US" altLang="zh-CN" dirty="0" smtClean="0"/>
              <a:t>CID </a:t>
            </a:r>
            <a:r>
              <a:rPr lang="en-GB" altLang="zh-CN" dirty="0" smtClean="0"/>
              <a:t>3095</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a:t>
            </a:r>
            <a:r>
              <a:rPr lang="en-US" altLang="zh-CN" dirty="0" err="1" smtClean="0"/>
              <a:t>cr</a:t>
            </a:r>
            <a:r>
              <a:rPr lang="en-US" altLang="zh-CN" dirty="0" smtClean="0"/>
              <a:t>, 11-17/0973r1)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in </a:t>
            </a:r>
            <a:r>
              <a:rPr lang="en-GB" altLang="zh-CN" dirty="0" smtClean="0"/>
              <a:t>Clause 28.3.3.10 and 28.3.3.2 </a:t>
            </a:r>
            <a:r>
              <a:rPr lang="en-US" altLang="zh-CN" dirty="0" smtClean="0"/>
              <a:t>as in 11-17/0973r1?</a:t>
            </a:r>
          </a:p>
          <a:p>
            <a:pPr lvl="1"/>
            <a:r>
              <a:rPr lang="en-US" altLang="zh-CN" dirty="0" smtClean="0"/>
              <a:t>CID </a:t>
            </a:r>
            <a:r>
              <a:rPr lang="en-GB" altLang="zh-CN" dirty="0" smtClean="0"/>
              <a:t>4979, 8602, 8609, 10388 </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a:t>
            </a:r>
            <a:r>
              <a:rPr lang="en-US" altLang="zh-CN" dirty="0" err="1" smtClean="0"/>
              <a:t>cr</a:t>
            </a:r>
            <a:r>
              <a:rPr lang="en-US" altLang="zh-CN" dirty="0" smtClean="0"/>
              <a:t>, 11-17/0986r2)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28 CIDs and the corresponding spec text modification in </a:t>
            </a:r>
            <a:r>
              <a:rPr lang="en-GB" altLang="zh-CN" dirty="0" smtClean="0"/>
              <a:t>Clause 28.3 </a:t>
            </a:r>
            <a:r>
              <a:rPr lang="en-US" altLang="zh-CN" dirty="0" smtClean="0"/>
              <a:t>as in 11-17/0986r2?</a:t>
            </a:r>
          </a:p>
          <a:p>
            <a:pPr lvl="1"/>
            <a:r>
              <a:rPr lang="en-US" altLang="zh-CN" dirty="0" smtClean="0"/>
              <a:t>CID </a:t>
            </a:r>
            <a:r>
              <a:rPr lang="en-GB" altLang="zh-CN" dirty="0" smtClean="0"/>
              <a:t>4863, 4963, 4964, 5040, 7503, 7850, 8597, 8784, 8785, 8786, 8787, 8788, 8789, 8790, 8791, 8792, 8793, 8794, 8795, 8796, 8797, 9781, 9782, 9783, 9784, 10370, 10371, 10372</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27150" cy="276999"/>
          </a:xfrm>
        </p:spPr>
        <p:txBody>
          <a:bodyPr/>
          <a:lstStyle/>
          <a:p>
            <a:pPr>
              <a:defRPr/>
            </a:pPr>
            <a:r>
              <a:rPr lang="en-US" dirty="0"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(non-</a:t>
            </a:r>
            <a:r>
              <a:rPr lang="en-US" altLang="zh-CN" dirty="0" err="1" smtClean="0"/>
              <a:t>cr</a:t>
            </a:r>
            <a:r>
              <a:rPr lang="en-US" altLang="zh-CN" dirty="0" smtClean="0"/>
              <a:t>, 11-17/1109r0)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modification in </a:t>
            </a:r>
            <a:r>
              <a:rPr lang="en-GB" altLang="zh-CN" dirty="0" smtClean="0"/>
              <a:t>Clause 28.3 </a:t>
            </a:r>
            <a:r>
              <a:rPr lang="en-US" altLang="zh-CN" dirty="0" smtClean="0"/>
              <a:t>as in 11-17/1109r0?</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a:t>
            </a:r>
            <a:r>
              <a:rPr lang="en-US" altLang="zh-CN" dirty="0" err="1" smtClean="0"/>
              <a:t>cr</a:t>
            </a:r>
            <a:r>
              <a:rPr lang="en-US" altLang="zh-CN" dirty="0" smtClean="0"/>
              <a:t>, 11-17/0945r2)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15 CIDs and the corresponding spec text modification for clause 28.3.3.8 as in 11-17/0945r2?</a:t>
            </a:r>
          </a:p>
          <a:p>
            <a:pPr lvl="1"/>
            <a:r>
              <a:rPr lang="en-US" altLang="zh-CN" dirty="0" smtClean="0"/>
              <a:t>CID </a:t>
            </a:r>
            <a:r>
              <a:rPr lang="en-GB" altLang="zh-CN" dirty="0" smtClean="0"/>
              <a:t>8815, 8816, 8817, 9320, 4976, 8819, 7423, 10384, 10386, 8821, 7509, 7510, 10104, 10387 and 8822</a:t>
            </a:r>
            <a:endParaRPr lang="zh-CN" altLang="zh-CN" dirty="0" smtClean="0"/>
          </a:p>
          <a:p>
            <a:pPr lvl="1"/>
            <a:endParaRPr lang="zh-CN"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a:t>
            </a:r>
            <a:r>
              <a:rPr lang="en-US" altLang="zh-CN" dirty="0" err="1" smtClean="0"/>
              <a:t>cr</a:t>
            </a:r>
            <a:r>
              <a:rPr lang="en-US" altLang="zh-CN" dirty="0" smtClean="0"/>
              <a:t>, 11-17/0902r1)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for clause 28.3.14.3 as in 11-17/0902r1?</a:t>
            </a:r>
          </a:p>
          <a:p>
            <a:pPr lvl="1"/>
            <a:r>
              <a:rPr lang="en-US" altLang="zh-CN" dirty="0" smtClean="0"/>
              <a:t>CID </a:t>
            </a:r>
            <a:r>
              <a:rPr lang="en-GB" altLang="zh-CN" dirty="0" smtClean="0"/>
              <a:t>7832</a:t>
            </a:r>
            <a:endParaRPr lang="zh-CN"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a:t>
            </a:r>
            <a:r>
              <a:rPr lang="en-US" altLang="zh-CN" dirty="0" err="1" smtClean="0"/>
              <a:t>cr</a:t>
            </a:r>
            <a:r>
              <a:rPr lang="en-US" altLang="zh-CN" dirty="0" smtClean="0"/>
              <a:t>, 11-17/0985r2)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in </a:t>
            </a:r>
            <a:r>
              <a:rPr lang="en-GB" altLang="zh-CN" dirty="0" smtClean="0"/>
              <a:t>Clause 28.3 </a:t>
            </a:r>
            <a:r>
              <a:rPr lang="en-US" altLang="zh-CN" dirty="0" smtClean="0"/>
              <a:t>as in 11-17/0985r2?</a:t>
            </a:r>
          </a:p>
          <a:p>
            <a:pPr lvl="1"/>
            <a:r>
              <a:rPr lang="en-US" altLang="zh-CN" dirty="0" smtClean="0"/>
              <a:t>CID </a:t>
            </a:r>
            <a:r>
              <a:rPr lang="en-GB" altLang="zh-CN" dirty="0" smtClean="0"/>
              <a:t>5788 and 8571</a:t>
            </a:r>
          </a:p>
          <a:p>
            <a:pPr lvl="1"/>
            <a:endParaRPr lang="en-US" altLang="zh-CN" dirty="0" smtClean="0"/>
          </a:p>
          <a:p>
            <a:pPr>
              <a:buNone/>
            </a:pPr>
            <a:endParaRPr lang="en-GB" altLang="zh-CN" sz="1600" dirty="0" smtClean="0"/>
          </a:p>
          <a:p>
            <a:pPr>
              <a:buNone/>
            </a:pPr>
            <a:r>
              <a:rPr lang="en-GB" altLang="zh-CN" sz="1600" dirty="0" smtClean="0"/>
              <a:t>Notes, CID 5788 and 8571 belong to MU </a:t>
            </a:r>
            <a:r>
              <a:rPr lang="en-GB" altLang="zh-CN" sz="1600" dirty="0" err="1" smtClean="0"/>
              <a:t>adhoc</a:t>
            </a:r>
            <a:endParaRPr lang="en-GB" altLang="zh-CN" sz="1600" dirty="0" smtClean="0"/>
          </a:p>
          <a:p>
            <a:pPr>
              <a:buNone/>
            </a:pPr>
            <a:endParaRPr lang="en-GB" altLang="zh-CN" sz="1600"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This SP is overridden by SP #13</a:t>
            </a:r>
            <a:endParaRPr lang="zh-CN" altLang="en-US" dirty="0">
              <a:solidFill>
                <a:srgbClr val="FF0000"/>
              </a:solidFill>
            </a:endParaRP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(non-</a:t>
            </a:r>
            <a:r>
              <a:rPr lang="en-US" altLang="zh-CN" dirty="0" err="1" smtClean="0"/>
              <a:t>cr</a:t>
            </a:r>
            <a:r>
              <a:rPr lang="en-US" altLang="zh-CN" dirty="0" smtClean="0"/>
              <a:t>, 11-17/0961r5)</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all the proposed spec text modification as in 11-17/0961r5?</a:t>
            </a:r>
          </a:p>
          <a:p>
            <a:pPr lvl="1"/>
            <a:r>
              <a:rPr lang="en-US" altLang="zh-CN" dirty="0" smtClean="0"/>
              <a:t>CID 6923 and 9775</a:t>
            </a:r>
            <a:endParaRPr lang="en-GB" altLang="zh-CN" dirty="0" smtClean="0"/>
          </a:p>
          <a:p>
            <a:pPr lvl="1"/>
            <a:endParaRPr lang="en-US" altLang="zh-CN" dirty="0" smtClean="0"/>
          </a:p>
          <a:p>
            <a:pPr>
              <a:buNone/>
            </a:pPr>
            <a:r>
              <a:rPr lang="en-GB" altLang="zh-CN" sz="1600" dirty="0" smtClean="0"/>
              <a:t>Notes, CID 6923 belong to Editor </a:t>
            </a:r>
            <a:r>
              <a:rPr lang="en-GB" altLang="zh-CN" sz="1600" dirty="0" err="1" smtClean="0"/>
              <a:t>adhoc</a:t>
            </a:r>
            <a:r>
              <a:rPr lang="en-GB" altLang="zh-CN" sz="1600" dirty="0" smtClean="0"/>
              <a:t> and CID 9775 belongs to MAC </a:t>
            </a:r>
            <a:r>
              <a:rPr lang="en-GB" altLang="zh-CN" sz="1600" dirty="0" err="1" smtClean="0"/>
              <a:t>adhoc</a:t>
            </a:r>
            <a:r>
              <a:rPr lang="en-GB" altLang="zh-CN" sz="1600" dirty="0" smtClean="0"/>
              <a:t> as in current database. But the original assignees of these two CIDs prefer to transfer these two CID to PHY </a:t>
            </a:r>
            <a:r>
              <a:rPr lang="en-GB" altLang="zh-CN" sz="1600" dirty="0" err="1" smtClean="0"/>
              <a:t>adhoc</a:t>
            </a:r>
            <a:r>
              <a:rPr lang="en-GB" altLang="zh-CN" sz="1600" dirty="0" smtClean="0"/>
              <a:t>.</a:t>
            </a:r>
          </a:p>
          <a:p>
            <a:pPr>
              <a:buNone/>
            </a:pPr>
            <a:endParaRPr lang="en-GB" altLang="zh-CN" sz="1600" dirty="0" smtClean="0"/>
          </a:p>
          <a:p>
            <a:pPr>
              <a:buNone/>
            </a:pPr>
            <a:r>
              <a:rPr lang="en-US" altLang="zh-CN" dirty="0" smtClean="0">
                <a:solidFill>
                  <a:srgbClr val="00B050"/>
                </a:solidFill>
              </a:rPr>
              <a:t>SP: Passed without object</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11 (</a:t>
            </a:r>
            <a:r>
              <a:rPr lang="en-US" altLang="zh-CN" dirty="0" err="1" smtClean="0"/>
              <a:t>cr</a:t>
            </a:r>
            <a:r>
              <a:rPr lang="en-US" altLang="zh-CN" dirty="0" smtClean="0"/>
              <a:t>, 11-17/1006r2)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33 CIDs (except CID 4917) and the corresponding spec text modification to 11ax D1.3 as in 11-17/1006r2?</a:t>
            </a:r>
          </a:p>
          <a:p>
            <a:pPr lvl="1"/>
            <a:r>
              <a:rPr lang="en-US" altLang="zh-CN" dirty="0" smtClean="0"/>
              <a:t>CID 5253, 8837, 9548, 10394, 10113, 6113, 9221, 9226, 9497, </a:t>
            </a:r>
            <a:r>
              <a:rPr lang="en-US" altLang="zh-CN" strike="sngStrike" dirty="0" smtClean="0"/>
              <a:t>4917</a:t>
            </a:r>
            <a:r>
              <a:rPr lang="en-US" altLang="zh-CN" dirty="0" smtClean="0"/>
              <a:t>, 4920, 4921, 4922, 5265, 5266, 5267, 5268, 5269, 5283, 7047, 8428, 8834, 8835, 8836, 8938, 8939, 8941, 8942, 8965, 9031, 9755, 10216, 10317 and 10416</a:t>
            </a:r>
            <a:endParaRPr lang="en-GB" altLang="zh-CN" dirty="0" smtClean="0"/>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12 (non-</a:t>
            </a:r>
            <a:r>
              <a:rPr lang="en-US" altLang="zh-CN" dirty="0" err="1" smtClean="0"/>
              <a:t>cr</a:t>
            </a:r>
            <a:r>
              <a:rPr lang="en-US" altLang="zh-CN" dirty="0" smtClean="0"/>
              <a:t>, 11-17/1016r1)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modification to clause 28.3.3.4  in 11ax D1.3 as in 11-17/1016r1?</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13 (</a:t>
            </a:r>
            <a:r>
              <a:rPr lang="en-US" altLang="zh-CN" dirty="0" err="1" smtClean="0"/>
              <a:t>cr</a:t>
            </a:r>
            <a:r>
              <a:rPr lang="en-US" altLang="zh-CN" dirty="0" smtClean="0"/>
              <a:t>, 11-17/0985r4)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in </a:t>
            </a:r>
            <a:r>
              <a:rPr lang="en-GB" altLang="zh-CN" dirty="0" smtClean="0"/>
              <a:t>Clause 28.3 </a:t>
            </a:r>
            <a:r>
              <a:rPr lang="en-US" altLang="zh-CN" dirty="0" smtClean="0"/>
              <a:t>as in 11-17/0985r4?</a:t>
            </a:r>
          </a:p>
          <a:p>
            <a:pPr lvl="1"/>
            <a:r>
              <a:rPr lang="en-US" altLang="zh-CN" dirty="0" smtClean="0"/>
              <a:t>CID </a:t>
            </a:r>
            <a:r>
              <a:rPr lang="en-GB" altLang="zh-CN" dirty="0" smtClean="0"/>
              <a:t>5788 and 8571</a:t>
            </a:r>
          </a:p>
          <a:p>
            <a:pPr lvl="1"/>
            <a:endParaRPr lang="en-US" altLang="zh-CN" dirty="0" smtClean="0"/>
          </a:p>
          <a:p>
            <a:pPr>
              <a:buNone/>
            </a:pPr>
            <a:r>
              <a:rPr lang="en-GB" altLang="zh-CN" sz="1600" dirty="0" smtClean="0"/>
              <a:t>Note, SP #9 is overridden by this SP.</a:t>
            </a:r>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14 (</a:t>
            </a:r>
            <a:r>
              <a:rPr lang="en-US" altLang="zh-CN" dirty="0" err="1" smtClean="0"/>
              <a:t>cr</a:t>
            </a:r>
            <a:r>
              <a:rPr lang="en-US" altLang="zh-CN" dirty="0" smtClean="0"/>
              <a:t>, 11-17/0993r1)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14 CIDs (except CID 5255) and the corresponding spec text modification in </a:t>
            </a:r>
            <a:r>
              <a:rPr lang="en-GB" altLang="zh-CN" dirty="0" smtClean="0"/>
              <a:t>Clause 28.3 </a:t>
            </a:r>
            <a:r>
              <a:rPr lang="en-US" altLang="zh-CN" dirty="0" smtClean="0"/>
              <a:t>as in 11-17/0993r1?</a:t>
            </a:r>
          </a:p>
          <a:p>
            <a:pPr lvl="1"/>
            <a:r>
              <a:rPr lang="en-US" altLang="zh-CN" dirty="0" smtClean="0"/>
              <a:t>CID </a:t>
            </a:r>
            <a:r>
              <a:rPr lang="en-GB" altLang="zh-CN" strike="sngStrike" dirty="0" smtClean="0"/>
              <a:t>5255</a:t>
            </a:r>
            <a:r>
              <a:rPr lang="en-GB" altLang="zh-CN" dirty="0" smtClean="0"/>
              <a:t>, 9169, 9170, 9171, 9082, 9173, 9176, 10163, 7433, 7436, 8994, 8995, 10048, 8996, 9013</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15 (non-</a:t>
            </a:r>
            <a:r>
              <a:rPr lang="en-US" altLang="zh-CN" dirty="0" err="1" smtClean="0"/>
              <a:t>cr</a:t>
            </a:r>
            <a:r>
              <a:rPr lang="en-US" altLang="zh-CN" dirty="0" smtClean="0"/>
              <a:t>, 11-17/0996r0)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modification to 11ax D1.3 as in 11-17/0996r0?</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Agenda items for the week</a:t>
            </a:r>
            <a:endParaRPr lang="zh-CN" altLang="en-US" dirty="0"/>
          </a:p>
        </p:txBody>
      </p:sp>
      <p:sp>
        <p:nvSpPr>
          <p:cNvPr id="3" name="内容占位符 2"/>
          <p:cNvSpPr>
            <a:spLocks noGrp="1"/>
          </p:cNvSpPr>
          <p:nvPr>
            <p:ph idx="1"/>
          </p:nvPr>
        </p:nvSpPr>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this week, and related straw polls</a:t>
            </a:r>
            <a:endParaRPr lang="en-CA" altLang="en-US" sz="1800" dirty="0" smtClean="0"/>
          </a:p>
          <a:p>
            <a:pPr lvl="0">
              <a:defRPr/>
            </a:pPr>
            <a:r>
              <a:rPr lang="en-CA" altLang="en-US" dirty="0" smtClean="0"/>
              <a:t>Any other technical presentations </a:t>
            </a: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16 (</a:t>
            </a:r>
            <a:r>
              <a:rPr lang="en-US" altLang="zh-CN" dirty="0" err="1" smtClean="0"/>
              <a:t>cr</a:t>
            </a:r>
            <a:r>
              <a:rPr lang="en-US" altLang="zh-CN" dirty="0" smtClean="0"/>
              <a:t>, 11-17/1007r0)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9021 and the corresponding spec text modification in </a:t>
            </a:r>
            <a:r>
              <a:rPr lang="en-GB" altLang="zh-CN" dirty="0" smtClean="0"/>
              <a:t>Clause 28.3.12 </a:t>
            </a:r>
            <a:r>
              <a:rPr lang="en-US" altLang="zh-CN" dirty="0" smtClean="0"/>
              <a:t>as in 11-17/1007r0?</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17 (non-</a:t>
            </a:r>
            <a:r>
              <a:rPr lang="en-US" altLang="zh-CN" dirty="0" err="1" smtClean="0"/>
              <a:t>cr</a:t>
            </a:r>
            <a:r>
              <a:rPr lang="en-US" altLang="zh-CN" dirty="0" smtClean="0"/>
              <a:t>, 11-17/1050r0)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modification to 11ax D1.3 as in 11-17/1050r0?</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18 (</a:t>
            </a:r>
            <a:r>
              <a:rPr lang="en-US" altLang="zh-CN" dirty="0" err="1" smtClean="0"/>
              <a:t>cr</a:t>
            </a:r>
            <a:r>
              <a:rPr lang="en-US" altLang="zh-CN" dirty="0" smtClean="0"/>
              <a:t>, 11-17/0993r2)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CID 5255 and the corresponding spec text modification in </a:t>
            </a:r>
            <a:r>
              <a:rPr lang="en-GB" altLang="zh-CN" dirty="0" smtClean="0"/>
              <a:t>Clause 28.3 </a:t>
            </a:r>
            <a:r>
              <a:rPr lang="en-US" altLang="zh-CN" dirty="0" smtClean="0"/>
              <a:t>as in 11-17/0993r2?</a:t>
            </a:r>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19 (non-</a:t>
            </a:r>
            <a:r>
              <a:rPr lang="en-US" altLang="zh-CN" dirty="0" err="1" smtClean="0"/>
              <a:t>cr</a:t>
            </a:r>
            <a:r>
              <a:rPr lang="en-US" altLang="zh-CN" dirty="0" smtClean="0"/>
              <a:t>, 11-17/1063r0)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modification in </a:t>
            </a:r>
            <a:r>
              <a:rPr lang="en-GB" altLang="zh-CN" dirty="0" smtClean="0"/>
              <a:t>Clause 28.3.10.8.5 </a:t>
            </a:r>
            <a:r>
              <a:rPr lang="en-US" altLang="zh-CN" dirty="0" smtClean="0"/>
              <a:t>as in 11-17/1063r0?</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20 (non-</a:t>
            </a:r>
            <a:r>
              <a:rPr lang="en-US" altLang="zh-CN" dirty="0" err="1" smtClean="0"/>
              <a:t>cr</a:t>
            </a:r>
            <a:r>
              <a:rPr lang="en-US" altLang="zh-CN" dirty="0" smtClean="0"/>
              <a:t>, 11-17/0994r0)</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Do you agree that </a:t>
            </a:r>
          </a:p>
          <a:p>
            <a:pPr lvl="1">
              <a:buFont typeface="Arial" panose="020B0604020202020204" pitchFamily="34" charset="0"/>
              <a:buChar char="•"/>
            </a:pPr>
            <a:r>
              <a:rPr lang="en-US" altLang="zh-CN" dirty="0" err="1" smtClean="0"/>
              <a:t>Midamble</a:t>
            </a:r>
            <a:r>
              <a:rPr lang="en-US" altLang="zh-CN" dirty="0" smtClean="0"/>
              <a:t> is composed by HE-LTF(s) the same as in the preamble of the same PPDU, and no HE-STF field.</a:t>
            </a:r>
          </a:p>
          <a:p>
            <a:pPr lvl="1">
              <a:buFont typeface="Arial" panose="020B0604020202020204" pitchFamily="34" charset="0"/>
              <a:buChar char="•"/>
            </a:pPr>
            <a:r>
              <a:rPr lang="en-US" altLang="zh-CN" dirty="0" smtClean="0"/>
              <a:t>There is never </a:t>
            </a:r>
            <a:r>
              <a:rPr lang="en-US" altLang="zh-CN" dirty="0" err="1" smtClean="0"/>
              <a:t>midamble</a:t>
            </a:r>
            <a:r>
              <a:rPr lang="en-US" altLang="zh-CN" dirty="0" smtClean="0"/>
              <a:t> inserted after the last Data OFDM symbol</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Informative, not for motion</a:t>
            </a:r>
            <a:endParaRPr lang="zh-CN" altLang="en-US" dirty="0" smtClean="0">
              <a:solidFill>
                <a:srgbClr val="FF0000"/>
              </a:solidFill>
            </a:endParaRPr>
          </a:p>
          <a:p>
            <a:pPr>
              <a:buNone/>
            </a:pP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21 (non-</a:t>
            </a:r>
            <a:r>
              <a:rPr lang="en-US" altLang="zh-CN" dirty="0" err="1" smtClean="0"/>
              <a:t>cr</a:t>
            </a:r>
            <a:r>
              <a:rPr lang="en-US" altLang="zh-CN" dirty="0" smtClean="0"/>
              <a:t>, 11-17/0960r0)</a:t>
            </a:r>
            <a:endParaRPr lang="zh-CN" altLang="en-US" dirty="0"/>
          </a:p>
        </p:txBody>
      </p:sp>
      <p:sp>
        <p:nvSpPr>
          <p:cNvPr id="3" name="内容占位符 2"/>
          <p:cNvSpPr>
            <a:spLocks noGrp="1"/>
          </p:cNvSpPr>
          <p:nvPr>
            <p:ph idx="1"/>
          </p:nvPr>
        </p:nvSpPr>
        <p:spPr/>
        <p:txBody>
          <a:bodyPr/>
          <a:lstStyle/>
          <a:p>
            <a:r>
              <a:rPr lang="en-US" altLang="zh-CN" dirty="0" smtClean="0"/>
              <a:t>Do you support mid-amble update interval of 10 and 20 for mid-amble Doppler procedure in 11ax?</a:t>
            </a:r>
          </a:p>
          <a:p>
            <a:pPr lvl="1"/>
            <a:endParaRPr lang="en-US" altLang="zh-CN" dirty="0" smtClean="0"/>
          </a:p>
          <a:p>
            <a:pPr>
              <a:buNone/>
            </a:pPr>
            <a:endParaRPr lang="en-GB" altLang="zh-CN" sz="1600" dirty="0" smtClean="0"/>
          </a:p>
          <a:p>
            <a:pPr>
              <a:buNone/>
            </a:pPr>
            <a:r>
              <a:rPr lang="en-US" altLang="zh-CN" dirty="0" smtClean="0">
                <a:solidFill>
                  <a:srgbClr val="00B050"/>
                </a:solidFill>
              </a:rPr>
              <a:t>SP: 14Y/0N/11A</a:t>
            </a:r>
          </a:p>
          <a:p>
            <a:pPr>
              <a:buNone/>
            </a:pPr>
            <a:endParaRPr lang="en-US" altLang="zh-CN" dirty="0" smtClean="0">
              <a:solidFill>
                <a:srgbClr val="00B050"/>
              </a:solidFill>
            </a:endParaRPr>
          </a:p>
          <a:p>
            <a:pPr>
              <a:buNone/>
            </a:pPr>
            <a:r>
              <a:rPr lang="en-US" altLang="zh-CN" dirty="0" smtClean="0">
                <a:solidFill>
                  <a:srgbClr val="FF0000"/>
                </a:solidFill>
              </a:rPr>
              <a:t>Informative, not for motion</a:t>
            </a:r>
            <a:endParaRPr lang="zh-CN" altLang="en-US" dirty="0">
              <a:solidFill>
                <a:srgbClr val="FF0000"/>
              </a:solidFill>
            </a:endParaRP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22 (non-</a:t>
            </a:r>
            <a:r>
              <a:rPr lang="en-US" altLang="zh-CN" dirty="0" err="1" smtClean="0"/>
              <a:t>cr</a:t>
            </a:r>
            <a:r>
              <a:rPr lang="en-US" altLang="zh-CN" dirty="0" smtClean="0"/>
              <a:t>, 11-17/0960r0)</a:t>
            </a:r>
            <a:endParaRPr lang="zh-CN" altLang="en-US" dirty="0"/>
          </a:p>
        </p:txBody>
      </p:sp>
      <p:sp>
        <p:nvSpPr>
          <p:cNvPr id="3" name="内容占位符 2"/>
          <p:cNvSpPr>
            <a:spLocks noGrp="1"/>
          </p:cNvSpPr>
          <p:nvPr>
            <p:ph idx="1"/>
          </p:nvPr>
        </p:nvSpPr>
        <p:spPr/>
        <p:txBody>
          <a:bodyPr/>
          <a:lstStyle/>
          <a:p>
            <a:pPr algn="just"/>
            <a:r>
              <a:rPr lang="en-US" altLang="zh-CN" sz="2000" dirty="0" smtClean="0"/>
              <a:t>Do you support signaling mid-amble update interval in HE-SIG-A of HE PPDUs?</a:t>
            </a:r>
          </a:p>
          <a:p>
            <a:pPr lvl="1">
              <a:buFont typeface="Arial" panose="020B0604020202020204" pitchFamily="34" charset="0"/>
              <a:buChar char="•"/>
            </a:pPr>
            <a:r>
              <a:rPr lang="en-US" altLang="zh-CN" sz="1800" dirty="0" smtClean="0"/>
              <a:t>HE SU PPDU: Borrow 1 bit from ‘</a:t>
            </a:r>
            <a:r>
              <a:rPr lang="en-US" altLang="zh-CN" sz="1800" dirty="0" err="1" smtClean="0"/>
              <a:t>Nsts</a:t>
            </a:r>
            <a:r>
              <a:rPr lang="en-US" altLang="zh-CN" sz="1800" dirty="0" smtClean="0"/>
              <a:t>’ field </a:t>
            </a:r>
          </a:p>
          <a:p>
            <a:pPr lvl="1">
              <a:buFont typeface="Arial" panose="020B0604020202020204" pitchFamily="34" charset="0"/>
              <a:buChar char="•"/>
            </a:pPr>
            <a:r>
              <a:rPr lang="en-US" altLang="zh-CN" sz="1800" dirty="0" smtClean="0"/>
              <a:t>HE MU PPDU: Borrow 1 bit from ‘# of HE-LTF Symbols’ field</a:t>
            </a:r>
          </a:p>
          <a:p>
            <a:pPr lvl="1">
              <a:buFont typeface="Arial" panose="020B0604020202020204" pitchFamily="34" charset="0"/>
              <a:buChar char="•"/>
            </a:pPr>
            <a:r>
              <a:rPr lang="en-US" altLang="zh-CN" sz="1800" dirty="0" smtClean="0"/>
              <a:t>HE TRIG PPDU: Borrow 1 bit from ‘# of HE-LTF Symbols’ field in Trigger frame</a:t>
            </a:r>
          </a:p>
          <a:p>
            <a:pPr marL="457200" lvl="1" indent="0"/>
            <a:r>
              <a:rPr lang="en-US" altLang="zh-CN" sz="1800" dirty="0" smtClean="0"/>
              <a:t>NOTE: For non-Doppler cases: ‘</a:t>
            </a:r>
            <a:r>
              <a:rPr lang="en-US" altLang="zh-CN" sz="1800" dirty="0" err="1" smtClean="0"/>
              <a:t>Nsts</a:t>
            </a:r>
            <a:r>
              <a:rPr lang="en-US" altLang="zh-CN" sz="1800" dirty="0" smtClean="0"/>
              <a:t>’ = 3 bits and ‘# of HE-LTF Symbols’ = 3 bits [as in D1.3]</a:t>
            </a:r>
          </a:p>
          <a:p>
            <a:pPr>
              <a:buNone/>
            </a:pPr>
            <a:endParaRPr lang="en-GB" altLang="zh-CN" sz="1600" dirty="0" smtClean="0"/>
          </a:p>
          <a:p>
            <a:pPr>
              <a:buNone/>
            </a:pPr>
            <a:r>
              <a:rPr lang="en-US" altLang="zh-CN" dirty="0" smtClean="0">
                <a:solidFill>
                  <a:srgbClr val="00B050"/>
                </a:solidFill>
              </a:rPr>
              <a:t>SP: 14Y/0N/13A</a:t>
            </a:r>
          </a:p>
          <a:p>
            <a:pPr>
              <a:buNone/>
            </a:pPr>
            <a:r>
              <a:rPr lang="en-US" altLang="zh-CN" dirty="0" smtClean="0">
                <a:solidFill>
                  <a:srgbClr val="FF0000"/>
                </a:solidFill>
              </a:rPr>
              <a:t>Informative, not for motion</a:t>
            </a:r>
            <a:endParaRPr lang="zh-CN" altLang="en-US" dirty="0" smtClean="0">
              <a:solidFill>
                <a:srgbClr val="FF0000"/>
              </a:solidFill>
            </a:endParaRPr>
          </a:p>
          <a:p>
            <a:pPr>
              <a:buNone/>
            </a:pP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23 (non-</a:t>
            </a:r>
            <a:r>
              <a:rPr lang="en-US" altLang="zh-CN" dirty="0" err="1" smtClean="0"/>
              <a:t>cr</a:t>
            </a:r>
            <a:r>
              <a:rPr lang="en-US" altLang="zh-CN" dirty="0" smtClean="0"/>
              <a:t>, 11-17/1021r0)</a:t>
            </a:r>
            <a:endParaRPr lang="zh-CN" altLang="en-US" dirty="0"/>
          </a:p>
        </p:txBody>
      </p:sp>
      <p:sp>
        <p:nvSpPr>
          <p:cNvPr id="3" name="内容占位符 2"/>
          <p:cNvSpPr>
            <a:spLocks noGrp="1"/>
          </p:cNvSpPr>
          <p:nvPr>
            <p:ph idx="1"/>
          </p:nvPr>
        </p:nvSpPr>
        <p:spPr/>
        <p:txBody>
          <a:bodyPr/>
          <a:lstStyle/>
          <a:p>
            <a:r>
              <a:rPr lang="en-US" altLang="zh-CN" dirty="0" smtClean="0"/>
              <a:t>Do you agree the dual use of Doppler bit as followings?</a:t>
            </a:r>
          </a:p>
          <a:p>
            <a:pPr lvl="1"/>
            <a:r>
              <a:rPr lang="en-US" altLang="zh-CN" dirty="0" smtClean="0"/>
              <a:t>For HE PPDUs with N_SYM ≤  </a:t>
            </a:r>
            <a:r>
              <a:rPr lang="en-US" altLang="zh-CN" dirty="0" err="1" smtClean="0"/>
              <a:t>Midamble</a:t>
            </a:r>
            <a:r>
              <a:rPr lang="en-US" altLang="zh-CN" dirty="0" smtClean="0"/>
              <a:t> periodicity, Doppler subfield of HE-SIG-A field set to 1 indicates that the current channel between the transmitter and the recipient is with high Doppler. 	</a:t>
            </a:r>
          </a:p>
          <a:p>
            <a:pPr lvl="1"/>
            <a:r>
              <a:rPr lang="en-US" altLang="zh-CN" dirty="0" smtClean="0"/>
              <a:t>For HE PPDUs with N_SYM &gt; </a:t>
            </a:r>
            <a:r>
              <a:rPr lang="en-US" altLang="zh-CN" dirty="0" err="1" smtClean="0"/>
              <a:t>Midamble</a:t>
            </a:r>
            <a:r>
              <a:rPr lang="en-US" altLang="zh-CN" dirty="0" smtClean="0"/>
              <a:t> periodicity, Doppler subfield of HE-SIG-A field set to 1 indicates that </a:t>
            </a:r>
            <a:r>
              <a:rPr lang="en-US" altLang="zh-CN" dirty="0" err="1" smtClean="0"/>
              <a:t>Midamble</a:t>
            </a:r>
            <a:r>
              <a:rPr lang="en-US" altLang="zh-CN" dirty="0" smtClean="0"/>
              <a:t> is present in the PPDU. </a:t>
            </a:r>
          </a:p>
          <a:p>
            <a:pPr>
              <a:buFont typeface="Arial" panose="020B0604020202020204" pitchFamily="34" charset="0"/>
              <a:buChar char="•"/>
            </a:pPr>
            <a:endParaRPr lang="en-US" altLang="zh-CN" dirty="0" smtClean="0"/>
          </a:p>
          <a:p>
            <a:pPr>
              <a:buFont typeface="Arial" panose="020B0604020202020204" pitchFamily="34" charset="0"/>
              <a:buChar char="•"/>
            </a:pPr>
            <a:r>
              <a:rPr lang="en-US" altLang="zh-CN" dirty="0" smtClean="0"/>
              <a:t>14Y/6N/6A</a:t>
            </a:r>
          </a:p>
          <a:p>
            <a:pPr>
              <a:buFont typeface="Arial" panose="020B0604020202020204" pitchFamily="34" charset="0"/>
              <a:buChar char="•"/>
            </a:pPr>
            <a:endParaRPr lang="en-US" altLang="zh-CN" sz="2000" dirty="0" smtClean="0"/>
          </a:p>
          <a:p>
            <a:pPr>
              <a:buFont typeface="Arial" panose="020B0604020202020204" pitchFamily="34" charset="0"/>
              <a:buChar char="•"/>
            </a:pPr>
            <a:r>
              <a:rPr lang="en-US" altLang="zh-CN" sz="2000" dirty="0" smtClean="0">
                <a:solidFill>
                  <a:srgbClr val="FF0000"/>
                </a:solidFill>
              </a:rPr>
              <a:t>Informative, not for motion</a:t>
            </a:r>
            <a:endParaRPr lang="zh-CN" altLang="en-US" sz="2000" dirty="0" smtClean="0">
              <a:solidFill>
                <a:srgbClr val="FF0000"/>
              </a:solidFill>
            </a:endParaRP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内容占位符 6"/>
          <p:cNvGraphicFramePr>
            <a:graphicFrameLocks noGrp="1"/>
          </p:cNvGraphicFramePr>
          <p:nvPr>
            <p:ph idx="1"/>
          </p:nvPr>
        </p:nvGraphicFramePr>
        <p:xfrm>
          <a:off x="304800" y="1371600"/>
          <a:ext cx="8610599" cy="5230560"/>
        </p:xfrm>
        <a:graphic>
          <a:graphicData uri="http://schemas.openxmlformats.org/drawingml/2006/table">
            <a:tbl>
              <a:tblPr firstRow="1" bandRow="1">
                <a:tableStyleId>{5C22544A-7EE6-4342-B048-85BDC9FD1C3A}</a:tableStyleId>
              </a:tblPr>
              <a:tblGrid>
                <a:gridCol w="1345406"/>
                <a:gridCol w="1016794"/>
                <a:gridCol w="5351460"/>
                <a:gridCol w="896939"/>
              </a:tblGrid>
              <a:tr h="351213">
                <a:tc>
                  <a:txBody>
                    <a:bodyPr/>
                    <a:lstStyle/>
                    <a:p>
                      <a:r>
                        <a:rPr lang="en-US" altLang="zh-CN" sz="1000" dirty="0" smtClean="0"/>
                        <a:t>Assignee</a:t>
                      </a:r>
                      <a:endParaRPr lang="zh-CN" altLang="en-US" sz="1000" dirty="0"/>
                    </a:p>
                  </a:txBody>
                  <a:tcPr/>
                </a:tc>
                <a:tc>
                  <a:txBody>
                    <a:bodyPr/>
                    <a:lstStyle/>
                    <a:p>
                      <a:r>
                        <a:rPr lang="en-US" altLang="zh-CN" sz="1000" dirty="0" smtClean="0"/>
                        <a:t>Unresolved CIDs after Jul</a:t>
                      </a:r>
                      <a:endParaRPr lang="zh-CN" altLang="en-US" sz="1000" dirty="0"/>
                    </a:p>
                  </a:txBody>
                  <a:tcPr/>
                </a:tc>
                <a:tc>
                  <a:txBody>
                    <a:bodyPr/>
                    <a:lstStyle/>
                    <a:p>
                      <a:r>
                        <a:rPr lang="en-US" altLang="zh-CN" sz="1000" dirty="0" smtClean="0"/>
                        <a:t>Clause</a:t>
                      </a:r>
                      <a:endParaRPr lang="zh-CN" altLang="en-US" sz="1000" dirty="0"/>
                    </a:p>
                  </a:txBody>
                  <a:tcPr/>
                </a:tc>
                <a:tc>
                  <a:txBody>
                    <a:bodyPr/>
                    <a:lstStyle/>
                    <a:p>
                      <a:r>
                        <a:rPr lang="en-US" altLang="zh-CN" sz="1000" dirty="0" smtClean="0"/>
                        <a:t>Target Time</a:t>
                      </a:r>
                      <a:endParaRPr lang="zh-CN" altLang="en-US" sz="1000" dirty="0"/>
                    </a:p>
                  </a:txBody>
                  <a:tcPr/>
                </a:tc>
              </a:tr>
              <a:tr h="216131">
                <a:tc>
                  <a:txBody>
                    <a:bodyPr/>
                    <a:lstStyle/>
                    <a:p>
                      <a:r>
                        <a:rPr lang="en-US" altLang="zh-CN" sz="1000" dirty="0" smtClean="0"/>
                        <a:t>Bo Sun</a:t>
                      </a:r>
                      <a:endParaRPr lang="zh-CN" altLang="en-US" sz="1000" dirty="0"/>
                    </a:p>
                  </a:txBody>
                  <a:tcPr marL="36000" marR="36000" marT="36000" marB="36000"/>
                </a:tc>
                <a:tc>
                  <a:txBody>
                    <a:bodyPr/>
                    <a:lstStyle/>
                    <a:p>
                      <a:r>
                        <a:rPr lang="en-US" altLang="zh-CN" sz="1000" dirty="0" smtClean="0"/>
                        <a:t>81</a:t>
                      </a:r>
                      <a:endParaRPr lang="zh-CN" altLang="en-US" sz="1000" dirty="0"/>
                    </a:p>
                  </a:txBody>
                  <a:tcPr marL="36000" marR="36000" marT="36000" marB="36000"/>
                </a:tc>
                <a:tc>
                  <a:txBody>
                    <a:bodyPr/>
                    <a:lstStyle/>
                    <a:p>
                      <a:r>
                        <a:rPr lang="en-US" altLang="zh-CN" sz="1000" dirty="0" smtClean="0"/>
                        <a:t>28.2.2 (</a:t>
                      </a:r>
                      <a:r>
                        <a:rPr lang="en-US" altLang="zh-CN" sz="1000" dirty="0" smtClean="0"/>
                        <a:t>TXVECTOR/RXVECTOR)</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0">
                <a:tc>
                  <a:txBody>
                    <a:bodyPr/>
                    <a:lstStyle/>
                    <a:p>
                      <a:r>
                        <a:rPr lang="en-US" altLang="zh-CN" sz="1000" dirty="0" err="1" smtClean="0"/>
                        <a:t>Shahrnaz</a:t>
                      </a:r>
                      <a:r>
                        <a:rPr lang="en-US" altLang="zh-CN" sz="1000" dirty="0" smtClean="0"/>
                        <a:t> </a:t>
                      </a:r>
                      <a:r>
                        <a:rPr lang="en-US" altLang="zh-CN" sz="1000" dirty="0" err="1" smtClean="0"/>
                        <a:t>Azizi</a:t>
                      </a:r>
                      <a:endParaRPr lang="zh-CN" altLang="en-US" sz="1000" dirty="0"/>
                    </a:p>
                  </a:txBody>
                  <a:tcPr marL="36000" marR="36000" marT="36000" marB="36000"/>
                </a:tc>
                <a:tc>
                  <a:txBody>
                    <a:bodyPr/>
                    <a:lstStyle/>
                    <a:p>
                      <a:r>
                        <a:rPr lang="en-US" altLang="zh-CN" sz="1000" dirty="0" smtClean="0"/>
                        <a:t>9</a:t>
                      </a:r>
                      <a:endParaRPr lang="zh-CN" altLang="en-US" sz="1000" dirty="0"/>
                    </a:p>
                  </a:txBody>
                  <a:tcPr marL="36000" marR="36000" marT="36000" marB="36000"/>
                </a:tc>
                <a:tc>
                  <a:txBody>
                    <a:bodyPr/>
                    <a:lstStyle/>
                    <a:p>
                      <a:r>
                        <a:rPr lang="en-US" altLang="zh-CN" sz="1000" dirty="0" smtClean="0"/>
                        <a:t>8172</a:t>
                      </a:r>
                      <a:r>
                        <a:rPr lang="en-US" altLang="zh-CN" sz="1000" baseline="0" dirty="0" smtClean="0"/>
                        <a:t> (17.5.2.3), 9793, 9148, 7238, 4970, 8604, 7239, 9149, 9150, 7240 (28.3.3.2)</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err="1" smtClean="0"/>
                        <a:t>Sigurd</a:t>
                      </a:r>
                      <a:endParaRPr lang="zh-CN" altLang="en-US" sz="1000" dirty="0"/>
                    </a:p>
                  </a:txBody>
                  <a:tcPr marL="36000" marR="36000" marT="36000" marB="36000"/>
                </a:tc>
                <a:tc>
                  <a:txBody>
                    <a:bodyPr/>
                    <a:lstStyle/>
                    <a:p>
                      <a:r>
                        <a:rPr lang="en-US" altLang="zh-CN" sz="1000" dirty="0" smtClean="0"/>
                        <a:t>1</a:t>
                      </a:r>
                      <a:endParaRPr lang="zh-CN" altLang="en-US" sz="1000" dirty="0"/>
                    </a:p>
                  </a:txBody>
                  <a:tcPr marL="36000" marR="36000" marT="36000" marB="36000"/>
                </a:tc>
                <a:tc>
                  <a:txBody>
                    <a:bodyPr/>
                    <a:lstStyle/>
                    <a:p>
                      <a:r>
                        <a:rPr lang="en-US" altLang="zh-CN" sz="1000" dirty="0" smtClean="0"/>
                        <a:t>4917</a:t>
                      </a:r>
                      <a:endParaRPr lang="zh-CN" altLang="en-US" sz="1000" dirty="0"/>
                    </a:p>
                  </a:txBody>
                  <a:tcPr marL="36000" marR="36000" marT="36000" marB="36000"/>
                </a:tc>
                <a:tc>
                  <a:txBody>
                    <a:bodyPr/>
                    <a:lstStyle/>
                    <a:p>
                      <a:r>
                        <a:rPr lang="en-US" altLang="zh-CN" sz="1000" smtClean="0"/>
                        <a:t>Sep</a:t>
                      </a:r>
                      <a:endParaRPr lang="zh-CN" altLang="en-US" sz="1000" dirty="0"/>
                    </a:p>
                  </a:txBody>
                  <a:tcPr marL="36000" marR="36000" marT="36000" marB="36000"/>
                </a:tc>
              </a:tr>
              <a:tr h="216131">
                <a:tc>
                  <a:txBody>
                    <a:bodyPr/>
                    <a:lstStyle/>
                    <a:p>
                      <a:r>
                        <a:rPr lang="en-US" altLang="zh-CN" sz="1000" dirty="0" err="1" smtClean="0"/>
                        <a:t>Lochan</a:t>
                      </a:r>
                      <a:endParaRPr lang="zh-CN" altLang="en-US" sz="1000" dirty="0"/>
                    </a:p>
                  </a:txBody>
                  <a:tcPr marL="36000" marR="36000" marT="36000" marB="36000"/>
                </a:tc>
                <a:tc>
                  <a:txBody>
                    <a:bodyPr/>
                    <a:lstStyle/>
                    <a:p>
                      <a:r>
                        <a:rPr lang="en-US" altLang="zh-CN" sz="1000" dirty="0" smtClean="0"/>
                        <a:t>3</a:t>
                      </a:r>
                      <a:endParaRPr lang="zh-CN" altLang="en-US" sz="1000" dirty="0"/>
                    </a:p>
                  </a:txBody>
                  <a:tcPr marL="36000" marR="36000" marT="36000" marB="36000"/>
                </a:tc>
                <a:tc>
                  <a:txBody>
                    <a:bodyPr/>
                    <a:lstStyle/>
                    <a:p>
                      <a:r>
                        <a:rPr lang="en-US" altLang="zh-CN" sz="1000" dirty="0" smtClean="0"/>
                        <a:t>6433,</a:t>
                      </a:r>
                      <a:r>
                        <a:rPr lang="en-US" altLang="zh-CN" sz="1000" baseline="0" dirty="0" smtClean="0"/>
                        <a:t> 8348, 7894 (9.4.2.218.3, 26.1.1)</a:t>
                      </a:r>
                      <a:endParaRPr lang="zh-CN" altLang="en-US" sz="1000" dirty="0"/>
                    </a:p>
                  </a:txBody>
                  <a:tcPr marL="36000" marR="36000" marT="36000" marB="36000"/>
                </a:tc>
                <a:tc>
                  <a:txBody>
                    <a:bodyPr/>
                    <a:lstStyle/>
                    <a:p>
                      <a:r>
                        <a:rPr lang="en-US" altLang="zh-CN" sz="1000" smtClean="0"/>
                        <a:t>Sep</a:t>
                      </a:r>
                      <a:endParaRPr lang="zh-CN" altLang="en-US" sz="1000" dirty="0"/>
                    </a:p>
                  </a:txBody>
                  <a:tcPr marL="36000" marR="36000" marT="36000" marB="36000"/>
                </a:tc>
              </a:tr>
              <a:tr h="216131">
                <a:tc>
                  <a:txBody>
                    <a:bodyPr/>
                    <a:lstStyle/>
                    <a:p>
                      <a:r>
                        <a:rPr lang="en-US" altLang="zh-CN" sz="1000" dirty="0" smtClean="0"/>
                        <a:t>Ron</a:t>
                      </a:r>
                      <a:endParaRPr lang="zh-CN" altLang="en-US" sz="1000" dirty="0"/>
                    </a:p>
                  </a:txBody>
                  <a:tcPr marL="36000" marR="36000" marT="36000" marB="36000"/>
                </a:tc>
                <a:tc>
                  <a:txBody>
                    <a:bodyPr/>
                    <a:lstStyle/>
                    <a:p>
                      <a:r>
                        <a:rPr lang="en-US" altLang="zh-CN" sz="1000" dirty="0" smtClean="0"/>
                        <a:t>1</a:t>
                      </a:r>
                      <a:endParaRPr lang="zh-CN" altLang="en-US" sz="1000" dirty="0"/>
                    </a:p>
                  </a:txBody>
                  <a:tcPr marL="36000" marR="36000" marT="36000" marB="36000"/>
                </a:tc>
                <a:tc>
                  <a:txBody>
                    <a:bodyPr/>
                    <a:lstStyle/>
                    <a:p>
                      <a:r>
                        <a:rPr lang="en-US" altLang="zh-CN" sz="1000" dirty="0" smtClean="0"/>
                        <a:t>8093 (28.3.10.7.2)</a:t>
                      </a:r>
                      <a:endParaRPr lang="zh-CN" altLang="en-US" sz="1000" dirty="0"/>
                    </a:p>
                  </a:txBody>
                  <a:tcPr marL="36000" marR="36000" marT="36000" marB="36000"/>
                </a:tc>
                <a:tc>
                  <a:txBody>
                    <a:bodyPr/>
                    <a:lstStyle/>
                    <a:p>
                      <a:r>
                        <a:rPr lang="en-US" altLang="zh-CN" sz="1000" smtClean="0"/>
                        <a:t>Sep</a:t>
                      </a:r>
                      <a:endParaRPr lang="zh-CN" altLang="en-US" sz="1000" dirty="0"/>
                    </a:p>
                  </a:txBody>
                  <a:tcPr marL="36000" marR="36000" marT="36000" marB="36000"/>
                </a:tc>
              </a:tr>
              <a:tr h="216131">
                <a:tc>
                  <a:txBody>
                    <a:bodyPr/>
                    <a:lstStyle/>
                    <a:p>
                      <a:r>
                        <a:rPr lang="en-US" altLang="zh-CN" sz="1000" dirty="0" err="1" smtClean="0"/>
                        <a:t>Hongyuan</a:t>
                      </a:r>
                      <a:endParaRPr lang="zh-CN" altLang="en-US" sz="1000" dirty="0"/>
                    </a:p>
                  </a:txBody>
                  <a:tcPr marL="36000" marR="36000" marT="36000" marB="36000"/>
                </a:tc>
                <a:tc>
                  <a:txBody>
                    <a:bodyPr/>
                    <a:lstStyle/>
                    <a:p>
                      <a:r>
                        <a:rPr lang="en-US" altLang="zh-CN" sz="1000" dirty="0" smtClean="0"/>
                        <a:t>37</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i="1" kern="1200" dirty="0" smtClean="0">
                          <a:solidFill>
                            <a:schemeClr val="dk1"/>
                          </a:solidFill>
                          <a:latin typeface="+mn-lt"/>
                          <a:ea typeface="+mn-ea"/>
                          <a:cs typeface="+mn-cs"/>
                        </a:rPr>
                        <a:t>36 for </a:t>
                      </a:r>
                      <a:r>
                        <a:rPr lang="en-US" altLang="zh-CN" sz="1000" i="1" kern="1200" dirty="0" err="1" smtClean="0">
                          <a:solidFill>
                            <a:schemeClr val="dk1"/>
                          </a:solidFill>
                          <a:latin typeface="+mn-lt"/>
                          <a:ea typeface="+mn-ea"/>
                          <a:cs typeface="+mn-cs"/>
                        </a:rPr>
                        <a:t>midamble</a:t>
                      </a:r>
                      <a:r>
                        <a:rPr lang="en-US" altLang="zh-CN" sz="1000" i="1" kern="1200" dirty="0" smtClean="0">
                          <a:solidFill>
                            <a:schemeClr val="dk1"/>
                          </a:solidFill>
                          <a:latin typeface="+mn-lt"/>
                          <a:ea typeface="+mn-ea"/>
                          <a:cs typeface="+mn-cs"/>
                        </a:rPr>
                        <a:t> PHY  (including 5246, 5753)+ 9082; CID 3403 is duplicated and rejected by Editor</a:t>
                      </a:r>
                      <a:endParaRPr lang="zh-CN" altLang="en-US" sz="1000" dirty="0"/>
                    </a:p>
                  </a:txBody>
                  <a:tcPr marL="36000" marR="36000" marT="36000" marB="36000"/>
                </a:tc>
                <a:tc>
                  <a:txBody>
                    <a:bodyPr/>
                    <a:lstStyle/>
                    <a:p>
                      <a:r>
                        <a:rPr lang="en-US" altLang="zh-CN" sz="1000" smtClean="0"/>
                        <a:t>Sep</a:t>
                      </a:r>
                      <a:endParaRPr lang="zh-CN" altLang="en-US" sz="1000" dirty="0"/>
                    </a:p>
                  </a:txBody>
                  <a:tcPr marL="36000" marR="36000" marT="36000" marB="36000"/>
                </a:tc>
              </a:tr>
              <a:tr h="216131">
                <a:tc>
                  <a:txBody>
                    <a:bodyPr/>
                    <a:lstStyle/>
                    <a:p>
                      <a:r>
                        <a:rPr lang="en-US" altLang="zh-CN" sz="1000" dirty="0" err="1" smtClean="0"/>
                        <a:t>Yongho</a:t>
                      </a:r>
                      <a:endParaRPr lang="zh-CN" altLang="en-US" sz="1000" dirty="0"/>
                    </a:p>
                  </a:txBody>
                  <a:tcPr marL="36000" marR="36000" marT="36000" marB="36000"/>
                </a:tc>
                <a:tc>
                  <a:txBody>
                    <a:bodyPr/>
                    <a:lstStyle/>
                    <a:p>
                      <a:r>
                        <a:rPr lang="en-US" altLang="zh-CN" sz="1000" dirty="0" smtClean="0"/>
                        <a:t>7</a:t>
                      </a:r>
                      <a:endParaRPr lang="zh-CN" altLang="en-US" sz="1000" dirty="0"/>
                    </a:p>
                  </a:txBody>
                  <a:tcPr marL="36000" marR="36000" marT="36000" marB="36000"/>
                </a:tc>
                <a:tc>
                  <a:txBody>
                    <a:bodyPr/>
                    <a:lstStyle/>
                    <a:p>
                      <a:r>
                        <a:rPr lang="en-US" altLang="zh-CN" sz="1000" dirty="0" smtClean="0"/>
                        <a:t>4719, 4718, 6938, 7296, 7297, 6939, 9735</a:t>
                      </a:r>
                      <a:endParaRPr lang="zh-CN" altLang="en-US" sz="1000" dirty="0"/>
                    </a:p>
                  </a:txBody>
                  <a:tcPr marL="36000" marR="36000" marT="36000" marB="36000"/>
                </a:tc>
                <a:tc>
                  <a:txBody>
                    <a:bodyPr/>
                    <a:lstStyle/>
                    <a:p>
                      <a:r>
                        <a:rPr lang="en-US" altLang="zh-CN" sz="1000" smtClean="0"/>
                        <a:t>Sep</a:t>
                      </a:r>
                      <a:endParaRPr lang="zh-CN" altLang="en-US" sz="1000" dirty="0"/>
                    </a:p>
                  </a:txBody>
                  <a:tcPr marL="36000" marR="36000" marT="36000" marB="36000"/>
                </a:tc>
              </a:tr>
              <a:tr h="216131">
                <a:tc>
                  <a:txBody>
                    <a:bodyPr/>
                    <a:lstStyle/>
                    <a:p>
                      <a:r>
                        <a:rPr lang="en-US" altLang="zh-CN" sz="1000" dirty="0" smtClean="0"/>
                        <a:t>Sung</a:t>
                      </a:r>
                      <a:r>
                        <a:rPr lang="en-US" altLang="zh-CN" sz="1000" baseline="0" dirty="0" smtClean="0"/>
                        <a:t> </a:t>
                      </a:r>
                      <a:r>
                        <a:rPr lang="en-US" altLang="zh-CN" sz="1000" baseline="0" dirty="0" err="1" smtClean="0"/>
                        <a:t>Eun</a:t>
                      </a:r>
                      <a:r>
                        <a:rPr lang="en-US" altLang="zh-CN" sz="1000" baseline="0" dirty="0" smtClean="0"/>
                        <a:t> Lee</a:t>
                      </a:r>
                      <a:endParaRPr lang="zh-CN" altLang="en-US" sz="1000" dirty="0"/>
                    </a:p>
                  </a:txBody>
                  <a:tcPr marL="36000" marR="36000" marT="36000" marB="36000"/>
                </a:tc>
                <a:tc>
                  <a:txBody>
                    <a:bodyPr/>
                    <a:lstStyle/>
                    <a:p>
                      <a:r>
                        <a:rPr lang="en-US" altLang="zh-CN" sz="1000" dirty="0" smtClean="0"/>
                        <a:t>6</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9765, 8806, 7237, 8808, 7827, 10382 (28.3.3.5,</a:t>
                      </a:r>
                      <a:r>
                        <a:rPr lang="en-US" altLang="zh-CN" sz="1000" baseline="0" dirty="0" smtClean="0"/>
                        <a:t> 28.3.3.6 , 20 MHz only)</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Sep</a:t>
                      </a:r>
                      <a:endParaRPr lang="zh-CN" altLang="en-US" sz="1000" dirty="0"/>
                    </a:p>
                  </a:txBody>
                  <a:tcPr marL="36000" marR="36000" marT="36000" marB="36000"/>
                </a:tc>
              </a:tr>
              <a:tr h="216131">
                <a:tc>
                  <a:txBody>
                    <a:bodyPr/>
                    <a:lstStyle/>
                    <a:p>
                      <a:r>
                        <a:rPr lang="en-US" altLang="zh-CN" sz="1000" dirty="0" err="1" smtClean="0"/>
                        <a:t>Guoqing</a:t>
                      </a:r>
                      <a:endParaRPr lang="zh-CN" altLang="en-US" sz="1000" dirty="0"/>
                    </a:p>
                  </a:txBody>
                  <a:tcPr marL="36000" marR="36000" marT="36000" marB="36000"/>
                </a:tc>
                <a:tc>
                  <a:txBody>
                    <a:bodyPr/>
                    <a:lstStyle/>
                    <a:p>
                      <a:r>
                        <a:rPr lang="en-US" altLang="zh-CN" sz="1000" dirty="0" smtClean="0"/>
                        <a:t>3</a:t>
                      </a:r>
                      <a:endParaRPr lang="zh-CN" altLang="en-US" sz="1000" dirty="0"/>
                    </a:p>
                  </a:txBody>
                  <a:tcPr marL="36000" marR="36000" marT="36000" marB="36000"/>
                </a:tc>
                <a:tc>
                  <a:txBody>
                    <a:bodyPr/>
                    <a:lstStyle/>
                    <a:p>
                      <a:r>
                        <a:rPr lang="en-US" altLang="zh-CN" sz="1000" dirty="0" smtClean="0"/>
                        <a:t>9153,</a:t>
                      </a:r>
                      <a:r>
                        <a:rPr lang="en-US" altLang="zh-CN" sz="1000" baseline="0" dirty="0" smtClean="0"/>
                        <a:t> 8811, 8810 (28.3.3.6)</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err="1" smtClean="0"/>
                        <a:t>Liwen</a:t>
                      </a:r>
                      <a:endParaRPr lang="zh-CN" altLang="en-US" sz="1000" dirty="0"/>
                    </a:p>
                  </a:txBody>
                  <a:tcPr marL="36000" marR="36000" marT="36000" marB="36000"/>
                </a:tc>
                <a:tc>
                  <a:txBody>
                    <a:bodyPr/>
                    <a:lstStyle/>
                    <a:p>
                      <a:r>
                        <a:rPr lang="en-US" altLang="zh-CN" sz="1000" dirty="0" smtClean="0"/>
                        <a:t>2</a:t>
                      </a:r>
                      <a:endParaRPr lang="zh-CN" altLang="en-US" sz="1000" dirty="0"/>
                    </a:p>
                  </a:txBody>
                  <a:tcPr marL="36000" marR="36000" marT="36000" marB="36000"/>
                </a:tc>
                <a:tc>
                  <a:txBody>
                    <a:bodyPr/>
                    <a:lstStyle/>
                    <a:p>
                      <a:r>
                        <a:rPr lang="en-US" altLang="zh-CN" sz="1000" dirty="0" smtClean="0"/>
                        <a:t>3124 (8.4.2.218.1), 7376 (9.4.2.218.3)</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100" dirty="0" err="1" smtClean="0"/>
                        <a:t>Abhishek</a:t>
                      </a:r>
                      <a:r>
                        <a:rPr lang="en-US" altLang="zh-CN" sz="1100" dirty="0" smtClean="0"/>
                        <a:t> </a:t>
                      </a:r>
                      <a:r>
                        <a:rPr lang="en-US" altLang="zh-CN" sz="1100" dirty="0" err="1" smtClean="0"/>
                        <a:t>Patil</a:t>
                      </a:r>
                      <a:endParaRPr lang="zh-CN" altLang="en-US" sz="1100" dirty="0"/>
                    </a:p>
                  </a:txBody>
                  <a:tcPr marL="36000" marR="36000" marT="36000" marB="36000"/>
                </a:tc>
                <a:tc>
                  <a:txBody>
                    <a:bodyPr/>
                    <a:lstStyle/>
                    <a:p>
                      <a:r>
                        <a:rPr lang="en-US" altLang="zh-CN" sz="1100" dirty="0" smtClean="0"/>
                        <a:t>1</a:t>
                      </a:r>
                      <a:endParaRPr lang="zh-CN" altLang="en-US" sz="1100" dirty="0"/>
                    </a:p>
                  </a:txBody>
                  <a:tcPr marL="36000" marR="36000" marT="36000" marB="36000"/>
                </a:tc>
                <a:tc>
                  <a:txBody>
                    <a:bodyPr/>
                    <a:lstStyle/>
                    <a:p>
                      <a:r>
                        <a:rPr lang="en-US" altLang="zh-CN" sz="1100" dirty="0" smtClean="0"/>
                        <a:t>8172 (17.5.2.3)</a:t>
                      </a:r>
                      <a:endParaRPr lang="zh-CN" altLang="en-US" sz="11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Sep</a:t>
                      </a:r>
                      <a:endParaRPr lang="zh-CN" altLang="en-US" sz="1000" dirty="0"/>
                    </a:p>
                  </a:txBody>
                  <a:tcPr marL="36000" marR="36000" marT="36000" marB="36000"/>
                </a:tc>
              </a:tr>
              <a:tr h="216131">
                <a:tc>
                  <a:txBody>
                    <a:bodyPr/>
                    <a:lstStyle/>
                    <a:p>
                      <a:r>
                        <a:rPr lang="en-US" altLang="zh-CN" sz="1100" dirty="0" smtClean="0"/>
                        <a:t>Editor</a:t>
                      </a:r>
                      <a:endParaRPr lang="zh-CN" altLang="en-US" sz="1100" dirty="0"/>
                    </a:p>
                  </a:txBody>
                  <a:tcPr marL="36000" marR="36000" marT="36000" marB="36000"/>
                </a:tc>
                <a:tc>
                  <a:txBody>
                    <a:bodyPr/>
                    <a:lstStyle/>
                    <a:p>
                      <a:r>
                        <a:rPr lang="en-US" altLang="zh-CN" sz="1100" dirty="0" smtClean="0"/>
                        <a:t>1</a:t>
                      </a:r>
                      <a:endParaRPr lang="zh-CN" altLang="en-US" sz="1100" dirty="0"/>
                    </a:p>
                  </a:txBody>
                  <a:tcPr marL="36000" marR="36000" marT="36000" marB="36000"/>
                </a:tc>
                <a:tc>
                  <a:txBody>
                    <a:bodyPr/>
                    <a:lstStyle/>
                    <a:p>
                      <a:r>
                        <a:rPr lang="en-US" altLang="zh-CN" sz="1100" dirty="0" smtClean="0"/>
                        <a:t>8055 (28)</a:t>
                      </a:r>
                      <a:endParaRPr lang="zh-CN" altLang="en-US" sz="11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100" dirty="0" err="1" smtClean="0"/>
                        <a:t>Jian</a:t>
                      </a:r>
                      <a:r>
                        <a:rPr lang="en-US" altLang="zh-CN" sz="1100" baseline="0" dirty="0" smtClean="0"/>
                        <a:t> Yu</a:t>
                      </a:r>
                      <a:endParaRPr lang="zh-CN" altLang="en-US" sz="1100" dirty="0"/>
                    </a:p>
                  </a:txBody>
                  <a:tcPr marL="36000" marR="36000" marT="36000" marB="36000"/>
                </a:tc>
                <a:tc>
                  <a:txBody>
                    <a:bodyPr/>
                    <a:lstStyle/>
                    <a:p>
                      <a:r>
                        <a:rPr lang="en-US" altLang="zh-CN" sz="1100" dirty="0" smtClean="0"/>
                        <a:t>1</a:t>
                      </a:r>
                      <a:endParaRPr lang="zh-CN" altLang="en-US" sz="1100" dirty="0"/>
                    </a:p>
                  </a:txBody>
                  <a:tcPr marL="36000" marR="36000" marT="36000" marB="36000"/>
                </a:tc>
                <a:tc>
                  <a:txBody>
                    <a:bodyPr/>
                    <a:lstStyle/>
                    <a:p>
                      <a:r>
                        <a:rPr lang="en-US" altLang="zh-CN" sz="1100" dirty="0" smtClean="0"/>
                        <a:t>6120 (28.3.11.3)</a:t>
                      </a:r>
                      <a:endParaRPr lang="zh-CN" altLang="en-US" sz="11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100" dirty="0" err="1" smtClean="0"/>
                        <a:t>Junghoon</a:t>
                      </a:r>
                      <a:r>
                        <a:rPr lang="en-US" altLang="zh-CN" sz="1100" dirty="0" smtClean="0"/>
                        <a:t> </a:t>
                      </a:r>
                      <a:r>
                        <a:rPr lang="en-US" altLang="zh-CN" sz="1100" dirty="0" err="1" smtClean="0"/>
                        <a:t>Suh</a:t>
                      </a:r>
                      <a:endParaRPr lang="zh-CN" altLang="en-US" sz="1100" dirty="0"/>
                    </a:p>
                  </a:txBody>
                  <a:tcPr marL="36000" marR="36000" marT="36000" marB="36000"/>
                </a:tc>
                <a:tc>
                  <a:txBody>
                    <a:bodyPr/>
                    <a:lstStyle/>
                    <a:p>
                      <a:r>
                        <a:rPr lang="en-US" altLang="zh-CN" sz="1100" dirty="0" smtClean="0"/>
                        <a:t>1</a:t>
                      </a:r>
                      <a:endParaRPr lang="zh-CN" altLang="en-US" sz="1100" dirty="0"/>
                    </a:p>
                  </a:txBody>
                  <a:tcPr marL="36000" marR="36000" marT="36000" marB="36000"/>
                </a:tc>
                <a:tc>
                  <a:txBody>
                    <a:bodyPr/>
                    <a:lstStyle/>
                    <a:p>
                      <a:r>
                        <a:rPr lang="en-US" altLang="zh-CN" sz="1100" dirty="0" smtClean="0"/>
                        <a:t>10374 (28.3.3.4)</a:t>
                      </a:r>
                      <a:endParaRPr lang="zh-CN" altLang="en-US" sz="11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Sep</a:t>
                      </a:r>
                      <a:endParaRPr lang="zh-CN" altLang="en-US" sz="1000" dirty="0"/>
                    </a:p>
                  </a:txBody>
                  <a:tcPr marL="36000" marR="36000" marT="36000" marB="36000"/>
                </a:tc>
              </a:tr>
              <a:tr h="216131">
                <a:tc>
                  <a:txBody>
                    <a:bodyPr/>
                    <a:lstStyle/>
                    <a:p>
                      <a:r>
                        <a:rPr lang="en-US" altLang="zh-CN" sz="1100" dirty="0" smtClean="0"/>
                        <a:t>Osama</a:t>
                      </a:r>
                      <a:endParaRPr lang="zh-CN" altLang="en-US" sz="1100" dirty="0"/>
                    </a:p>
                  </a:txBody>
                  <a:tcPr marL="36000" marR="36000" marT="36000" marB="36000"/>
                </a:tc>
                <a:tc>
                  <a:txBody>
                    <a:bodyPr/>
                    <a:lstStyle/>
                    <a:p>
                      <a:r>
                        <a:rPr lang="en-US" altLang="zh-CN" sz="1100" dirty="0" smtClean="0"/>
                        <a:t>1</a:t>
                      </a:r>
                      <a:endParaRPr lang="zh-CN" altLang="en-US" sz="1100" dirty="0"/>
                    </a:p>
                  </a:txBody>
                  <a:tcPr marL="36000" marR="36000" marT="36000" marB="36000"/>
                </a:tc>
                <a:tc>
                  <a:txBody>
                    <a:bodyPr/>
                    <a:lstStyle/>
                    <a:p>
                      <a:r>
                        <a:rPr lang="en-US" altLang="zh-CN" sz="1100" dirty="0" smtClean="0"/>
                        <a:t>1703 (Annex G)</a:t>
                      </a:r>
                      <a:endParaRPr lang="zh-CN" altLang="en-US" sz="11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100" dirty="0" smtClean="0"/>
                        <a:t>Sean Coffey</a:t>
                      </a:r>
                      <a:endParaRPr lang="zh-CN" altLang="en-US" sz="1100" dirty="0"/>
                    </a:p>
                  </a:txBody>
                  <a:tcPr marL="36000" marR="36000" marT="36000" marB="36000"/>
                </a:tc>
                <a:tc>
                  <a:txBody>
                    <a:bodyPr/>
                    <a:lstStyle/>
                    <a:p>
                      <a:r>
                        <a:rPr lang="en-US" altLang="zh-CN" sz="1100" dirty="0" smtClean="0"/>
                        <a:t>1</a:t>
                      </a:r>
                      <a:endParaRPr lang="zh-CN" altLang="en-US" sz="11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10411 (9.4.2.218.3)</a:t>
                      </a:r>
                      <a:endParaRPr lang="zh-CN" altLang="en-US" sz="11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100" dirty="0" err="1" smtClean="0"/>
                        <a:t>Xiaogang</a:t>
                      </a:r>
                      <a:endParaRPr lang="zh-CN" altLang="en-US" sz="1100" dirty="0"/>
                    </a:p>
                  </a:txBody>
                  <a:tcPr marL="36000" marR="36000" marT="36000" marB="36000"/>
                </a:tc>
                <a:tc>
                  <a:txBody>
                    <a:bodyPr/>
                    <a:lstStyle/>
                    <a:p>
                      <a:r>
                        <a:rPr lang="en-US" altLang="zh-CN" sz="1100" dirty="0" smtClean="0"/>
                        <a:t>1</a:t>
                      </a:r>
                      <a:endParaRPr lang="zh-CN" altLang="en-US" sz="1100" dirty="0"/>
                    </a:p>
                  </a:txBody>
                  <a:tcPr marL="36000" marR="36000" marT="36000" marB="36000"/>
                </a:tc>
                <a:tc>
                  <a:txBody>
                    <a:bodyPr/>
                    <a:lstStyle/>
                    <a:p>
                      <a:r>
                        <a:rPr lang="en-US" altLang="zh-CN" sz="1100" dirty="0" smtClean="0"/>
                        <a:t>5292 (28.3.6.6)</a:t>
                      </a:r>
                      <a:endParaRPr lang="zh-CN" altLang="en-US" sz="11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Sep</a:t>
                      </a:r>
                      <a:endParaRPr lang="zh-CN" altLang="en-US" sz="1000" dirty="0"/>
                    </a:p>
                  </a:txBody>
                  <a:tcPr marL="36000" marR="36000" marT="36000" marB="36000"/>
                </a:tc>
              </a:tr>
              <a:tr h="216131">
                <a:tc>
                  <a:txBody>
                    <a:bodyPr/>
                    <a:lstStyle/>
                    <a:p>
                      <a:r>
                        <a:rPr lang="en-US" altLang="zh-CN" sz="1100" dirty="0" smtClean="0"/>
                        <a:t>Yusuke </a:t>
                      </a:r>
                      <a:r>
                        <a:rPr lang="en-US" altLang="zh-CN" sz="1100" dirty="0" err="1" smtClean="0"/>
                        <a:t>Asai</a:t>
                      </a:r>
                      <a:endParaRPr lang="zh-CN" altLang="en-US" sz="1100" dirty="0"/>
                    </a:p>
                  </a:txBody>
                  <a:tcPr marL="36000" marR="36000" marT="36000" marB="36000"/>
                </a:tc>
                <a:tc>
                  <a:txBody>
                    <a:bodyPr/>
                    <a:lstStyle/>
                    <a:p>
                      <a:r>
                        <a:rPr lang="en-US" altLang="zh-CN" sz="1100" dirty="0" smtClean="0"/>
                        <a:t>1</a:t>
                      </a:r>
                      <a:endParaRPr lang="zh-CN" altLang="en-US" sz="1100" dirty="0"/>
                    </a:p>
                  </a:txBody>
                  <a:tcPr marL="36000" marR="36000" marT="36000" marB="36000"/>
                </a:tc>
                <a:tc>
                  <a:txBody>
                    <a:bodyPr/>
                    <a:lstStyle/>
                    <a:p>
                      <a:r>
                        <a:rPr lang="en-US" altLang="zh-CN" sz="1100" dirty="0" smtClean="0"/>
                        <a:t>10182 (3.2)</a:t>
                      </a:r>
                      <a:endParaRPr lang="zh-CN" altLang="en-US" sz="11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smtClean="0"/>
                        <a:t>Returned </a:t>
                      </a:r>
                      <a:endParaRPr lang="zh-CN" altLang="en-US" sz="1000" dirty="0"/>
                    </a:p>
                  </a:txBody>
                  <a:tcPr marL="36000" marR="36000" marT="36000" marB="36000"/>
                </a:tc>
                <a:tc>
                  <a:txBody>
                    <a:bodyPr/>
                    <a:lstStyle/>
                    <a:p>
                      <a:r>
                        <a:rPr lang="en-US" altLang="zh-CN" sz="1000" dirty="0" smtClean="0"/>
                        <a:t>5</a:t>
                      </a:r>
                      <a:endParaRPr lang="zh-CN" altLang="en-US" sz="1000" dirty="0"/>
                    </a:p>
                  </a:txBody>
                  <a:tcPr marL="36000" marR="36000" marT="36000" marB="36000"/>
                </a:tc>
                <a:tc>
                  <a:txBody>
                    <a:bodyPr/>
                    <a:lstStyle/>
                    <a:p>
                      <a:r>
                        <a:rPr lang="en-US" altLang="zh-CN" sz="1000" dirty="0" smtClean="0"/>
                        <a:t>8869, 6116, 5263, 10228, 9042</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smtClean="0"/>
                        <a:t>Un-assigned</a:t>
                      </a:r>
                      <a:endParaRPr lang="zh-CN" altLang="en-US" sz="1000" dirty="0"/>
                    </a:p>
                  </a:txBody>
                  <a:tcPr marL="36000" marR="36000" marT="36000" marB="36000"/>
                </a:tc>
                <a:tc>
                  <a:txBody>
                    <a:bodyPr/>
                    <a:lstStyle/>
                    <a:p>
                      <a:r>
                        <a:rPr lang="en-US" altLang="zh-CN" sz="1000" dirty="0" smtClean="0"/>
                        <a:t>5</a:t>
                      </a:r>
                      <a:endParaRPr lang="zh-CN" altLang="en-US" sz="1000" dirty="0"/>
                    </a:p>
                  </a:txBody>
                  <a:tcPr marL="36000" marR="36000" marT="36000" marB="36000"/>
                </a:tc>
                <a:tc>
                  <a:txBody>
                    <a:bodyPr/>
                    <a:lstStyle/>
                    <a:p>
                      <a:r>
                        <a:rPr lang="en-US" altLang="zh-CN" sz="1000" dirty="0" smtClean="0"/>
                        <a:t>5090 (Doppler),  8576 (Target</a:t>
                      </a:r>
                      <a:r>
                        <a:rPr lang="en-US" altLang="zh-CN" sz="1000" baseline="0" dirty="0" smtClean="0"/>
                        <a:t> RSSI), 7778 (9.7.3),  9084 (transmitter block), 7855 (CSD)</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Sep</a:t>
                      </a:r>
                      <a:endParaRPr lang="zh-CN" altLang="en-US" sz="1000" dirty="0"/>
                    </a:p>
                  </a:txBody>
                  <a:tcPr marL="36000" marR="36000" marT="36000" marB="36000"/>
                </a:tc>
              </a:tr>
              <a:tr h="216131">
                <a:tc>
                  <a:txBody>
                    <a:bodyPr/>
                    <a:lstStyle/>
                    <a:p>
                      <a:r>
                        <a:rPr lang="en-US" altLang="zh-CN" sz="1000" dirty="0" smtClean="0"/>
                        <a:t>Total</a:t>
                      </a:r>
                      <a:endParaRPr lang="zh-CN" altLang="en-US" sz="1000" dirty="0"/>
                    </a:p>
                  </a:txBody>
                  <a:tcPr marL="36000" marR="36000" marT="36000" marB="36000"/>
                </a:tc>
                <a:tc>
                  <a:txBody>
                    <a:bodyPr/>
                    <a:lstStyle/>
                    <a:p>
                      <a:r>
                        <a:rPr lang="en-US" altLang="zh-CN" sz="1000" dirty="0" smtClean="0"/>
                        <a:t>168</a:t>
                      </a:r>
                      <a:endParaRPr lang="zh-CN" altLang="en-US" sz="1000" dirty="0"/>
                    </a:p>
                  </a:txBody>
                  <a:tcPr marL="36000" marR="36000" marT="36000" marB="36000"/>
                </a:tc>
                <a:tc>
                  <a:txBody>
                    <a:bodyPr/>
                    <a:lstStyle/>
                    <a:p>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a:t>
            </a:r>
            <a:r>
              <a:rPr lang="en-US" altLang="zh-CN" dirty="0" smtClean="0"/>
              <a:t>PHY Comments Status</a:t>
            </a:r>
            <a:endParaRPr lang="zh-CN" altLang="en-US" dirty="0"/>
          </a:p>
        </p:txBody>
      </p:sp>
      <p:sp>
        <p:nvSpPr>
          <p:cNvPr id="3" name="内容占位符 2"/>
          <p:cNvSpPr>
            <a:spLocks noGrp="1"/>
          </p:cNvSpPr>
          <p:nvPr>
            <p:ph idx="1"/>
          </p:nvPr>
        </p:nvSpPr>
        <p:spPr/>
        <p:txBody>
          <a:bodyPr/>
          <a:lstStyle/>
          <a:p>
            <a:r>
              <a:rPr lang="en-US" altLang="zh-CN" dirty="0" smtClean="0"/>
              <a:t>CIDs resolved in past meeting but returned by </a:t>
            </a:r>
            <a:r>
              <a:rPr lang="en-US" altLang="zh-CN" dirty="0" err="1" smtClean="0"/>
              <a:t>Tgax</a:t>
            </a:r>
            <a:r>
              <a:rPr lang="en-US" altLang="zh-CN" dirty="0" smtClean="0"/>
              <a:t> editor</a:t>
            </a:r>
          </a:p>
          <a:p>
            <a:pPr lvl="1"/>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表格 6"/>
          <p:cNvGraphicFramePr>
            <a:graphicFrameLocks noGrp="1"/>
          </p:cNvGraphicFramePr>
          <p:nvPr/>
        </p:nvGraphicFramePr>
        <p:xfrm>
          <a:off x="609600" y="3048000"/>
          <a:ext cx="8229600" cy="2194560"/>
        </p:xfrm>
        <a:graphic>
          <a:graphicData uri="http://schemas.openxmlformats.org/drawingml/2006/table">
            <a:tbl>
              <a:tblPr firstRow="1" bandRow="1">
                <a:tableStyleId>{5C22544A-7EE6-4342-B048-85BDC9FD1C3A}</a:tableStyleId>
              </a:tblPr>
              <a:tblGrid>
                <a:gridCol w="706837"/>
                <a:gridCol w="1060255"/>
                <a:gridCol w="908790"/>
                <a:gridCol w="3496318"/>
                <a:gridCol w="2057400"/>
              </a:tblGrid>
              <a:tr h="123825">
                <a:tc>
                  <a:txBody>
                    <a:bodyPr/>
                    <a:lstStyle/>
                    <a:p>
                      <a:r>
                        <a:rPr lang="en-US" altLang="zh-CN" sz="1200" dirty="0" smtClean="0"/>
                        <a:t>CID</a:t>
                      </a:r>
                      <a:endParaRPr lang="zh-CN" altLang="en-US" sz="1200" dirty="0"/>
                    </a:p>
                  </a:txBody>
                  <a:tcPr/>
                </a:tc>
                <a:tc>
                  <a:txBody>
                    <a:bodyPr/>
                    <a:lstStyle/>
                    <a:p>
                      <a:r>
                        <a:rPr lang="en-US" altLang="zh-CN" sz="1200" dirty="0" smtClean="0"/>
                        <a:t>Past</a:t>
                      </a:r>
                      <a:r>
                        <a:rPr lang="en-US" altLang="zh-CN" sz="1200" baseline="0" dirty="0" smtClean="0"/>
                        <a:t> CR</a:t>
                      </a:r>
                      <a:endParaRPr lang="zh-CN" altLang="en-US" sz="1200" dirty="0"/>
                    </a:p>
                  </a:txBody>
                  <a:tcPr/>
                </a:tc>
                <a:tc>
                  <a:txBody>
                    <a:bodyPr/>
                    <a:lstStyle/>
                    <a:p>
                      <a:r>
                        <a:rPr lang="en-US" altLang="zh-CN" sz="1200" dirty="0" smtClean="0"/>
                        <a:t>Assignee</a:t>
                      </a:r>
                      <a:endParaRPr lang="zh-CN" altLang="en-US" sz="1200" dirty="0"/>
                    </a:p>
                  </a:txBody>
                  <a:tcPr/>
                </a:tc>
                <a:tc>
                  <a:txBody>
                    <a:bodyPr/>
                    <a:lstStyle/>
                    <a:p>
                      <a:r>
                        <a:rPr lang="en-US" altLang="zh-CN" sz="1200" dirty="0" smtClean="0"/>
                        <a:t>Reason of return</a:t>
                      </a:r>
                      <a:endParaRPr lang="zh-CN" altLang="en-US" sz="1200" dirty="0"/>
                    </a:p>
                  </a:txBody>
                  <a:tcPr/>
                </a:tc>
                <a:tc>
                  <a:txBody>
                    <a:bodyPr/>
                    <a:lstStyle/>
                    <a:p>
                      <a:r>
                        <a:rPr lang="en-US" altLang="zh-CN" sz="1200" dirty="0" smtClean="0"/>
                        <a:t>Latest Status</a:t>
                      </a:r>
                      <a:endParaRPr lang="zh-CN" altLang="en-US" sz="1200" dirty="0"/>
                    </a:p>
                  </a:txBody>
                  <a:tcPr/>
                </a:tc>
              </a:tr>
              <a:tr h="123825">
                <a:tc>
                  <a:txBody>
                    <a:bodyPr/>
                    <a:lstStyle/>
                    <a:p>
                      <a:r>
                        <a:rPr lang="en-US" altLang="zh-CN" sz="1200" dirty="0" smtClean="0"/>
                        <a:t>8869</a:t>
                      </a:r>
                      <a:endParaRPr lang="zh-CN" altLang="en-US" sz="1200" dirty="0"/>
                    </a:p>
                  </a:txBody>
                  <a:tcPr/>
                </a:tc>
                <a:tc>
                  <a:txBody>
                    <a:bodyPr/>
                    <a:lstStyle/>
                    <a:p>
                      <a:r>
                        <a:rPr lang="en-US" altLang="zh-CN" sz="1200" dirty="0" smtClean="0"/>
                        <a:t>11-17/0316r4</a:t>
                      </a:r>
                      <a:endParaRPr lang="zh-CN" altLang="en-US" sz="1200" dirty="0"/>
                    </a:p>
                  </a:txBody>
                  <a:tcPr/>
                </a:tc>
                <a:tc>
                  <a:txBody>
                    <a:bodyPr/>
                    <a:lstStyle/>
                    <a:p>
                      <a:r>
                        <a:rPr lang="en-US" altLang="zh-CN" sz="1200" dirty="0" smtClean="0"/>
                        <a:t>Bin </a:t>
                      </a:r>
                      <a:r>
                        <a:rPr lang="en-US" altLang="zh-CN" sz="1200" dirty="0" err="1" smtClean="0"/>
                        <a:t>Tian</a:t>
                      </a:r>
                      <a:endParaRPr lang="zh-CN" altLang="en-US" sz="1200" dirty="0"/>
                    </a:p>
                  </a:txBody>
                  <a:tcPr/>
                </a:tc>
                <a:tc>
                  <a:txBody>
                    <a:bodyPr/>
                    <a:lstStyle/>
                    <a:p>
                      <a:r>
                        <a:rPr lang="en-US" altLang="zh-CN" sz="1200" dirty="0" smtClean="0"/>
                        <a:t>Tech argument from Editor</a:t>
                      </a:r>
                      <a:endParaRPr lang="zh-CN" altLang="en-US" sz="1200" dirty="0"/>
                    </a:p>
                  </a:txBody>
                  <a:tcPr/>
                </a:tc>
                <a:tc>
                  <a:txBody>
                    <a:bodyPr/>
                    <a:lstStyle/>
                    <a:p>
                      <a:endParaRPr lang="zh-CN" altLang="en-US" sz="1200" dirty="0"/>
                    </a:p>
                  </a:txBody>
                  <a:tcPr/>
                </a:tc>
              </a:tr>
              <a:tr h="123825">
                <a:tc>
                  <a:txBody>
                    <a:bodyPr/>
                    <a:lstStyle/>
                    <a:p>
                      <a:r>
                        <a:rPr lang="en-US" altLang="zh-CN" sz="1200" dirty="0" smtClean="0"/>
                        <a:t>5255</a:t>
                      </a:r>
                      <a:endParaRPr lang="zh-CN" altLang="en-US" sz="1200" dirty="0"/>
                    </a:p>
                  </a:txBody>
                  <a:tcPr/>
                </a:tc>
                <a:tc>
                  <a:txBody>
                    <a:bodyPr/>
                    <a:lstStyle/>
                    <a:p>
                      <a:r>
                        <a:rPr lang="en-US" altLang="zh-CN" sz="1200" dirty="0" smtClean="0"/>
                        <a:t>11-17/0305r2</a:t>
                      </a:r>
                      <a:endParaRPr lang="zh-CN" altLang="en-US" sz="1200" dirty="0"/>
                    </a:p>
                  </a:txBody>
                  <a:tcPr/>
                </a:tc>
                <a:tc>
                  <a:txBody>
                    <a:bodyPr/>
                    <a:lstStyle/>
                    <a:p>
                      <a:r>
                        <a:rPr lang="en-US" altLang="zh-CN" sz="1200" dirty="0" err="1" smtClean="0"/>
                        <a:t>Hongyuan</a:t>
                      </a:r>
                      <a:endParaRPr lang="zh-CN" altLang="en-US" sz="1200" dirty="0"/>
                    </a:p>
                  </a:txBody>
                  <a:tcPr/>
                </a:tc>
                <a:tc>
                  <a:txBody>
                    <a:bodyPr/>
                    <a:lstStyle/>
                    <a:p>
                      <a:r>
                        <a:rPr lang="en-US" altLang="zh-CN" sz="1200" dirty="0" smtClean="0"/>
                        <a:t>Tech argument from Editor</a:t>
                      </a:r>
                      <a:endParaRPr lang="zh-CN" altLang="en-US" sz="1200" dirty="0"/>
                    </a:p>
                  </a:txBody>
                  <a:tcPr/>
                </a:tc>
                <a:tc>
                  <a:txBody>
                    <a:bodyPr/>
                    <a:lstStyle/>
                    <a:p>
                      <a:r>
                        <a:rPr lang="en-US" altLang="zh-CN" sz="1200" dirty="0" smtClean="0"/>
                        <a:t>Resolved in 11-17/0993r2</a:t>
                      </a:r>
                      <a:endParaRPr lang="zh-CN" altLang="en-US" sz="1200" dirty="0"/>
                    </a:p>
                  </a:txBody>
                  <a:tcPr/>
                </a:tc>
              </a:tr>
              <a:tr h="123825">
                <a:tc>
                  <a:txBody>
                    <a:bodyPr/>
                    <a:lstStyle/>
                    <a:p>
                      <a:r>
                        <a:rPr lang="en-US" altLang="zh-CN" sz="1200" dirty="0" smtClean="0"/>
                        <a:t>6116</a:t>
                      </a:r>
                      <a:endParaRPr lang="zh-CN" altLang="en-US" sz="1200" dirty="0"/>
                    </a:p>
                  </a:txBody>
                  <a:tcPr/>
                </a:tc>
                <a:tc>
                  <a:txBody>
                    <a:bodyPr/>
                    <a:lstStyle/>
                    <a:p>
                      <a:r>
                        <a:rPr lang="en-US" altLang="zh-CN" sz="1200" dirty="0" smtClean="0"/>
                        <a:t>11-17/0398r1</a:t>
                      </a:r>
                      <a:endParaRPr lang="zh-CN" altLang="en-US" sz="1200" dirty="0"/>
                    </a:p>
                  </a:txBody>
                  <a:tcPr/>
                </a:tc>
                <a:tc>
                  <a:txBody>
                    <a:bodyPr/>
                    <a:lstStyle/>
                    <a:p>
                      <a:r>
                        <a:rPr lang="en-US" altLang="zh-CN" sz="1200" dirty="0" err="1" smtClean="0"/>
                        <a:t>Hongyuan</a:t>
                      </a:r>
                      <a:endParaRPr lang="zh-CN" altLang="en-US" sz="1200" dirty="0"/>
                    </a:p>
                  </a:txBody>
                  <a:tcPr/>
                </a:tc>
                <a:tc>
                  <a:txBody>
                    <a:bodyPr/>
                    <a:lstStyle/>
                    <a:p>
                      <a:r>
                        <a:rPr lang="en-US" altLang="zh-CN" sz="1200" dirty="0" smtClean="0"/>
                        <a:t>Editor requests Visio</a:t>
                      </a:r>
                      <a:r>
                        <a:rPr lang="en-US" altLang="zh-CN" sz="1200" baseline="0" dirty="0" smtClean="0"/>
                        <a:t> diagram</a:t>
                      </a:r>
                      <a:endParaRPr lang="zh-CN" altLang="en-US" sz="1200" dirty="0"/>
                    </a:p>
                  </a:txBody>
                  <a:tcPr/>
                </a:tc>
                <a:tc>
                  <a:txBody>
                    <a:bodyPr/>
                    <a:lstStyle/>
                    <a:p>
                      <a:endParaRPr lang="zh-CN" altLang="en-US" sz="1200" dirty="0"/>
                    </a:p>
                  </a:txBody>
                  <a:tcPr/>
                </a:tc>
              </a:tr>
              <a:tr h="123825">
                <a:tc>
                  <a:txBody>
                    <a:bodyPr/>
                    <a:lstStyle/>
                    <a:p>
                      <a:r>
                        <a:rPr lang="en-US" altLang="zh-CN" sz="1200" dirty="0" smtClean="0"/>
                        <a:t>5263</a:t>
                      </a:r>
                      <a:endParaRPr lang="zh-CN" altLang="en-US" sz="1200" dirty="0"/>
                    </a:p>
                  </a:txBody>
                  <a:tcPr/>
                </a:tc>
                <a:tc>
                  <a:txBody>
                    <a:bodyPr/>
                    <a:lstStyle/>
                    <a:p>
                      <a:r>
                        <a:rPr lang="en-US" altLang="zh-CN" sz="1200" dirty="0" smtClean="0"/>
                        <a:t>11-17/0398r1</a:t>
                      </a:r>
                      <a:endParaRPr lang="zh-CN" altLang="en-US" sz="1200" dirty="0"/>
                    </a:p>
                  </a:txBody>
                  <a:tcPr/>
                </a:tc>
                <a:tc>
                  <a:txBody>
                    <a:bodyPr/>
                    <a:lstStyle/>
                    <a:p>
                      <a:r>
                        <a:rPr lang="en-US" altLang="zh-CN" sz="1200" dirty="0" err="1" smtClean="0"/>
                        <a:t>Hongyuan</a:t>
                      </a:r>
                      <a:endParaRPr lang="zh-CN" altLang="en-US" sz="1200" dirty="0"/>
                    </a:p>
                  </a:txBody>
                  <a:tcPr/>
                </a:tc>
                <a:tc>
                  <a:txBody>
                    <a:bodyPr/>
                    <a:lstStyle/>
                    <a:p>
                      <a:r>
                        <a:rPr lang="en-US" altLang="zh-CN" sz="1200" dirty="0" smtClean="0"/>
                        <a:t>Editor requests Visio</a:t>
                      </a:r>
                      <a:r>
                        <a:rPr lang="en-US" altLang="zh-CN" sz="1200" baseline="0" dirty="0" smtClean="0"/>
                        <a:t> diagram</a:t>
                      </a:r>
                      <a:endParaRPr lang="zh-CN" altLang="en-US" sz="1200" dirty="0"/>
                    </a:p>
                  </a:txBody>
                  <a:tcPr/>
                </a:tc>
                <a:tc>
                  <a:txBody>
                    <a:bodyPr/>
                    <a:lstStyle/>
                    <a:p>
                      <a:endParaRPr lang="zh-CN" altLang="en-US" sz="1200" dirty="0"/>
                    </a:p>
                  </a:txBody>
                  <a:tcPr/>
                </a:tc>
              </a:tr>
              <a:tr h="123825">
                <a:tc>
                  <a:txBody>
                    <a:bodyPr/>
                    <a:lstStyle/>
                    <a:p>
                      <a:r>
                        <a:rPr lang="en-US" altLang="zh-CN" sz="1200" dirty="0" smtClean="0"/>
                        <a:t>10228</a:t>
                      </a:r>
                      <a:endParaRPr lang="zh-CN" altLang="en-US" sz="1200" dirty="0"/>
                    </a:p>
                  </a:txBody>
                  <a:tcPr/>
                </a:tc>
                <a:tc>
                  <a:txBody>
                    <a:bodyPr/>
                    <a:lstStyle/>
                    <a:p>
                      <a:r>
                        <a:rPr lang="en-US" altLang="zh-CN" sz="1200" dirty="0" smtClean="0"/>
                        <a:t>11-17/0234r3</a:t>
                      </a:r>
                      <a:endParaRPr lang="zh-CN" altLang="en-US" sz="1200" dirty="0"/>
                    </a:p>
                  </a:txBody>
                  <a:tcPr/>
                </a:tc>
                <a:tc>
                  <a:txBody>
                    <a:bodyPr/>
                    <a:lstStyle/>
                    <a:p>
                      <a:r>
                        <a:rPr lang="en-US" altLang="zh-CN" sz="1200" dirty="0" err="1" smtClean="0"/>
                        <a:t>Xiaogang</a:t>
                      </a:r>
                      <a:endParaRPr lang="zh-CN" altLang="en-US" sz="1200" dirty="0"/>
                    </a:p>
                  </a:txBody>
                  <a:tcPr/>
                </a:tc>
                <a:tc>
                  <a:txBody>
                    <a:bodyPr/>
                    <a:lstStyle/>
                    <a:p>
                      <a:r>
                        <a:rPr lang="en-US" altLang="zh-CN" sz="1200" dirty="0" smtClean="0"/>
                        <a:t>No</a:t>
                      </a:r>
                      <a:r>
                        <a:rPr lang="en-US" altLang="zh-CN" sz="1200" baseline="0" dirty="0" smtClean="0"/>
                        <a:t> Reason</a:t>
                      </a:r>
                      <a:endParaRPr lang="zh-CN" altLang="en-US" sz="1200" dirty="0"/>
                    </a:p>
                  </a:txBody>
                  <a:tcPr/>
                </a:tc>
                <a:tc>
                  <a:txBody>
                    <a:bodyPr/>
                    <a:lstStyle/>
                    <a:p>
                      <a:endParaRPr lang="zh-CN" altLang="en-US" sz="1200" dirty="0"/>
                    </a:p>
                  </a:txBody>
                  <a:tcPr/>
                </a:tc>
              </a:tr>
              <a:tr h="123825">
                <a:tc>
                  <a:txBody>
                    <a:bodyPr/>
                    <a:lstStyle/>
                    <a:p>
                      <a:r>
                        <a:rPr lang="en-US" altLang="zh-CN" sz="1200" dirty="0" smtClean="0"/>
                        <a:t>9042</a:t>
                      </a:r>
                      <a:endParaRPr lang="zh-CN" altLang="en-US" sz="1200" dirty="0"/>
                    </a:p>
                  </a:txBody>
                  <a:tcPr/>
                </a:tc>
                <a:tc>
                  <a:txBody>
                    <a:bodyPr/>
                    <a:lstStyle/>
                    <a:p>
                      <a:r>
                        <a:rPr lang="en-US" altLang="zh-CN" sz="1200" dirty="0" smtClean="0"/>
                        <a:t>11-17/0234r3</a:t>
                      </a:r>
                      <a:endParaRPr lang="zh-CN" altLang="en-US" sz="1200" dirty="0"/>
                    </a:p>
                  </a:txBody>
                  <a:tcPr/>
                </a:tc>
                <a:tc>
                  <a:txBody>
                    <a:bodyPr/>
                    <a:lstStyle/>
                    <a:p>
                      <a:r>
                        <a:rPr lang="en-US" altLang="zh-CN" sz="1200" dirty="0" err="1" smtClean="0"/>
                        <a:t>Xiaogang</a:t>
                      </a:r>
                      <a:endParaRPr lang="zh-CN" altLang="en-US" sz="1200" dirty="0"/>
                    </a:p>
                  </a:txBody>
                  <a:tcPr/>
                </a:tc>
                <a:tc>
                  <a:txBody>
                    <a:bodyPr/>
                    <a:lstStyle/>
                    <a:p>
                      <a:r>
                        <a:rPr lang="en-US" altLang="zh-CN" sz="1200" dirty="0" smtClean="0"/>
                        <a:t>Editing instruction for </a:t>
                      </a:r>
                      <a:r>
                        <a:rPr lang="en-US" altLang="zh-CN" sz="1200" dirty="0" err="1" smtClean="0"/>
                        <a:t>subclasue</a:t>
                      </a:r>
                      <a:r>
                        <a:rPr lang="en-US" altLang="zh-CN" sz="1200" dirty="0" smtClean="0"/>
                        <a:t> that does not exist.</a:t>
                      </a:r>
                      <a:endParaRPr lang="zh-CN" altLang="en-US" sz="1200" dirty="0"/>
                    </a:p>
                  </a:txBody>
                  <a:tcPr/>
                </a:tc>
                <a:tc>
                  <a:txBody>
                    <a:bodyPr/>
                    <a:lstStyle/>
                    <a:p>
                      <a:endParaRPr lang="zh-CN" altLang="en-US" sz="1200" dirty="0"/>
                    </a:p>
                  </a:txBody>
                  <a:tcPr/>
                </a:tc>
              </a:tr>
              <a:tr h="123825">
                <a:tc>
                  <a:txBody>
                    <a:bodyPr/>
                    <a:lstStyle/>
                    <a:p>
                      <a:endParaRPr lang="zh-CN" altLang="en-US" sz="120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dirty="0"/>
                    </a:p>
                  </a:txBody>
                  <a:tcPr/>
                </a:tc>
                <a:tc>
                  <a:txBody>
                    <a:bodyPr/>
                    <a:lstStyle/>
                    <a:p>
                      <a:endParaRPr lang="zh-CN" altLang="en-US" sz="1200"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Meeting Protocol, Attendance, Voting &amp; Document Status</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Patent Policy and Other Guidelines</a:t>
            </a:r>
            <a:endParaRPr lang="zh-CN" altLang="en-US" dirty="0"/>
          </a:p>
        </p:txBody>
      </p:sp>
      <p:sp>
        <p:nvSpPr>
          <p:cNvPr id="3" name="内容占位符 2"/>
          <p:cNvSpPr>
            <a:spLocks noGrp="1"/>
          </p:cNvSpPr>
          <p:nvPr>
            <p:ph idx="1"/>
          </p:nvPr>
        </p:nvSpPr>
        <p:spPr/>
        <p:txBody>
          <a:bodyPr/>
          <a:lstStyle/>
          <a:p>
            <a:r>
              <a:rPr lang="en-US" altLang="zh-CN" dirty="0" smtClean="0"/>
              <a:t>Following 5 slides</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Participants, Patents, and Duty to Inform</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sz="2800" u="sng" dirty="0" smtClean="0">
                <a:solidFill>
                  <a:schemeClr val="accent2"/>
                </a:solidFill>
              </a:rPr>
              <a:t>Patent Related Links</a:t>
            </a:r>
            <a:endParaRPr lang="zh-CN" altLang="en-US" sz="2800" dirty="0"/>
          </a:p>
        </p:txBody>
      </p:sp>
      <p:sp>
        <p:nvSpPr>
          <p:cNvPr id="3"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8"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3" name="内容占位符 2"/>
          <p:cNvSpPr>
            <a:spLocks noGrp="1"/>
          </p:cNvSpPr>
          <p:nvPr>
            <p:ph idx="1"/>
          </p:nvPr>
        </p:nvSpPr>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42142</TotalTime>
  <Words>3196</Words>
  <Application>Microsoft Office PowerPoint</Application>
  <PresentationFormat>全屏显示(4:3)</PresentationFormat>
  <Paragraphs>607</Paragraphs>
  <Slides>39</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39</vt:i4>
      </vt:variant>
    </vt:vector>
  </HeadingPairs>
  <TitlesOfParts>
    <vt:vector size="41" baseType="lpstr">
      <vt:lpstr>802-11-Submission</vt:lpstr>
      <vt:lpstr>Document</vt:lpstr>
      <vt:lpstr>TGax Jul 2017 Meeting PHY AdHoc Agenda</vt:lpstr>
      <vt:lpstr>IEEE 802.11 Tgax Meeting High Efficiency WLAN PHY Ad Hoc</vt:lpstr>
      <vt:lpstr>Agenda items for the week</vt:lpstr>
      <vt:lpstr>Meeting Protocol, Attendance, Voting &amp; Document Status</vt:lpstr>
      <vt:lpstr>Patent Policy and Other Guidelines</vt:lpstr>
      <vt:lpstr>Instructions for the WG Chair (optional to show)</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PHY Submissions</vt:lpstr>
      <vt:lpstr>Straw-poll 1 (cr, 11-17/0650r2)</vt:lpstr>
      <vt:lpstr>Straw-poll 2 (cr, 11-17/0902r0)</vt:lpstr>
      <vt:lpstr>Straw-poll 3 (cr, 11-17/0946r0)</vt:lpstr>
      <vt:lpstr>Straw-poll 4 (cr, 11-17/0973r1)</vt:lpstr>
      <vt:lpstr>Straw-poll 5 (cr, 11-17/0986r2)</vt:lpstr>
      <vt:lpstr>Straw-poll 6 (non-cr, 11-17/1109r0)</vt:lpstr>
      <vt:lpstr>Straw-poll 7 (cr, 11-17/0945r2)</vt:lpstr>
      <vt:lpstr>Straw-poll 8 (cr, 11-17/0902r1)</vt:lpstr>
      <vt:lpstr>Straw-poll 9 (cr, 11-17/0985r2)</vt:lpstr>
      <vt:lpstr>Straw-poll 10 (non-cr, 11-17/0961r5)</vt:lpstr>
      <vt:lpstr>Straw-poll 11 (cr, 11-17/1006r2)</vt:lpstr>
      <vt:lpstr>Straw-poll 12 (non-cr, 11-17/1016r1)</vt:lpstr>
      <vt:lpstr>Straw-poll 13 (cr, 11-17/0985r4)</vt:lpstr>
      <vt:lpstr>Straw-poll 14 (cr, 11-17/0993r1)</vt:lpstr>
      <vt:lpstr>Straw-poll 15 (non-cr, 11-17/0996r0)</vt:lpstr>
      <vt:lpstr>Straw-poll 16 (cr, 11-17/1007r0)</vt:lpstr>
      <vt:lpstr>Straw-poll 17 (non-cr, 11-17/1050r0)</vt:lpstr>
      <vt:lpstr>Straw-poll 18 (cr, 11-17/0993r2)</vt:lpstr>
      <vt:lpstr>Straw-poll 19 (non-cr, 11-17/1063r0)</vt:lpstr>
      <vt:lpstr>Straw-poll 20 (non-cr, 11-17/0994r0)</vt:lpstr>
      <vt:lpstr>Straw-poll 21 (non-cr, 11-17/0960r0)</vt:lpstr>
      <vt:lpstr>Straw-poll 22 (non-cr, 11-17/0960r0)</vt:lpstr>
      <vt:lpstr>Straw-poll 23 (non-cr, 11-17/1021r0)</vt:lpstr>
      <vt:lpstr>D1.0 PHY Comments Status</vt:lpstr>
      <vt:lpstr>D1.0 PHY Comments Status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2511</cp:revision>
  <cp:lastPrinted>1998-02-10T13:28:06Z</cp:lastPrinted>
  <dcterms:created xsi:type="dcterms:W3CDTF">2007-04-17T18:10:23Z</dcterms:created>
  <dcterms:modified xsi:type="dcterms:W3CDTF">2017-07-12T23:35:56Z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