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567" r:id="rId3"/>
    <p:sldId id="592" r:id="rId4"/>
    <p:sldId id="593" r:id="rId5"/>
    <p:sldId id="594" r:id="rId6"/>
    <p:sldId id="595" r:id="rId7"/>
    <p:sldId id="596" r:id="rId8"/>
    <p:sldId id="597" r:id="rId9"/>
    <p:sldId id="598" r:id="rId10"/>
    <p:sldId id="599" r:id="rId11"/>
    <p:sldId id="600" r:id="rId12"/>
    <p:sldId id="601" r:id="rId13"/>
    <p:sldId id="602" r:id="rId14"/>
    <p:sldId id="603" r:id="rId15"/>
    <p:sldId id="604" r:id="rId16"/>
    <p:sldId id="605" r:id="rId17"/>
    <p:sldId id="606" r:id="rId18"/>
    <p:sldId id="608" r:id="rId19"/>
    <p:sldId id="60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192" autoAdjust="0"/>
    <p:restoredTop sz="94660"/>
  </p:normalViewPr>
  <p:slideViewPr>
    <p:cSldViewPr>
      <p:cViewPr varScale="1">
        <p:scale>
          <a:sx n="86" d="100"/>
          <a:sy n="86" d="100"/>
        </p:scale>
        <p:origin x="-912"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802.11-17/1099r1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2017</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May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2017-07-10</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Ad Hoc Groups Operation</a:t>
            </a:r>
            <a:endParaRPr lang="zh-CN" altLang="en-US" dirty="0"/>
          </a:p>
        </p:txBody>
      </p:sp>
      <p:sp>
        <p:nvSpPr>
          <p:cNvPr id="3" name="内容占位符 2"/>
          <p:cNvSpPr>
            <a:spLocks noGrp="1"/>
          </p:cNvSpPr>
          <p:nvPr>
            <p:ph idx="1"/>
          </p:nvPr>
        </p:nvSpPr>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TGax</a:t>
            </a:r>
            <a:r>
              <a:rPr lang="en-US" altLang="zh-CN" dirty="0" smtClean="0"/>
              <a:t> PHY </a:t>
            </a:r>
            <a:r>
              <a:rPr lang="en-US" altLang="zh-CN" dirty="0" err="1" smtClean="0"/>
              <a:t>Adhoc</a:t>
            </a:r>
            <a:r>
              <a:rPr lang="en-US" altLang="zh-CN" dirty="0" smtClean="0"/>
              <a:t> Schedule</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xmlns="" val="888741804"/>
              </p:ext>
            </p:extLst>
          </p:nvPr>
        </p:nvGraphicFramePr>
        <p:xfrm>
          <a:off x="1066800" y="2971800"/>
          <a:ext cx="7086600" cy="2042160"/>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280861">
                <a:tc>
                  <a:txBody>
                    <a:bodyPr/>
                    <a:lstStyle/>
                    <a:p>
                      <a:pPr algn="ctr"/>
                      <a:endParaRPr lang="en-US" sz="1400" dirty="0"/>
                    </a:p>
                  </a:txBody>
                  <a:tcPr/>
                </a:tc>
                <a:tc gridSpan="2">
                  <a:txBody>
                    <a:bodyPr/>
                    <a:lstStyle/>
                    <a:p>
                      <a:pPr algn="ctr"/>
                      <a:r>
                        <a:rPr lang="en-US" sz="1400" dirty="0" smtClean="0"/>
                        <a:t>Monday</a:t>
                      </a:r>
                      <a:endParaRPr lang="en-US" sz="1400" dirty="0"/>
                    </a:p>
                  </a:txBody>
                  <a:tcPr/>
                </a:tc>
                <a:tc hMerge="1">
                  <a:txBody>
                    <a:bodyPr/>
                    <a:lstStyle/>
                    <a:p>
                      <a:endParaRPr lang="en-US"/>
                    </a:p>
                  </a:txBody>
                  <a:tcPr/>
                </a:tc>
                <a:tc gridSpan="2">
                  <a:txBody>
                    <a:bodyPr/>
                    <a:lstStyle/>
                    <a:p>
                      <a:pPr algn="ctr"/>
                      <a:r>
                        <a:rPr lang="en-US" sz="1400" dirty="0" smtClean="0"/>
                        <a:t>Tuesday</a:t>
                      </a:r>
                      <a:endParaRPr lang="en-US" sz="1400" dirty="0"/>
                    </a:p>
                  </a:txBody>
                  <a:tcPr/>
                </a:tc>
                <a:tc hMerge="1">
                  <a:txBody>
                    <a:bodyPr/>
                    <a:lstStyle/>
                    <a:p>
                      <a:endParaRPr lang="en-US"/>
                    </a:p>
                  </a:txBody>
                  <a:tcPr/>
                </a:tc>
                <a:tc gridSpan="2">
                  <a:txBody>
                    <a:bodyPr/>
                    <a:lstStyle/>
                    <a:p>
                      <a:pPr algn="ctr"/>
                      <a:r>
                        <a:rPr lang="en-US" sz="1400" dirty="0" smtClean="0"/>
                        <a:t>Wednesday</a:t>
                      </a:r>
                      <a:endParaRPr lang="en-US" sz="1400" dirty="0"/>
                    </a:p>
                  </a:txBody>
                  <a:tcPr/>
                </a:tc>
                <a:tc hMerge="1">
                  <a:txBody>
                    <a:bodyPr/>
                    <a:lstStyle/>
                    <a:p>
                      <a:endParaRPr lang="en-US"/>
                    </a:p>
                  </a:txBody>
                  <a:tcPr/>
                </a:tc>
                <a:tc>
                  <a:txBody>
                    <a:bodyPr/>
                    <a:lstStyle/>
                    <a:p>
                      <a:pPr algn="ctr"/>
                      <a:r>
                        <a:rPr lang="en-US" sz="1400" dirty="0" smtClean="0"/>
                        <a:t>Thursday</a:t>
                      </a:r>
                      <a:endParaRPr lang="en-US" sz="1400" dirty="0"/>
                    </a:p>
                  </a:txBody>
                  <a:tcPr/>
                </a:tc>
              </a:tr>
              <a:tr h="197146">
                <a:tc>
                  <a:txBody>
                    <a:bodyPr/>
                    <a:lstStyle/>
                    <a:p>
                      <a:pPr algn="ctr"/>
                      <a:r>
                        <a:rPr lang="en-US" sz="1400" dirty="0" smtClean="0"/>
                        <a:t>AM 1</a:t>
                      </a:r>
                      <a:endParaRPr lang="en-US" sz="1400" dirty="0"/>
                    </a:p>
                  </a:txBody>
                  <a:tcPr/>
                </a:tc>
                <a:tc gridSpan="2">
                  <a:txBody>
                    <a:bodyPr/>
                    <a:lstStyle/>
                    <a:p>
                      <a:pPr algn="ctr"/>
                      <a:endParaRPr lang="en-US" sz="1400" dirty="0"/>
                    </a:p>
                  </a:txBody>
                  <a:tcPr/>
                </a:tc>
                <a:tc hMerge="1">
                  <a:txBody>
                    <a:bodyPr/>
                    <a:lstStyle/>
                    <a:p>
                      <a:endParaRPr lang="en-US"/>
                    </a:p>
                  </a:txBody>
                  <a:tcPr/>
                </a:tc>
                <a:tc gridSpan="2">
                  <a:txBody>
                    <a:bodyPr/>
                    <a:lstStyle/>
                    <a:p>
                      <a:pPr algn="ctr"/>
                      <a:endParaRPr lang="en-US" sz="1400" dirty="0"/>
                    </a:p>
                  </a:txBody>
                  <a:tcPr/>
                </a:tc>
                <a:tc hMerge="1">
                  <a:txBody>
                    <a:bodyPr/>
                    <a:lstStyle/>
                    <a:p>
                      <a:endParaRPr lang="en-US"/>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AM 2</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sz="140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PM 1</a:t>
                      </a:r>
                      <a:endParaRPr lang="en-US" sz="1400" dirty="0"/>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36532">
                <a:tc>
                  <a:txBody>
                    <a:bodyPr/>
                    <a:lstStyle/>
                    <a:p>
                      <a:pPr algn="ctr"/>
                      <a:r>
                        <a:rPr lang="en-US" sz="1400" dirty="0" smtClean="0"/>
                        <a:t>PM</a:t>
                      </a:r>
                      <a:r>
                        <a:rPr lang="en-US" sz="1400" baseline="0" dirty="0" smtClean="0"/>
                        <a:t> 2</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24273">
                <a:tc>
                  <a:txBody>
                    <a:bodyPr/>
                    <a:lstStyle/>
                    <a:p>
                      <a:pPr algn="ctr"/>
                      <a:r>
                        <a:rPr lang="en-US" sz="1400" dirty="0" smtClean="0"/>
                        <a:t>EVE</a:t>
                      </a:r>
                      <a:endParaRPr lang="en-US" sz="1400" dirty="0"/>
                    </a:p>
                  </a:txBody>
                  <a:tcPr/>
                </a:tc>
                <a:tc gridSpan="2">
                  <a:txBody>
                    <a:bodyPr/>
                    <a:lstStyle/>
                    <a:p>
                      <a:pPr algn="ctr"/>
                      <a:endParaRPr lang="en-US" sz="1400" b="1" dirty="0"/>
                    </a:p>
                  </a:txBody>
                  <a:tcPr/>
                </a:tc>
                <a:tc hMerge="1">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内容占位符 6"/>
          <p:cNvGraphicFramePr>
            <a:graphicFrameLocks noGrp="1"/>
          </p:cNvGraphicFramePr>
          <p:nvPr>
            <p:ph idx="1"/>
          </p:nvPr>
        </p:nvGraphicFramePr>
        <p:xfrm>
          <a:off x="838200" y="2133600"/>
          <a:ext cx="7315200" cy="3566160"/>
        </p:xfrm>
        <a:graphic>
          <a:graphicData uri="http://schemas.openxmlformats.org/drawingml/2006/table">
            <a:tbl>
              <a:tblPr firstRow="1" bandRow="1">
                <a:tableStyleId>{5C22544A-7EE6-4342-B048-85BDC9FD1C3A}</a:tableStyleId>
              </a:tblPr>
              <a:tblGrid>
                <a:gridCol w="1524000"/>
                <a:gridCol w="1371600"/>
                <a:gridCol w="2133600"/>
                <a:gridCol w="2286000"/>
              </a:tblGrid>
              <a:tr h="245751">
                <a:tc>
                  <a:txBody>
                    <a:bodyPr/>
                    <a:lstStyle/>
                    <a:p>
                      <a:r>
                        <a:rPr lang="en-US" altLang="zh-CN" sz="1200" dirty="0" smtClean="0"/>
                        <a:t>Assignee</a:t>
                      </a:r>
                      <a:endParaRPr lang="zh-CN" altLang="en-US" sz="1200" dirty="0"/>
                    </a:p>
                  </a:txBody>
                  <a:tcPr/>
                </a:tc>
                <a:tc>
                  <a:txBody>
                    <a:bodyPr/>
                    <a:lstStyle/>
                    <a:p>
                      <a:r>
                        <a:rPr lang="en-US" altLang="zh-CN" sz="1200" dirty="0" smtClean="0"/>
                        <a:t>Unresolved</a:t>
                      </a:r>
                      <a:r>
                        <a:rPr lang="en-US" altLang="zh-CN" sz="1200" baseline="0" dirty="0" smtClean="0"/>
                        <a:t> CIDs</a:t>
                      </a:r>
                      <a:endParaRPr lang="zh-CN" altLang="en-US" sz="1200" dirty="0"/>
                    </a:p>
                  </a:txBody>
                  <a:tcPr/>
                </a:tc>
                <a:tc>
                  <a:txBody>
                    <a:bodyPr/>
                    <a:lstStyle/>
                    <a:p>
                      <a:r>
                        <a:rPr lang="en-US" altLang="zh-CN" sz="1200" dirty="0" smtClean="0"/>
                        <a:t>Clause</a:t>
                      </a:r>
                      <a:endParaRPr lang="zh-CN" altLang="en-US" sz="1200" dirty="0"/>
                    </a:p>
                  </a:txBody>
                  <a:tcPr/>
                </a:tc>
                <a:tc>
                  <a:txBody>
                    <a:bodyPr/>
                    <a:lstStyle/>
                    <a:p>
                      <a:r>
                        <a:rPr lang="en-US" altLang="zh-CN" sz="1200" dirty="0" smtClean="0"/>
                        <a:t>Target Time</a:t>
                      </a:r>
                      <a:endParaRPr lang="zh-CN" altLang="en-US" sz="1200" dirty="0"/>
                    </a:p>
                  </a:txBody>
                  <a:tcPr/>
                </a:tc>
              </a:tr>
              <a:tr h="199332">
                <a:tc>
                  <a:txBody>
                    <a:bodyPr/>
                    <a:lstStyle/>
                    <a:p>
                      <a:r>
                        <a:rPr lang="en-US" altLang="zh-CN" sz="1200" dirty="0" smtClean="0"/>
                        <a:t>Bo Sun</a:t>
                      </a:r>
                      <a:endParaRPr lang="zh-CN" altLang="en-US" sz="1200" dirty="0"/>
                    </a:p>
                  </a:txBody>
                  <a:tcPr/>
                </a:tc>
                <a:tc>
                  <a:txBody>
                    <a:bodyPr/>
                    <a:lstStyle/>
                    <a:p>
                      <a:r>
                        <a:rPr lang="en-US" altLang="zh-CN" sz="1200" dirty="0" smtClean="0"/>
                        <a:t>85</a:t>
                      </a:r>
                      <a:endParaRPr lang="zh-CN" altLang="en-US" sz="1200" dirty="0"/>
                    </a:p>
                  </a:txBody>
                  <a:tcPr/>
                </a:tc>
                <a:tc>
                  <a:txBody>
                    <a:bodyPr/>
                    <a:lstStyle/>
                    <a:p>
                      <a:r>
                        <a:rPr lang="en-US" altLang="zh-CN" sz="1200" dirty="0" smtClean="0"/>
                        <a:t>28.2.2</a:t>
                      </a:r>
                      <a:endParaRPr lang="zh-CN" altLang="en-US" sz="1200" dirty="0"/>
                    </a:p>
                  </a:txBody>
                  <a:tcPr/>
                </a:tc>
                <a:tc>
                  <a:txBody>
                    <a:bodyPr/>
                    <a:lstStyle/>
                    <a:p>
                      <a:r>
                        <a:rPr lang="en-US" altLang="zh-CN" sz="1200" dirty="0" smtClean="0"/>
                        <a:t>July </a:t>
                      </a:r>
                      <a:endParaRPr lang="zh-CN" altLang="en-US" sz="1200" dirty="0"/>
                    </a:p>
                  </a:txBody>
                  <a:tcPr/>
                </a:tc>
              </a:tr>
              <a:tr h="199332">
                <a:tc>
                  <a:txBody>
                    <a:bodyPr/>
                    <a:lstStyle/>
                    <a:p>
                      <a:r>
                        <a:rPr lang="en-US" altLang="zh-CN" sz="1200" dirty="0" err="1" smtClean="0"/>
                        <a:t>Shahrnaz</a:t>
                      </a:r>
                      <a:r>
                        <a:rPr lang="en-US" altLang="zh-CN" sz="1200" dirty="0" smtClean="0"/>
                        <a:t> </a:t>
                      </a:r>
                      <a:r>
                        <a:rPr lang="en-US" altLang="zh-CN" sz="1200" dirty="0" err="1" smtClean="0"/>
                        <a:t>Azizi</a:t>
                      </a:r>
                      <a:endParaRPr lang="zh-CN" altLang="en-US" sz="1200" dirty="0"/>
                    </a:p>
                  </a:txBody>
                  <a:tcPr/>
                </a:tc>
                <a:tc>
                  <a:txBody>
                    <a:bodyPr/>
                    <a:lstStyle/>
                    <a:p>
                      <a:r>
                        <a:rPr lang="en-US" altLang="zh-CN" sz="1200" dirty="0" smtClean="0"/>
                        <a:t>37</a:t>
                      </a:r>
                      <a:endParaRPr lang="zh-CN" altLang="en-US" sz="1200" dirty="0"/>
                    </a:p>
                  </a:txBody>
                  <a:tcPr/>
                </a:tc>
                <a:tc>
                  <a:txBody>
                    <a:bodyPr/>
                    <a:lstStyle/>
                    <a:p>
                      <a:r>
                        <a:rPr lang="en-US" altLang="zh-CN" sz="1200" dirty="0" smtClean="0"/>
                        <a:t>28.3.2.1</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err="1" smtClean="0"/>
                        <a:t>Sigurd</a:t>
                      </a:r>
                      <a:endParaRPr lang="zh-CN" altLang="en-US" sz="1200" dirty="0"/>
                    </a:p>
                  </a:txBody>
                  <a:tcPr/>
                </a:tc>
                <a:tc>
                  <a:txBody>
                    <a:bodyPr/>
                    <a:lstStyle/>
                    <a:p>
                      <a:r>
                        <a:rPr lang="en-US" altLang="zh-CN" sz="1200" dirty="0" smtClean="0"/>
                        <a:t>33</a:t>
                      </a:r>
                      <a:endParaRPr lang="zh-CN" altLang="en-US" sz="1200" dirty="0"/>
                    </a:p>
                  </a:txBody>
                  <a:tcPr/>
                </a:tc>
                <a:tc>
                  <a:txBody>
                    <a:bodyPr/>
                    <a:lstStyle/>
                    <a:p>
                      <a:r>
                        <a:rPr lang="en-US" altLang="zh-CN" sz="1200" dirty="0" smtClean="0"/>
                        <a:t>28.3.4, 28.3.10.8, 28.3.16</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Lochan</a:t>
                      </a:r>
                      <a:endParaRPr lang="zh-CN" altLang="en-US" sz="1200" dirty="0"/>
                    </a:p>
                  </a:txBody>
                  <a:tcPr/>
                </a:tc>
                <a:tc>
                  <a:txBody>
                    <a:bodyPr/>
                    <a:lstStyle/>
                    <a:p>
                      <a:r>
                        <a:rPr lang="en-US" altLang="zh-CN" sz="1200" dirty="0" smtClean="0"/>
                        <a:t>30</a:t>
                      </a:r>
                      <a:endParaRPr lang="zh-CN" altLang="en-US" sz="1200" dirty="0"/>
                    </a:p>
                  </a:txBody>
                  <a:tcPr/>
                </a:tc>
                <a:tc>
                  <a:txBody>
                    <a:bodyPr/>
                    <a:lstStyle/>
                    <a:p>
                      <a:r>
                        <a:rPr lang="en-US" altLang="zh-CN" sz="1200" dirty="0" smtClean="0"/>
                        <a:t>9.4.2.218.3, 28.1.1, 28.2.2</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smtClean="0"/>
                        <a:t>Ron</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28.3.10.7.2</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28.3.9, 28.3.10, 28.3.11</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Yujin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28.3.3</a:t>
                      </a:r>
                      <a:endParaRPr lang="zh-CN" altLang="en-US" sz="1200" dirty="0"/>
                    </a:p>
                  </a:txBody>
                  <a:tcPr/>
                </a:tc>
                <a:tc>
                  <a:txBody>
                    <a:bodyPr/>
                    <a:lstStyle/>
                    <a:p>
                      <a:r>
                        <a:rPr lang="en-US" altLang="zh-CN" sz="1200" smtClean="0"/>
                        <a:t>July</a:t>
                      </a:r>
                      <a:endParaRPr lang="zh-CN" altLang="en-US" sz="1200" dirty="0"/>
                    </a:p>
                  </a:txBody>
                  <a:tcPr/>
                </a:tc>
              </a:tr>
              <a:tr h="199332">
                <a:tc>
                  <a:txBody>
                    <a:bodyPr/>
                    <a:lstStyle/>
                    <a:p>
                      <a:r>
                        <a:rPr lang="en-US" altLang="zh-CN" sz="1200" dirty="0" err="1" smtClean="0"/>
                        <a:t>Yongho</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8.3.5.12</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err="1" smtClean="0"/>
                        <a:t>Youhan</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28.3.3.2</a:t>
                      </a:r>
                      <a:endParaRPr lang="zh-CN" altLang="en-US" sz="1200" dirty="0"/>
                    </a:p>
                  </a:txBody>
                  <a:tcPr/>
                </a:tc>
                <a:tc>
                  <a:txBody>
                    <a:bodyPr/>
                    <a:lstStyle/>
                    <a:p>
                      <a:r>
                        <a:rPr lang="en-US" altLang="zh-CN" sz="1200" dirty="0" smtClean="0"/>
                        <a:t>July</a:t>
                      </a:r>
                      <a:endParaRPr lang="zh-CN" altLang="en-US" sz="1200" dirty="0"/>
                    </a:p>
                  </a:txBody>
                  <a:tcPr/>
                </a:tc>
              </a:tr>
              <a:tr h="199332">
                <a:tc>
                  <a:txBody>
                    <a:bodyPr/>
                    <a:lstStyle/>
                    <a:p>
                      <a:r>
                        <a:rPr lang="en-US" altLang="zh-CN" sz="1200" dirty="0" smtClean="0"/>
                        <a:t>Others</a:t>
                      </a:r>
                      <a:endParaRPr lang="zh-CN" altLang="en-US" sz="1200" dirty="0"/>
                    </a:p>
                  </a:txBody>
                  <a:tcPr/>
                </a:tc>
                <a:tc>
                  <a:txBody>
                    <a:bodyPr/>
                    <a:lstStyle/>
                    <a:p>
                      <a:r>
                        <a:rPr lang="en-US" altLang="zh-CN" sz="1200" dirty="0" smtClean="0"/>
                        <a:t>27</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99332">
                <a:tc>
                  <a:txBody>
                    <a:bodyPr/>
                    <a:lstStyle/>
                    <a:p>
                      <a:r>
                        <a:rPr lang="en-US" altLang="zh-CN" sz="1200" dirty="0" smtClean="0"/>
                        <a:t>Withdrawn</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99332">
                <a:tc>
                  <a:txBody>
                    <a:bodyPr/>
                    <a:lstStyle/>
                    <a:p>
                      <a:r>
                        <a:rPr lang="en-US" altLang="zh-CN" sz="1200" dirty="0" smtClean="0"/>
                        <a:t>TOTOAL</a:t>
                      </a:r>
                      <a:endParaRPr lang="zh-CN" altLang="en-US" sz="1200" dirty="0"/>
                    </a:p>
                  </a:txBody>
                  <a:tcPr/>
                </a:tc>
                <a:tc>
                  <a:txBody>
                    <a:bodyPr/>
                    <a:lstStyle/>
                    <a:p>
                      <a:r>
                        <a:rPr lang="en-US" altLang="zh-CN" sz="1200" dirty="0" smtClean="0"/>
                        <a:t>283</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7"/>
          <p:cNvGraphicFramePr>
            <a:graphicFrameLocks noGrp="1"/>
          </p:cNvGraphicFramePr>
          <p:nvPr/>
        </p:nvGraphicFramePr>
        <p:xfrm>
          <a:off x="304800" y="2503170"/>
          <a:ext cx="8534400" cy="3592830"/>
        </p:xfrm>
        <a:graphic>
          <a:graphicData uri="http://schemas.openxmlformats.org/drawingml/2006/table">
            <a:tbl>
              <a:tblPr>
                <a:tableStyleId>{5C22544A-7EE6-4342-B048-85BDC9FD1C3A}</a:tableStyleId>
              </a:tblPr>
              <a:tblGrid>
                <a:gridCol w="805132"/>
                <a:gridCol w="3081068"/>
                <a:gridCol w="2362200"/>
                <a:gridCol w="533400"/>
                <a:gridCol w="1752600"/>
              </a:tblGrid>
              <a:tr h="171691">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err="1" smtClean="0">
                          <a:effectLst/>
                        </a:rPr>
                        <a:t>Adhoc</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smtClean="0">
                          <a:solidFill>
                            <a:schemeClr val="tx1"/>
                          </a:solidFill>
                          <a:effectLst/>
                          <a:latin typeface="Calibri" panose="020F0502020204030204" pitchFamily="34" charset="0"/>
                        </a:rPr>
                        <a:t>Note</a:t>
                      </a:r>
                      <a:endParaRPr lang="en-US" sz="1200" b="1" i="0" u="none" strike="noStrike" dirty="0">
                        <a:solidFill>
                          <a:schemeClr val="tx1"/>
                        </a:solidFill>
                        <a:effectLst/>
                        <a:latin typeface="Calibri" panose="020F0502020204030204" pitchFamily="34" charset="0"/>
                      </a:endParaRPr>
                    </a:p>
                  </a:txBody>
                  <a:tcPr marL="9525" marR="9525" marT="9525" marB="0" anchor="b"/>
                </a:tc>
              </a:tr>
              <a:tr h="144492">
                <a:tc>
                  <a:txBody>
                    <a:bodyPr/>
                    <a:lstStyle/>
                    <a:p>
                      <a:pPr algn="l" fontAlgn="t"/>
                      <a:r>
                        <a:rPr lang="en-US" sz="1000" u="none" strike="noStrike" dirty="0">
                          <a:solidFill>
                            <a:srgbClr val="00B050"/>
                          </a:solidFill>
                          <a:effectLst/>
                        </a:rPr>
                        <a:t>11-17/0650</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LB 225 - </a:t>
                      </a:r>
                      <a:r>
                        <a:rPr lang="en-US" sz="1000" u="none" strike="noStrike" dirty="0" err="1">
                          <a:solidFill>
                            <a:srgbClr val="00B050"/>
                          </a:solidFill>
                          <a:effectLst/>
                        </a:rPr>
                        <a:t>Cluase</a:t>
                      </a:r>
                      <a:r>
                        <a:rPr lang="en-US" sz="1000" u="none" strike="noStrike" dirty="0">
                          <a:solidFill>
                            <a:srgbClr val="00B050"/>
                          </a:solidFill>
                          <a:effectLst/>
                        </a:rPr>
                        <a:t> 18.2 Comment Resolution</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Osama Aboul-Magd (Huawei Technologies)</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PHY</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a:solidFill>
                            <a:srgbClr val="00B050"/>
                          </a:solidFill>
                          <a:effectLst/>
                        </a:rPr>
                        <a:t>11-17/0902</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HE-PHY-Misc-CIDs-Part-1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Lochan</a:t>
                      </a:r>
                      <a:r>
                        <a:rPr lang="en-US" sz="1000" u="none" strike="noStrike" dirty="0">
                          <a:solidFill>
                            <a:srgbClr val="00B050"/>
                          </a:solidFill>
                          <a:effectLst/>
                        </a:rPr>
                        <a:t> </a:t>
                      </a:r>
                      <a:r>
                        <a:rPr lang="en-US" sz="1000" u="none" strike="noStrike" dirty="0" err="1">
                          <a:solidFill>
                            <a:srgbClr val="00B050"/>
                          </a:solidFill>
                          <a:effectLst/>
                        </a:rPr>
                        <a:t>Verma</a:t>
                      </a:r>
                      <a:r>
                        <a:rPr lang="en-US" sz="1000" u="none" strike="noStrike" dirty="0">
                          <a:solidFill>
                            <a:srgbClr val="00B050"/>
                          </a:solidFill>
                          <a:effectLst/>
                        </a:rPr>
                        <a:t> (Qualcomm)</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CID 7832 removed</a:t>
                      </a:r>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FFC000"/>
                          </a:solidFill>
                          <a:effectLst/>
                        </a:rPr>
                        <a:t>11-17/0945</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FFC000"/>
                          </a:solidFill>
                          <a:effectLst/>
                        </a:rPr>
                        <a:t>CRs on 28.3.3.8</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FFC000"/>
                          </a:solidFill>
                          <a:effectLst/>
                        </a:rPr>
                        <a:t>Yujin</a:t>
                      </a:r>
                      <a:r>
                        <a:rPr lang="en-US" sz="1000" u="none" strike="noStrike" dirty="0">
                          <a:solidFill>
                            <a:srgbClr val="FFC000"/>
                          </a:solidFill>
                          <a:effectLst/>
                        </a:rPr>
                        <a:t> Noh (</a:t>
                      </a:r>
                      <a:r>
                        <a:rPr lang="en-US" sz="1000" u="none" strike="noStrike" dirty="0" err="1">
                          <a:solidFill>
                            <a:srgbClr val="FFC000"/>
                          </a:solidFill>
                          <a:effectLst/>
                        </a:rPr>
                        <a:t>Newracom</a:t>
                      </a:r>
                      <a:r>
                        <a:rPr lang="en-US" sz="1000" u="none" strike="noStrike" dirty="0">
                          <a:solidFill>
                            <a:srgbClr val="FFC000"/>
                          </a:solidFill>
                          <a:effectLst/>
                        </a:rPr>
                        <a:t>)</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FFC000"/>
                          </a:solidFill>
                          <a:effectLst/>
                        </a:rPr>
                        <a:t>PHY</a:t>
                      </a:r>
                      <a:endParaRPr lang="en-US" sz="1000" b="0" i="0" u="none" strike="noStrike" dirty="0">
                        <a:solidFill>
                          <a:srgbClr val="FFC00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FFC000"/>
                          </a:solidFill>
                          <a:effectLst/>
                          <a:latin typeface="Arial" panose="020B0604020202020204" pitchFamily="34" charset="0"/>
                        </a:rPr>
                        <a:t>Will come back on Tue</a:t>
                      </a:r>
                      <a:endParaRPr lang="en-US" sz="1000" b="0" i="0" u="none" strike="noStrike" dirty="0">
                        <a:solidFill>
                          <a:srgbClr val="FFC00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11-17/0946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Text modification on HE-SIG-B 28.3.10.8.4-5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Yujin</a:t>
                      </a:r>
                      <a:r>
                        <a:rPr lang="en-US" sz="1000" u="none" strike="noStrike" dirty="0">
                          <a:solidFill>
                            <a:srgbClr val="00B050"/>
                          </a:solidFill>
                          <a:effectLst/>
                        </a:rPr>
                        <a:t> Noh (</a:t>
                      </a:r>
                      <a:r>
                        <a:rPr lang="en-US" sz="1000" u="none" strike="noStrike" dirty="0" err="1">
                          <a:solidFill>
                            <a:srgbClr val="00B050"/>
                          </a:solidFill>
                          <a:effectLst/>
                        </a:rPr>
                        <a:t>Newracom</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CID</a:t>
                      </a:r>
                      <a:r>
                        <a:rPr lang="en-US" sz="1000" b="0" i="0" u="none" strike="noStrike" baseline="0" dirty="0" smtClean="0">
                          <a:solidFill>
                            <a:srgbClr val="00B050"/>
                          </a:solidFill>
                          <a:effectLst/>
                          <a:latin typeface="Arial" panose="020B0604020202020204" pitchFamily="34" charset="0"/>
                        </a:rPr>
                        <a:t> 10060 removed</a:t>
                      </a:r>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effectLst/>
                        </a:rPr>
                        <a:t>11-17/0960</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Follow-up on Doppler Design in 802.11ax</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err="1">
                          <a:effectLst/>
                        </a:rPr>
                        <a:t>Lochan</a:t>
                      </a:r>
                      <a:r>
                        <a:rPr lang="en-US" sz="1000" u="sng" strike="noStrike" dirty="0">
                          <a:effectLst/>
                        </a:rPr>
                        <a:t> </a:t>
                      </a:r>
                      <a:r>
                        <a:rPr lang="en-US" sz="1000" u="sng" strike="noStrike" dirty="0" err="1">
                          <a:effectLst/>
                        </a:rPr>
                        <a:t>Verma</a:t>
                      </a:r>
                      <a:r>
                        <a:rPr lang="en-US" sz="1000" u="sng" strike="noStrike" dirty="0">
                          <a:effectLst/>
                        </a:rPr>
                        <a:t> (Qualcomm)</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PHY</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11-17/0961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Miscellaneous clarifications on HE PHY-Part 1</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Lochan</a:t>
                      </a:r>
                      <a:r>
                        <a:rPr lang="en-US" sz="1000" u="none" strike="noStrike" dirty="0">
                          <a:effectLst/>
                        </a:rPr>
                        <a:t> </a:t>
                      </a:r>
                      <a:r>
                        <a:rPr lang="en-US" sz="1000" u="none" strike="noStrike" dirty="0" err="1">
                          <a:effectLst/>
                        </a:rPr>
                        <a:t>Verma</a:t>
                      </a:r>
                      <a:r>
                        <a:rPr lang="en-US" sz="1000" u="none" strike="noStrike" dirty="0">
                          <a:effectLst/>
                        </a:rPr>
                        <a:t> (Qualcomm)</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11-17/0973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CR on 28.3.3.10 and 28.3.3.2</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Jinsoo</a:t>
                      </a:r>
                      <a:r>
                        <a:rPr lang="en-US" sz="1000" u="none" strike="noStrike" dirty="0">
                          <a:effectLst/>
                        </a:rPr>
                        <a:t> </a:t>
                      </a:r>
                      <a:r>
                        <a:rPr lang="en-US" sz="1000" u="none" strike="noStrike" dirty="0" err="1">
                          <a:effectLst/>
                        </a:rPr>
                        <a:t>Choi</a:t>
                      </a:r>
                      <a:r>
                        <a:rPr lang="en-US" sz="1000" u="none" strike="noStrike" dirty="0">
                          <a:effectLst/>
                        </a:rPr>
                        <a:t> (LG Electronics)</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11-17/0985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CR on NDP feedback 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11-17/0986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CR on Introduction</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11-17/0993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comment resolutions on Data field</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Hongyuan</a:t>
                      </a:r>
                      <a:r>
                        <a:rPr lang="en-US" sz="1000" u="none" strike="noStrike" dirty="0">
                          <a:effectLst/>
                        </a:rPr>
                        <a:t> Zhang (Marvell)</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chemeClr val="tx1"/>
                          </a:solidFill>
                          <a:effectLst/>
                        </a:rPr>
                        <a:t>11-17/0994</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chemeClr val="tx1"/>
                          </a:solidFill>
                          <a:effectLst/>
                        </a:rPr>
                        <a:t>midamble</a:t>
                      </a:r>
                      <a:r>
                        <a:rPr lang="en-US" sz="1000" u="sng" strike="noStrike" dirty="0">
                          <a:solidFill>
                            <a:schemeClr val="tx1"/>
                          </a:solidFill>
                          <a:effectLst/>
                        </a:rPr>
                        <a:t> design</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chemeClr val="tx1"/>
                          </a:solidFill>
                          <a:effectLst/>
                        </a:rPr>
                        <a:t>Hongyuan</a:t>
                      </a:r>
                      <a:r>
                        <a:rPr lang="en-US" sz="1000" u="sng" strike="noStrike" dirty="0">
                          <a:solidFill>
                            <a:schemeClr val="tx1"/>
                          </a:solidFill>
                          <a:effectLst/>
                        </a:rPr>
                        <a:t> Zhang (Marvell)</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a:solidFill>
                            <a:schemeClr val="tx1"/>
                          </a:solidFill>
                          <a:effectLst/>
                        </a:rPr>
                        <a:t>PHY</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chemeClr val="tx1"/>
                        </a:solidFill>
                        <a:effectLst/>
                        <a:latin typeface="Arial" panose="020B0604020202020204" pitchFamily="34" charset="0"/>
                      </a:endParaRPr>
                    </a:p>
                  </a:txBody>
                  <a:tcPr marL="9525" marR="9525" marT="9525" marB="0"/>
                </a:tc>
              </a:tr>
              <a:tr h="144492">
                <a:tc>
                  <a:txBody>
                    <a:bodyPr/>
                    <a:lstStyle/>
                    <a:p>
                      <a:pPr algn="l" fontAlgn="t"/>
                      <a:r>
                        <a:rPr lang="en-US" sz="1000" u="sng" strike="noStrike">
                          <a:solidFill>
                            <a:schemeClr val="tx1"/>
                          </a:solidFill>
                          <a:effectLst/>
                        </a:rPr>
                        <a:t>11-17/0995</a:t>
                      </a:r>
                      <a:endParaRPr lang="en-US" sz="1000" b="0" i="0" u="sng" strike="noStrike">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a:solidFill>
                            <a:schemeClr val="tx1"/>
                          </a:solidFill>
                          <a:effectLst/>
                        </a:rPr>
                        <a:t>Doppler comment resolutions</a:t>
                      </a:r>
                      <a:endParaRPr lang="en-US" sz="1000" b="0" i="0" u="sng" strike="noStrike">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chemeClr val="tx1"/>
                          </a:solidFill>
                          <a:effectLst/>
                        </a:rPr>
                        <a:t>Hongyuan</a:t>
                      </a:r>
                      <a:r>
                        <a:rPr lang="en-US" sz="1000" u="sng" strike="noStrike" dirty="0">
                          <a:solidFill>
                            <a:schemeClr val="tx1"/>
                          </a:solidFill>
                          <a:effectLst/>
                        </a:rPr>
                        <a:t> Zhang (Marvell)</a:t>
                      </a:r>
                      <a:endParaRPr lang="en-US" sz="1000" b="0" i="0" u="sng" strike="noStrike" dirty="0">
                        <a:solidFill>
                          <a:schemeClr val="tx1"/>
                        </a:solidFill>
                        <a:effectLst/>
                        <a:latin typeface="Arial" panose="020B0604020202020204" pitchFamily="34" charset="0"/>
                      </a:endParaRPr>
                    </a:p>
                  </a:txBody>
                  <a:tcPr marL="9525" marR="9525" marT="9525" marB="0"/>
                </a:tc>
                <a:tc>
                  <a:txBody>
                    <a:bodyPr/>
                    <a:lstStyle/>
                    <a:p>
                      <a:pPr algn="l" fontAlgn="t"/>
                      <a:r>
                        <a:rPr lang="en-US" sz="1000" u="sng" strike="noStrike">
                          <a:solidFill>
                            <a:schemeClr val="tx1"/>
                          </a:solidFill>
                          <a:effectLst/>
                        </a:rPr>
                        <a:t>PHY</a:t>
                      </a:r>
                      <a:endParaRPr lang="en-US" sz="1000" b="0" i="0" u="sng" strike="noStrike">
                        <a:solidFill>
                          <a:schemeClr val="tx1"/>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chemeClr val="tx1"/>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11-17/0996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Update on Timing Related Constants and Some Equations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Bin </a:t>
                      </a:r>
                      <a:r>
                        <a:rPr lang="en-US" sz="1000" u="none" strike="noStrike" dirty="0" err="1">
                          <a:effectLst/>
                        </a:rPr>
                        <a:t>Tian</a:t>
                      </a:r>
                      <a:r>
                        <a:rPr lang="en-US" sz="1000" u="none" strike="noStrike" dirty="0">
                          <a:effectLst/>
                        </a:rPr>
                        <a:t> (Qualcomm)</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effectLst/>
                        </a:rPr>
                        <a:t>11-17/0998</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err="1">
                          <a:effectLst/>
                        </a:rPr>
                        <a:t>Nsym</a:t>
                      </a:r>
                      <a:r>
                        <a:rPr lang="en-US" sz="1000" u="sng" strike="noStrike" dirty="0">
                          <a:effectLst/>
                        </a:rPr>
                        <a:t> and </a:t>
                      </a:r>
                      <a:r>
                        <a:rPr lang="en-US" sz="1000" u="sng" strike="noStrike" dirty="0" err="1">
                          <a:effectLst/>
                        </a:rPr>
                        <a:t>Tpe</a:t>
                      </a:r>
                      <a:r>
                        <a:rPr lang="en-US" sz="1000" u="sng" strike="noStrike" dirty="0">
                          <a:effectLst/>
                        </a:rPr>
                        <a:t> at RX side for </a:t>
                      </a:r>
                      <a:r>
                        <a:rPr lang="en-US" sz="1000" u="sng" strike="noStrike" dirty="0" err="1">
                          <a:effectLst/>
                        </a:rPr>
                        <a:t>Midamble</a:t>
                      </a:r>
                      <a:r>
                        <a:rPr lang="en-US" sz="1000" u="sng" strike="noStrike" dirty="0">
                          <a:effectLst/>
                        </a:rPr>
                        <a:t> design</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err="1">
                          <a:effectLst/>
                        </a:rPr>
                        <a:t>Yujin</a:t>
                      </a:r>
                      <a:r>
                        <a:rPr lang="en-US" sz="1000" u="sng" strike="noStrike" dirty="0">
                          <a:effectLst/>
                        </a:rPr>
                        <a:t> Noh (</a:t>
                      </a:r>
                      <a:r>
                        <a:rPr lang="en-US" sz="1000" u="sng" strike="noStrike" dirty="0" err="1">
                          <a:effectLst/>
                        </a:rPr>
                        <a:t>Newracom</a:t>
                      </a:r>
                      <a:r>
                        <a:rPr lang="en-US" sz="1000" u="sng" strike="noStrike" dirty="0">
                          <a:effectLst/>
                        </a:rPr>
                        <a:t>)</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PHY</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Bo Sun (ZTE Corporation)</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Miscellaneous HE-SIG-B related CIDs</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Sigurd</a:t>
                      </a:r>
                      <a:r>
                        <a:rPr lang="en-US" sz="1000" u="none" strike="noStrike" dirty="0">
                          <a:effectLst/>
                        </a:rPr>
                        <a:t> </a:t>
                      </a:r>
                      <a:r>
                        <a:rPr lang="en-US" sz="1000" u="none" strike="noStrike" dirty="0" err="1">
                          <a:effectLst/>
                        </a:rPr>
                        <a:t>Schelstraete</a:t>
                      </a:r>
                      <a:r>
                        <a:rPr lang="en-US" sz="1000" u="none" strike="noStrike" dirty="0">
                          <a:effectLst/>
                        </a:rPr>
                        <a:t> (</a:t>
                      </a:r>
                      <a:r>
                        <a:rPr lang="en-US" sz="1000" u="none" strike="noStrike" dirty="0" err="1">
                          <a:effectLst/>
                        </a:rPr>
                        <a:t>Quantenna</a:t>
                      </a: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Proposed resolution for CID 9021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Sigurd</a:t>
                      </a:r>
                      <a:r>
                        <a:rPr lang="en-US" sz="1000" u="none" strike="noStrike" dirty="0">
                          <a:effectLst/>
                        </a:rPr>
                        <a:t> </a:t>
                      </a:r>
                      <a:r>
                        <a:rPr lang="en-US" sz="1000" u="none" strike="noStrike" dirty="0" err="1">
                          <a:effectLst/>
                        </a:rPr>
                        <a:t>Schelstraete</a:t>
                      </a:r>
                      <a:r>
                        <a:rPr lang="en-US" sz="1000" u="none" strike="noStrike" dirty="0">
                          <a:effectLst/>
                        </a:rPr>
                        <a:t> (</a:t>
                      </a:r>
                      <a:r>
                        <a:rPr lang="en-US" sz="1000" u="none" strike="noStrike" dirty="0" err="1">
                          <a:effectLst/>
                        </a:rPr>
                        <a:t>Quantenna</a:t>
                      </a: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11-17/1016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PHY_CR_28_3_3_4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err="1">
                          <a:effectLst/>
                        </a:rPr>
                        <a:t>Junghoon</a:t>
                      </a:r>
                      <a:r>
                        <a:rPr lang="en-US" sz="1000" u="none" strike="noStrike" dirty="0">
                          <a:effectLst/>
                        </a:rPr>
                        <a:t> </a:t>
                      </a:r>
                      <a:r>
                        <a:rPr lang="en-US" sz="1000" u="none" strike="noStrike" dirty="0" err="1">
                          <a:effectLst/>
                        </a:rPr>
                        <a:t>Suh</a:t>
                      </a:r>
                      <a:r>
                        <a:rPr lang="en-US" sz="1000" u="none" strike="noStrike" dirty="0">
                          <a:effectLst/>
                        </a:rPr>
                        <a:t> (</a:t>
                      </a:r>
                      <a:r>
                        <a:rPr lang="en-US" sz="1000" u="none" strike="noStrike" dirty="0" err="1">
                          <a:effectLst/>
                        </a:rPr>
                        <a:t>Huawei</a:t>
                      </a:r>
                      <a:r>
                        <a:rPr lang="en-US" sz="1000" u="none" strike="noStrike" dirty="0">
                          <a:effectLst/>
                        </a:rPr>
                        <a:t>)</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5630">
                <a:tc>
                  <a:txBody>
                    <a:bodyPr/>
                    <a:lstStyle/>
                    <a:p>
                      <a:pPr algn="l" fontAlgn="t"/>
                      <a:r>
                        <a:rPr lang="en-US" sz="1000" u="sng" strike="noStrike" dirty="0">
                          <a:effectLst/>
                        </a:rPr>
                        <a:t>11-17/1021</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Usage of Doppler bit in 11ax</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err="1">
                          <a:effectLst/>
                        </a:rPr>
                        <a:t>Jianhan</a:t>
                      </a:r>
                      <a:r>
                        <a:rPr lang="en-US" sz="1000" u="sng" strike="noStrike" dirty="0">
                          <a:effectLst/>
                        </a:rPr>
                        <a:t> (</a:t>
                      </a:r>
                      <a:r>
                        <a:rPr lang="en-US" sz="1000" u="sng" strike="noStrike" dirty="0" err="1">
                          <a:effectLst/>
                        </a:rPr>
                        <a:t>Mediatek</a:t>
                      </a:r>
                      <a:r>
                        <a:rPr lang="en-US" sz="1000" u="sng" strike="noStrike" dirty="0">
                          <a:effectLst/>
                        </a:rPr>
                        <a:t>)</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sng" strike="noStrike" dirty="0">
                          <a:effectLst/>
                        </a:rPr>
                        <a:t>PHY</a:t>
                      </a:r>
                      <a:endParaRPr lang="en-US" sz="1000" b="0" i="0" u="sng"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0000"/>
                        </a:solidFill>
                        <a:effectLst/>
                        <a:latin typeface="Arial" panose="020B0604020202020204" pitchFamily="34" charset="0"/>
                      </a:endParaRPr>
                    </a:p>
                  </a:txBody>
                  <a:tcPr marL="9525" marR="9525" marT="9525" marB="0"/>
                </a:tc>
              </a:tr>
              <a:tr h="145630">
                <a:tc>
                  <a:txBody>
                    <a:bodyPr/>
                    <a:lstStyle/>
                    <a:p>
                      <a:pPr algn="l" fontAlgn="t"/>
                      <a:r>
                        <a:rPr lang="en-US" sz="1000" u="none" strike="noStrike">
                          <a:effectLst/>
                        </a:rPr>
                        <a:t>11-17/1050</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Additional Editorial Update Related to CID9769</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Youhan Kim (Qualcomm</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5630">
                <a:tc>
                  <a:txBody>
                    <a:bodyPr/>
                    <a:lstStyle/>
                    <a:p>
                      <a:pPr algn="l" fontAlgn="t"/>
                      <a:r>
                        <a:rPr lang="en-US" sz="1000" u="none" strike="noStrike">
                          <a:effectLst/>
                        </a:rPr>
                        <a:t>11-17/1063</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DCM text correction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Tianyu Wu (Mediatek)</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PHY</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 </a:t>
            </a:r>
            <a:r>
              <a:rPr lang="en-US" altLang="zh-CN" dirty="0" smtClean="0"/>
              <a:t>11-17/0650r2)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t>
            </a:r>
            <a:r>
              <a:rPr lang="en-US" altLang="zh-CN" dirty="0" smtClean="0"/>
              <a:t>as </a:t>
            </a:r>
            <a:r>
              <a:rPr lang="en-US" altLang="zh-CN" dirty="0" smtClean="0"/>
              <a:t>in </a:t>
            </a:r>
            <a:r>
              <a:rPr lang="en-US" altLang="zh-CN" dirty="0" smtClean="0"/>
              <a:t>11-17/0650r2?</a:t>
            </a:r>
            <a:endParaRPr lang="en-US" altLang="zh-CN" dirty="0" smtClean="0"/>
          </a:p>
          <a:p>
            <a:pPr lvl="1"/>
            <a:r>
              <a:rPr lang="en-US" altLang="zh-CN" dirty="0" smtClean="0"/>
              <a:t>CID </a:t>
            </a:r>
            <a:r>
              <a:rPr lang="en-US" altLang="zh-CN" dirty="0" smtClean="0"/>
              <a:t>3556 and 3558</a:t>
            </a:r>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 </a:t>
            </a:r>
            <a:r>
              <a:rPr lang="en-US" altLang="zh-CN" dirty="0" smtClean="0"/>
              <a:t>(</a:t>
            </a:r>
            <a:r>
              <a:rPr lang="en-US" altLang="zh-CN" dirty="0" err="1" smtClean="0"/>
              <a:t>cr</a:t>
            </a:r>
            <a:r>
              <a:rPr lang="en-US" altLang="zh-CN" dirty="0" smtClean="0"/>
              <a:t>, </a:t>
            </a:r>
            <a:r>
              <a:rPr lang="en-US" altLang="zh-CN" dirty="0" smtClean="0"/>
              <a:t>11-17/0902r0)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for clause </a:t>
            </a:r>
            <a:r>
              <a:rPr lang="en-US" altLang="zh-CN" dirty="0" smtClean="0"/>
              <a:t>28.1.1 </a:t>
            </a:r>
            <a:r>
              <a:rPr lang="en-US" altLang="zh-CN" dirty="0" smtClean="0"/>
              <a:t>as in </a:t>
            </a:r>
            <a:r>
              <a:rPr lang="en-US" altLang="zh-CN" dirty="0" smtClean="0"/>
              <a:t>11-17/0902r0?</a:t>
            </a:r>
            <a:endParaRPr lang="en-US" altLang="zh-CN" dirty="0" smtClean="0"/>
          </a:p>
          <a:p>
            <a:pPr lvl="1"/>
            <a:r>
              <a:rPr lang="en-US" altLang="zh-CN" dirty="0" smtClean="0"/>
              <a:t>CID </a:t>
            </a:r>
            <a:r>
              <a:rPr lang="en-GB" altLang="zh-CN" dirty="0" smtClean="0"/>
              <a:t>7045, 7217, 7218, 4936, 4937, 5233, 5235, 5241, </a:t>
            </a:r>
            <a:r>
              <a:rPr lang="en-GB" altLang="zh-CN" dirty="0" smtClean="0"/>
              <a:t>8636 and </a:t>
            </a:r>
            <a:r>
              <a:rPr lang="en-GB" altLang="zh-CN" dirty="0" smtClean="0"/>
              <a:t>8731</a:t>
            </a:r>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 </a:t>
            </a:r>
            <a:r>
              <a:rPr lang="en-US" altLang="zh-CN" dirty="0" smtClean="0"/>
              <a:t>(</a:t>
            </a:r>
            <a:r>
              <a:rPr lang="en-US" altLang="zh-CN" dirty="0" err="1" smtClean="0"/>
              <a:t>cr</a:t>
            </a:r>
            <a:r>
              <a:rPr lang="en-US" altLang="zh-CN" dirty="0" smtClean="0"/>
              <a:t>, </a:t>
            </a:r>
            <a:r>
              <a:rPr lang="en-US" altLang="zh-CN" dirty="0" smtClean="0"/>
              <a:t>11-17/0946r0)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t>
            </a:r>
            <a:r>
              <a:rPr lang="en-US" altLang="zh-CN" dirty="0" smtClean="0"/>
              <a:t>as </a:t>
            </a:r>
            <a:r>
              <a:rPr lang="en-US" altLang="zh-CN" dirty="0" smtClean="0"/>
              <a:t>in </a:t>
            </a:r>
            <a:r>
              <a:rPr lang="en-US" altLang="zh-CN" dirty="0" smtClean="0"/>
              <a:t>11-17/0946r0?</a:t>
            </a:r>
            <a:endParaRPr lang="en-US" altLang="zh-CN" dirty="0" smtClean="0"/>
          </a:p>
          <a:p>
            <a:pPr lvl="1"/>
            <a:r>
              <a:rPr lang="en-US" altLang="zh-CN" dirty="0" smtClean="0"/>
              <a:t>CID </a:t>
            </a:r>
            <a:r>
              <a:rPr lang="en-GB" altLang="zh-CN" dirty="0" smtClean="0"/>
              <a:t>3095</a:t>
            </a:r>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 </a:t>
            </a:r>
            <a:r>
              <a:rPr lang="en-US" altLang="zh-CN" dirty="0" smtClean="0"/>
              <a:t>(</a:t>
            </a:r>
            <a:r>
              <a:rPr lang="en-US" altLang="zh-CN" dirty="0" err="1" smtClean="0"/>
              <a:t>cr</a:t>
            </a:r>
            <a:r>
              <a:rPr lang="en-US" altLang="zh-CN" dirty="0" smtClean="0"/>
              <a:t>, </a:t>
            </a:r>
            <a:r>
              <a:rPr lang="en-US" altLang="zh-CN" dirty="0" smtClean="0"/>
              <a:t>11-17/0945r1)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for clause </a:t>
            </a:r>
            <a:r>
              <a:rPr lang="en-US" altLang="zh-CN" dirty="0" smtClean="0"/>
              <a:t>28.3.3.8 </a:t>
            </a:r>
            <a:r>
              <a:rPr lang="en-US" altLang="zh-CN" dirty="0" smtClean="0"/>
              <a:t>as in </a:t>
            </a:r>
            <a:r>
              <a:rPr lang="en-US" altLang="zh-CN" dirty="0" smtClean="0"/>
              <a:t>11-17/0945r1?</a:t>
            </a:r>
            <a:endParaRPr lang="en-US" altLang="zh-CN" dirty="0" smtClean="0"/>
          </a:p>
          <a:p>
            <a:pPr lvl="1"/>
            <a:r>
              <a:rPr lang="en-US" altLang="zh-CN" dirty="0" smtClean="0"/>
              <a:t>CID </a:t>
            </a:r>
            <a:r>
              <a:rPr lang="en-GB" altLang="zh-CN" dirty="0" smtClean="0"/>
              <a:t>8815, 8816, 8817, 9320, 4976, 8819, 7423, 10384, 10386, 8821, </a:t>
            </a:r>
            <a:r>
              <a:rPr lang="en-GB" altLang="zh-CN" dirty="0" smtClean="0"/>
              <a:t>7509</a:t>
            </a:r>
            <a:r>
              <a:rPr lang="en-GB" altLang="zh-CN" dirty="0" smtClean="0"/>
              <a:t>, 7510, 10104, </a:t>
            </a:r>
            <a:r>
              <a:rPr lang="en-GB" altLang="zh-CN" dirty="0" smtClean="0"/>
              <a:t>10387 and </a:t>
            </a:r>
            <a:r>
              <a:rPr lang="en-GB" altLang="zh-CN" dirty="0" smtClean="0"/>
              <a:t>8822</a:t>
            </a:r>
            <a:endParaRPr lang="zh-CN" altLang="zh-CN" dirty="0" smtClean="0"/>
          </a:p>
          <a:p>
            <a:pPr lvl="1"/>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a:t>
            </a:r>
            <a:endParaRPr lang="en-US" altLang="zh-CN" dirty="0" smtClean="0">
              <a:solidFill>
                <a:srgbClr val="00B050"/>
              </a:solidFill>
            </a:endParaRP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27150" cy="276999"/>
          </a:xfrm>
        </p:spPr>
        <p:txBody>
          <a:bodyPr/>
          <a:lstStyle/>
          <a:p>
            <a:pPr>
              <a:defRPr/>
            </a:pPr>
            <a:r>
              <a:rPr lang="en-US" dirty="0"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this week, and related straw polls</a:t>
            </a:r>
            <a:endParaRPr lang="en-CA" altLang="en-US" sz="1800" dirty="0" smtClean="0"/>
          </a:p>
          <a:p>
            <a:pPr lvl="0">
              <a:defRPr/>
            </a:pPr>
            <a:r>
              <a:rPr lang="en-CA" altLang="en-US" dirty="0" smtClean="0"/>
              <a:t>Any other technical presentations </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Patent Policy and Other Guidelines</a:t>
            </a:r>
            <a:endParaRPr lang="zh-CN" altLang="en-US" dirty="0"/>
          </a:p>
        </p:txBody>
      </p:sp>
      <p:sp>
        <p:nvSpPr>
          <p:cNvPr id="3" name="内容占位符 2"/>
          <p:cNvSpPr>
            <a:spLocks noGrp="1"/>
          </p:cNvSpPr>
          <p:nvPr>
            <p:ph idx="1"/>
          </p:nvPr>
        </p:nvSpPr>
        <p:spPr/>
        <p:txBody>
          <a:bodyPr/>
          <a:lstStyle/>
          <a:p>
            <a:r>
              <a:rPr lang="en-US" altLang="zh-CN" dirty="0" smtClean="0"/>
              <a:t>Following 5 slides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smtClean="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40697</TotalTime>
  <Words>1714</Words>
  <Application>Microsoft Office PowerPoint</Application>
  <PresentationFormat>全屏显示(4:3)</PresentationFormat>
  <Paragraphs>350</Paragraphs>
  <Slides>19</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1" baseType="lpstr">
      <vt:lpstr>802-11-Submission</vt:lpstr>
      <vt:lpstr>Document</vt:lpstr>
      <vt:lpstr>TGax May 2017 Meeting PHY AdHoc Agenda</vt:lpstr>
      <vt:lpstr>IEEE 802.11 Tgax Meeting High Efficiency WLAN PHY Ad Hoc</vt:lpstr>
      <vt:lpstr>Agenda items for the week</vt:lpstr>
      <vt:lpstr>Meeting Protocol, Attendance, Voting &amp; Document Status</vt:lpstr>
      <vt:lpstr>Patent Policy and Other Guidelines</vt:lpstr>
      <vt:lpstr>Instructions for the WG Chair (optional to show)</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D1.0 PHY Comments Status</vt:lpstr>
      <vt:lpstr>PHY Submissions</vt:lpstr>
      <vt:lpstr>Straw-poll 1 (cr, 11-17/0650r2)</vt:lpstr>
      <vt:lpstr>Straw-poll 2 (cr, 11-17/0902r0)</vt:lpstr>
      <vt:lpstr>Straw-poll 3 (cr, 11-17/0946r0)</vt:lpstr>
      <vt:lpstr>Straw-poll x (cr, 11-17/0945r1)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2394</cp:revision>
  <cp:lastPrinted>1998-02-10T13:28:06Z</cp:lastPrinted>
  <dcterms:created xsi:type="dcterms:W3CDTF">2007-04-17T18:10:23Z</dcterms:created>
  <dcterms:modified xsi:type="dcterms:W3CDTF">2017-07-10T21:32:08Z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