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393" r:id="rId3"/>
    <p:sldId id="324" r:id="rId4"/>
    <p:sldId id="352" r:id="rId5"/>
    <p:sldId id="317" r:id="rId6"/>
    <p:sldId id="318" r:id="rId7"/>
    <p:sldId id="319" r:id="rId8"/>
    <p:sldId id="320" r:id="rId9"/>
    <p:sldId id="321" r:id="rId10"/>
    <p:sldId id="322" r:id="rId11"/>
    <p:sldId id="450" r:id="rId12"/>
    <p:sldId id="487" r:id="rId13"/>
    <p:sldId id="451" r:id="rId14"/>
    <p:sldId id="433" r:id="rId15"/>
    <p:sldId id="440" r:id="rId16"/>
    <p:sldId id="467" r:id="rId17"/>
    <p:sldId id="469" r:id="rId18"/>
    <p:sldId id="471" r:id="rId19"/>
    <p:sldId id="473" r:id="rId20"/>
    <p:sldId id="474" r:id="rId21"/>
    <p:sldId id="476" r:id="rId22"/>
    <p:sldId id="475" r:id="rId23"/>
    <p:sldId id="472" r:id="rId24"/>
    <p:sldId id="478" r:id="rId25"/>
    <p:sldId id="480" r:id="rId26"/>
    <p:sldId id="479" r:id="rId27"/>
    <p:sldId id="481" r:id="rId28"/>
    <p:sldId id="477" r:id="rId29"/>
    <p:sldId id="468" r:id="rId30"/>
    <p:sldId id="482" r:id="rId31"/>
    <p:sldId id="483" r:id="rId32"/>
    <p:sldId id="484" r:id="rId33"/>
    <p:sldId id="486" r:id="rId34"/>
    <p:sldId id="470" r:id="rId35"/>
    <p:sldId id="488" r:id="rId36"/>
    <p:sldId id="489" r:id="rId37"/>
    <p:sldId id="485"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808"/>
  </p:normalViewPr>
  <p:slideViewPr>
    <p:cSldViewPr>
      <p:cViewPr>
        <p:scale>
          <a:sx n="100" d="100"/>
          <a:sy n="100" d="100"/>
        </p:scale>
        <p:origin x="-1128"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1499778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6" name="Footer Placeholder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102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6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July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July 10-15,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xmlns=""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nvGraphicFramePr>
        <p:xfrm>
          <a:off x="533400" y="1219200"/>
          <a:ext cx="8229600" cy="5592691"/>
        </p:xfrm>
        <a:graphic>
          <a:graphicData uri="http://schemas.openxmlformats.org/drawingml/2006/table">
            <a:tbl>
              <a:tblPr/>
              <a:tblGrid>
                <a:gridCol w="943921"/>
                <a:gridCol w="3102299"/>
                <a:gridCol w="2537460"/>
                <a:gridCol w="1112520"/>
                <a:gridCol w="533400"/>
              </a:tblGrid>
              <a:tr h="241303">
                <a:tc>
                  <a:txBody>
                    <a:bodyPr/>
                    <a:lstStyle/>
                    <a:p>
                      <a:pPr algn="ctr" rtl="0" fontAlgn="b"/>
                      <a:r>
                        <a:rPr lang="en-US" sz="1200" b="0" i="0" u="none" strike="noStrike" dirty="0">
                          <a:solidFill>
                            <a:srgbClr val="000000"/>
                          </a:solidFill>
                          <a:latin typeface="Times New Roman"/>
                        </a:rPr>
                        <a:t>DCN</a:t>
                      </a:r>
                      <a:r>
                        <a:rPr lang="en-US" sz="1200" b="1" i="0" u="none" strike="noStrike" dirty="0">
                          <a:solidFill>
                            <a:srgbClr val="FFFFFF"/>
                          </a:solidFill>
                          <a:latin typeface="Times New Roman"/>
                        </a:rPr>
                        <a:t> </a:t>
                      </a:r>
                      <a:r>
                        <a:rPr lang="en-US" sz="1200" b="1" i="0" u="none" strike="noStrike" dirty="0" smtClean="0">
                          <a:solidFill>
                            <a:srgbClr val="FFFFFF"/>
                          </a:solidFill>
                          <a:latin typeface="Times New Roman"/>
                        </a:rPr>
                        <a:t>22</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a:solidFill>
                            <a:srgbClr val="000000"/>
                          </a:solidFill>
                          <a:latin typeface="Times New Roman"/>
                        </a:rPr>
                        <a:t>Title</a:t>
                      </a:r>
                      <a:r>
                        <a:rPr lang="en-US" sz="1200" b="1" i="0" u="none" strike="noStrike">
                          <a:solidFill>
                            <a:srgbClr val="FFFFFF"/>
                          </a:solidFill>
                          <a:latin typeface="Times New Roman"/>
                        </a:rPr>
                        <a:t> </a:t>
                      </a:r>
                      <a:endParaRPr lang="en-US" sz="1200" b="0" i="0" u="none" strike="noStrike">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a:solidFill>
                            <a:srgbClr val="000000"/>
                          </a:solidFill>
                          <a:latin typeface="Times New Roman"/>
                        </a:rPr>
                        <a:t>Author (Affiliation)</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a:solidFill>
                            <a:srgbClr val="000000"/>
                          </a:solidFill>
                          <a:latin typeface="Times New Roman"/>
                        </a:rPr>
                        <a:t>ad hoc</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smtClean="0">
                          <a:solidFill>
                            <a:srgbClr val="000000"/>
                          </a:solidFill>
                          <a:latin typeface="Times New Roman"/>
                        </a:rPr>
                        <a:t>CIDs </a:t>
                      </a:r>
                      <a:r>
                        <a:rPr lang="en-US" sz="1200" b="0" i="0" u="none" strike="noStrike" dirty="0" err="1" smtClean="0">
                          <a:solidFill>
                            <a:srgbClr val="000000"/>
                          </a:solidFill>
                          <a:latin typeface="Times New Roman"/>
                        </a:rPr>
                        <a:t>resloved</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11-17/0533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baseline="0" dirty="0">
                          <a:solidFill>
                            <a:srgbClr val="00B050"/>
                          </a:solidFill>
                          <a:latin typeface="Times New Roman"/>
                        </a:rPr>
                        <a:t>lb225-cr-27_16_1</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Yongho Seok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13</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11-17/0693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Quiet Time Period-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Chao-Chun Wang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1</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smtClean="0">
                          <a:solidFill>
                            <a:srgbClr val="00B050"/>
                          </a:solidFill>
                          <a:latin typeface="Times New Roman"/>
                        </a:rPr>
                        <a:t>11-17/0759,</a:t>
                      </a:r>
                      <a:r>
                        <a:rPr lang="en-US" sz="1200" b="0" i="0" u="none" strike="noStrike" baseline="0" dirty="0" smtClean="0">
                          <a:solidFill>
                            <a:srgbClr val="00B050"/>
                          </a:solidFill>
                          <a:latin typeface="Times New Roman"/>
                        </a:rPr>
                        <a:t> 0812</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t"/>
                      <a:r>
                        <a:rPr lang="en-US" sz="1200" b="0" i="0" u="none" strike="noStrike" dirty="0">
                          <a:solidFill>
                            <a:srgbClr val="00B050"/>
                          </a:solidFill>
                          <a:latin typeface="Times New Roman"/>
                        </a:rPr>
                        <a:t> </a:t>
                      </a:r>
                      <a:r>
                        <a:rPr lang="en-US" sz="1200" b="0" i="0" u="none" strike="noStrike" dirty="0" smtClean="0">
                          <a:solidFill>
                            <a:srgbClr val="00B050"/>
                          </a:solidFill>
                          <a:latin typeface="Times New Roman"/>
                        </a:rPr>
                        <a:t>Text </a:t>
                      </a:r>
                      <a:r>
                        <a:rPr lang="en-US" sz="1200" b="0" i="0" u="none" strike="noStrike" dirty="0" smtClean="0">
                          <a:solidFill>
                            <a:srgbClr val="00B050"/>
                          </a:solidFill>
                          <a:latin typeface="Times New Roman"/>
                        </a:rPr>
                        <a:t>for </a:t>
                      </a:r>
                      <a:r>
                        <a:rPr lang="en-US" sz="1200" b="0" i="0" u="none" strike="noStrike" dirty="0" smtClean="0">
                          <a:solidFill>
                            <a:srgbClr val="00B050"/>
                          </a:solidFill>
                          <a:latin typeface="Times New Roman"/>
                        </a:rPr>
                        <a:t>812 (759), </a:t>
                      </a:r>
                      <a:r>
                        <a:rPr lang="en-US" sz="1200" b="0" i="0" u="none" strike="noStrike" dirty="0" smtClean="0">
                          <a:solidFill>
                            <a:srgbClr val="00B050"/>
                          </a:solidFill>
                          <a:latin typeface="+mn-lt"/>
                        </a:rPr>
                        <a:t>Trigger-frame-for-random-access (812)</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Jason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3</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11-17/0925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CR on HE Duration-based RTS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Huizhao Wang (</a:t>
                      </a:r>
                      <a:r>
                        <a:rPr lang="en-US" sz="1200" b="0" i="0" u="none" strike="noStrike" dirty="0" err="1">
                          <a:solidFill>
                            <a:srgbClr val="00B050"/>
                          </a:solidFill>
                          <a:latin typeface="Times New Roman"/>
                        </a:rPr>
                        <a:t>Quantenna</a:t>
                      </a:r>
                      <a:r>
                        <a:rPr lang="en-US" sz="1200" b="0" i="0" u="none" strike="noStrike" dirty="0">
                          <a:solidFill>
                            <a:srgbClr val="00B050"/>
                          </a:solidFill>
                          <a:latin typeface="Times New Roman"/>
                        </a:rPr>
                        <a:t> Communications)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22</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11-17/0926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cr</a:t>
                      </a:r>
                      <a:r>
                        <a:rPr lang="en-US" sz="1200" b="0" i="0" u="none" strike="noStrike" dirty="0">
                          <a:solidFill>
                            <a:srgbClr val="00B050"/>
                          </a:solidFill>
                          <a:latin typeface="Times New Roman"/>
                        </a:rPr>
                        <a:t>-HE-MCS-NSS-not-supported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Matthew Fischer (Broadcom Limited)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1</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MAC-CR-HE MCS_NSS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MAC</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28</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11-17/0957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dirty="0">
                          <a:solidFill>
                            <a:srgbClr val="00B050"/>
                          </a:solidFill>
                          <a:latin typeface="Times New Roman"/>
                        </a:rPr>
                        <a:t>lb225 MAC CR on fragmentation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Suhwook</a:t>
                      </a:r>
                      <a:r>
                        <a:rPr lang="en-US" sz="1200" b="0" i="0" u="none" strike="noStrike" dirty="0">
                          <a:solidFill>
                            <a:srgbClr val="00B050"/>
                          </a:solidFill>
                          <a:latin typeface="Times New Roman"/>
                        </a:rPr>
                        <a:t> Kim (LG)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13</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11-17/1002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LB225-MAC-CR-on-HCF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Suhwook</a:t>
                      </a:r>
                      <a:r>
                        <a:rPr lang="en-US" sz="1200" b="0" i="0" u="none" strike="noStrike" dirty="0">
                          <a:solidFill>
                            <a:srgbClr val="00B050"/>
                          </a:solidFill>
                          <a:latin typeface="Times New Roman"/>
                        </a:rPr>
                        <a:t> Kim(LG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4</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lb225-cr-on-association-exchange-using-dl-ofdma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Stephane</a:t>
                      </a:r>
                      <a:r>
                        <a:rPr lang="en-US" sz="1200" b="0" i="0" u="none" strike="noStrike" dirty="0">
                          <a:solidFill>
                            <a:srgbClr val="00B050"/>
                          </a:solidFill>
                          <a:latin typeface="Times New Roman"/>
                        </a:rPr>
                        <a:t> Baron (Canon)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1</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11-17/1023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lb225-cr-27-11-3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Yongho Seok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3</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11-17/1031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Remaining CIDs for 27.5.2.7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laurent</a:t>
                      </a:r>
                      <a:r>
                        <a:rPr lang="en-US" sz="1200" b="0" i="0" u="none" strike="noStrike" dirty="0">
                          <a:solidFill>
                            <a:srgbClr val="00B050"/>
                          </a:solidFill>
                          <a:latin typeface="Times New Roman"/>
                        </a:rPr>
                        <a:t> </a:t>
                      </a:r>
                      <a:r>
                        <a:rPr lang="en-US" sz="1200" b="0" i="0" u="none" strike="noStrike" dirty="0" err="1">
                          <a:solidFill>
                            <a:srgbClr val="00B050"/>
                          </a:solidFill>
                          <a:latin typeface="Times New Roman"/>
                        </a:rPr>
                        <a:t>cariou</a:t>
                      </a:r>
                      <a:r>
                        <a:rPr lang="en-US" sz="1200" b="0" i="0" u="none" strike="noStrike" dirty="0">
                          <a:solidFill>
                            <a:srgbClr val="00B050"/>
                          </a:solidFill>
                          <a:latin typeface="Times New Roman"/>
                        </a:rPr>
                        <a:t>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22</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smtClean="0">
                          <a:solidFill>
                            <a:srgbClr val="00B050"/>
                          </a:solidFill>
                          <a:latin typeface="Times New Roman"/>
                        </a:rPr>
                        <a:t>11-17/1032 </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18</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11-17/1062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CID 9958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1</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11-17/1044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CRs for </a:t>
                      </a:r>
                      <a:r>
                        <a:rPr lang="en-US" sz="1200" b="0" i="0" u="none" strike="noStrike" dirty="0" err="1">
                          <a:solidFill>
                            <a:srgbClr val="00B050"/>
                          </a:solidFill>
                          <a:latin typeface="Times New Roman"/>
                        </a:rPr>
                        <a:t>ack</a:t>
                      </a:r>
                      <a:r>
                        <a:rPr lang="en-US" sz="1200" b="0" i="0" u="none" strike="noStrike" dirty="0">
                          <a:solidFill>
                            <a:srgbClr val="00B050"/>
                          </a:solidFill>
                          <a:latin typeface="Times New Roman"/>
                        </a:rPr>
                        <a:t> related CIDs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George Cherian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23</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11-17/1054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lb225-cr-27-13-presentation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Frank Hsu, Yongho Seok (</a:t>
                      </a:r>
                      <a:r>
                        <a:rPr lang="en-US" sz="1200" b="0" i="0" u="none" strike="noStrike" dirty="0" err="1">
                          <a:solidFill>
                            <a:srgbClr val="00B050"/>
                          </a:solidFill>
                          <a:latin typeface="Times New Roman"/>
                        </a:rPr>
                        <a:t>MediaTek</a:t>
                      </a:r>
                      <a:r>
                        <a:rPr lang="en-US" sz="1200" b="0" i="0" u="none" strike="noStrike" dirty="0">
                          <a:solidFill>
                            <a:srgbClr val="00B05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0</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11-17/1077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CR for 10.3.2.4 and 27.2.2 Part III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Po-Kai Huang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6</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11-17/1088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Editorial fix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0</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smtClean="0">
                          <a:solidFill>
                            <a:srgbClr val="00B050"/>
                          </a:solidFill>
                          <a:latin typeface="Times New Roman"/>
                        </a:rPr>
                        <a:t>11-1</a:t>
                      </a:r>
                      <a:r>
                        <a:rPr lang="en-US" altLang="zh-CN" sz="1200" b="0" i="0" u="none" strike="noStrike" dirty="0" smtClean="0">
                          <a:solidFill>
                            <a:srgbClr val="00B050"/>
                          </a:solidFill>
                          <a:latin typeface="Times New Roman"/>
                        </a:rPr>
                        <a:t>7</a:t>
                      </a:r>
                      <a:r>
                        <a:rPr lang="en-US" sz="1200" b="0" i="0" u="none" strike="noStrike" dirty="0" smtClean="0">
                          <a:solidFill>
                            <a:srgbClr val="00B050"/>
                          </a:solidFill>
                          <a:latin typeface="Times New Roman"/>
                        </a:rPr>
                        <a:t>/0688</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GB" sz="1200" b="0" dirty="0" smtClean="0">
                          <a:solidFill>
                            <a:srgbClr val="00B050"/>
                          </a:solidFill>
                        </a:rPr>
                        <a:t>-00ax-lb225-11ax-d1-0-comment-resolution-27-10-4-part-ii.docx</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altLang="zh-CN" sz="1200" b="0" i="0" u="none" strike="noStrike" dirty="0" err="1" smtClean="0">
                          <a:solidFill>
                            <a:srgbClr val="00B050"/>
                          </a:solidFill>
                          <a:latin typeface="Times New Roman"/>
                        </a:rPr>
                        <a:t>Chitto</a:t>
                      </a:r>
                      <a:r>
                        <a:rPr lang="zh-CN" altLang="en-US" sz="1200" b="0" i="0" u="none" strike="noStrike" dirty="0" smtClean="0">
                          <a:solidFill>
                            <a:srgbClr val="00B050"/>
                          </a:solidFill>
                          <a:latin typeface="Times New Roman"/>
                        </a:rPr>
                        <a:t> （</a:t>
                      </a:r>
                      <a:r>
                        <a:rPr lang="en-US" altLang="zh-CN" sz="1200" b="0" i="0" u="none" strike="noStrike" dirty="0" smtClean="0">
                          <a:solidFill>
                            <a:srgbClr val="00B050"/>
                          </a:solidFill>
                          <a:latin typeface="Times New Roman"/>
                        </a:rPr>
                        <a:t>Intel</a:t>
                      </a:r>
                      <a:r>
                        <a:rPr lang="zh-CN" altLang="en-US" sz="1200" b="0" i="0" u="none" strike="noStrike" dirty="0" smtClean="0">
                          <a:solidFill>
                            <a:srgbClr val="00B050"/>
                          </a:solidFill>
                          <a:latin typeface="Times New Roman"/>
                        </a:rPr>
                        <a:t>）</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altLang="zh-CN" sz="1200" b="0" i="0" u="none" strike="noStrike" dirty="0" smtClean="0">
                          <a:solidFill>
                            <a:srgbClr val="00B050"/>
                          </a:solidFill>
                          <a:latin typeface="Times New Roman"/>
                        </a:rPr>
                        <a:t>MAC</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altLang="zh-CN" sz="1200" b="0" i="0" u="none" strike="noStrike" dirty="0" smtClean="0">
                          <a:solidFill>
                            <a:srgbClr val="00B050"/>
                          </a:solidFill>
                          <a:latin typeface="Times New Roman"/>
                        </a:rPr>
                        <a:t>13</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b"/>
                      <a:r>
                        <a:rPr lang="en-US" sz="1200" b="1" i="0" u="none" strike="noStrike" dirty="0">
                          <a:solidFill>
                            <a:srgbClr val="FF0000"/>
                          </a:solidFill>
                          <a:latin typeface="Times New Roman"/>
                        </a:rPr>
                        <a:t>11-17/0389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b"/>
                      <a:r>
                        <a:rPr lang="en-US" sz="1200" b="0" i="0" u="none" strike="noStrike" dirty="0">
                          <a:solidFill>
                            <a:srgbClr val="FF0000"/>
                          </a:solidFill>
                          <a:latin typeface="Times New Roman"/>
                        </a:rPr>
                        <a:t> </a:t>
                      </a:r>
                      <a:r>
                        <a:rPr lang="en-US" sz="1200" dirty="0" smtClean="0">
                          <a:solidFill>
                            <a:srgbClr val="FF0000"/>
                          </a:solidFill>
                        </a:rPr>
                        <a:t>CIDs-for-27-2-1-part1</a:t>
                      </a:r>
                      <a:endParaRPr lang="en-US" sz="1200" b="0" i="0" u="none" strike="noStrike" dirty="0">
                        <a:solidFill>
                          <a:srgbClr val="FF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dirty="0" err="1">
                          <a:solidFill>
                            <a:srgbClr val="FF0000"/>
                          </a:solidFill>
                          <a:latin typeface="Times New Roman"/>
                        </a:rPr>
                        <a:t>Kaiying</a:t>
                      </a:r>
                      <a:r>
                        <a:rPr lang="en-US" sz="1200" b="0" i="0" u="none" strike="noStrike" dirty="0">
                          <a:solidFill>
                            <a:srgbClr val="FF0000"/>
                          </a:solidFill>
                          <a:latin typeface="Times New Roman"/>
                        </a:rPr>
                        <a:t> </a:t>
                      </a:r>
                      <a:r>
                        <a:rPr lang="en-US" sz="1200" b="0" i="0" u="none" strike="noStrike" dirty="0" err="1">
                          <a:solidFill>
                            <a:srgbClr val="FF0000"/>
                          </a:solidFill>
                          <a:latin typeface="Times New Roman"/>
                        </a:rPr>
                        <a:t>Lv</a:t>
                      </a:r>
                      <a:r>
                        <a:rPr lang="en-US" sz="1200" b="0" i="0" u="none" strike="noStrike" dirty="0">
                          <a:solidFill>
                            <a:srgbClr val="FF0000"/>
                          </a:solidFill>
                          <a:latin typeface="Times New Roman"/>
                        </a:rPr>
                        <a:t> (ZTE Corp.)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dirty="0">
                          <a:solidFill>
                            <a:srgbClr val="FF0000"/>
                          </a:solidFill>
                          <a:latin typeface="Times New Roman"/>
                        </a:rPr>
                        <a:t>MAC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endParaRPr lang="en-US" sz="1200" b="0" i="0" u="none" strike="noStrike" dirty="0">
                        <a:solidFill>
                          <a:srgbClr val="FF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smtClean="0">
                          <a:solidFill>
                            <a:srgbClr val="00B050"/>
                          </a:solidFill>
                          <a:latin typeface="Times New Roman"/>
                        </a:rPr>
                        <a:t>11-17/1058</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mn-lt"/>
                        </a:rPr>
                        <a:t>11-17-1058-07-00ax-cr-4-3-14a</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Guoqing Li (Apple)</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FF0000"/>
                          </a:solidFill>
                          <a:latin typeface="Times New Roman"/>
                        </a:rPr>
                        <a:t>TG</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B050"/>
                          </a:solidFill>
                          <a:latin typeface="Times New Roman"/>
                        </a:rPr>
                        <a:t>80</a:t>
                      </a:r>
                      <a:endParaRPr lang="en-US" sz="1200" b="0" i="0" u="none" strike="noStrike" dirty="0">
                        <a:solidFill>
                          <a:srgbClr val="00B05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
        <p:nvSpPr>
          <p:cNvPr id="9"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6883456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838200" y="5638800"/>
            <a:ext cx="5562600" cy="769441"/>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 or presentation only</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a:p>
            <a:r>
              <a:rPr lang="en-US" sz="1100" dirty="0" smtClean="0">
                <a:solidFill>
                  <a:srgbClr val="C00000"/>
                </a:solidFill>
              </a:rPr>
              <a:t>Brown</a:t>
            </a:r>
            <a:r>
              <a:rPr lang="en-US" sz="1100" dirty="0" smtClean="0"/>
              <a:t>: Deferred: </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4" name="Table 13"/>
          <p:cNvGraphicFramePr>
            <a:graphicFrameLocks noGrp="1"/>
          </p:cNvGraphicFramePr>
          <p:nvPr/>
        </p:nvGraphicFramePr>
        <p:xfrm>
          <a:off x="685800" y="1219201"/>
          <a:ext cx="7924800" cy="3867843"/>
        </p:xfrm>
        <a:graphic>
          <a:graphicData uri="http://schemas.openxmlformats.org/drawingml/2006/table">
            <a:tbl>
              <a:tblPr/>
              <a:tblGrid>
                <a:gridCol w="814062"/>
                <a:gridCol w="2877634"/>
                <a:gridCol w="2877634"/>
                <a:gridCol w="677735"/>
                <a:gridCol w="677735"/>
              </a:tblGrid>
              <a:tr h="371838">
                <a:tc>
                  <a:txBody>
                    <a:bodyPr/>
                    <a:lstStyle/>
                    <a:p>
                      <a:pPr algn="l" rtl="0" fontAlgn="t"/>
                      <a:r>
                        <a:rPr lang="en-US" sz="1200" b="1" i="0" u="none" strike="noStrike" dirty="0">
                          <a:solidFill>
                            <a:srgbClr val="000000"/>
                          </a:solidFill>
                          <a:latin typeface="Times New Roman"/>
                        </a:rPr>
                        <a:t>11-17/1067</a:t>
                      </a:r>
                      <a:r>
                        <a:rPr lang="en-US" sz="1200" b="0" i="0" u="none" strike="noStrike" dirty="0">
                          <a:solidFill>
                            <a:srgbClr val="00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comment-resolution of OMI, Operation Mode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1" i="0" u="none" strike="noStrike" dirty="0">
                          <a:solidFill>
                            <a:srgbClr val="000000"/>
                          </a:solidFill>
                          <a:latin typeface="Times New Roman"/>
                        </a:rPr>
                        <a:t>11-17/1068</a:t>
                      </a:r>
                      <a:r>
                        <a:rPr lang="en-US" sz="1200" b="0" i="0" u="none" strike="noStrike" dirty="0">
                          <a:solidFill>
                            <a:srgbClr val="00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comment-resolution-10.7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kern="1200" dirty="0" smtClean="0">
                          <a:solidFill>
                            <a:schemeClr val="tx1"/>
                          </a:solidFill>
                          <a:latin typeface="+mn-lt"/>
                          <a:ea typeface="+mn-ea"/>
                          <a:cs typeface="+mn-cs"/>
                        </a:rPr>
                        <a:t>11-17/</a:t>
                      </a:r>
                      <a:r>
                        <a:rPr lang="en-US" sz="1200" b="1" kern="1200" dirty="0" smtClean="0">
                          <a:solidFill>
                            <a:schemeClr val="tx1"/>
                          </a:solidFill>
                          <a:latin typeface="+mn-lt"/>
                          <a:ea typeface="+mn-ea"/>
                          <a:cs typeface="+mn-cs"/>
                        </a:rPr>
                        <a:t>0811</a:t>
                      </a:r>
                      <a:endParaRPr lang="en-US" sz="1200" b="1"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dirty="0" smtClean="0"/>
                        <a:t>Comment Resolution on TIM Broadcast</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kern="1200" dirty="0" smtClean="0">
                          <a:solidFill>
                            <a:schemeClr val="tx1"/>
                          </a:solidFill>
                          <a:latin typeface="+mn-lt"/>
                          <a:ea typeface="+mn-ea"/>
                          <a:cs typeface="+mn-cs"/>
                        </a:rPr>
                        <a:t>Jarkko (APPLE)</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altLang="zh-CN" sz="1200" b="0" i="0" u="none" strike="noStrike" dirty="0" smtClean="0">
                          <a:solidFill>
                            <a:srgbClr val="000000"/>
                          </a:solidFill>
                          <a:latin typeface="Times New Roman"/>
                        </a:rPr>
                        <a:t>MAC</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71838">
                <a:tc>
                  <a:txBody>
                    <a:bodyPr/>
                    <a:lstStyle/>
                    <a:p>
                      <a:pPr algn="l" rtl="0" fontAlgn="t"/>
                      <a:r>
                        <a:rPr lang="en-US" altLang="zh-CN" sz="1200" b="1" i="0" u="none" strike="noStrike" dirty="0" smtClean="0">
                          <a:solidFill>
                            <a:srgbClr val="000000"/>
                          </a:solidFill>
                          <a:latin typeface="Times New Roman"/>
                        </a:rPr>
                        <a:t>11-17/</a:t>
                      </a:r>
                      <a:r>
                        <a:rPr lang="en-US" sz="1200" b="1" i="0" u="none" strike="noStrike" dirty="0" smtClean="0">
                          <a:solidFill>
                            <a:srgbClr val="000000"/>
                          </a:solidFill>
                          <a:latin typeface="Times New Roman"/>
                        </a:rPr>
                        <a:t>1135</a:t>
                      </a:r>
                      <a:endParaRPr lang="en-US" sz="1200" b="1"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b"/>
                      <a:r>
                        <a:rPr lang="en-US" sz="1200" b="0" i="0" u="none" strike="noStrike" dirty="0" smtClean="0">
                          <a:solidFill>
                            <a:schemeClr val="tx1"/>
                          </a:solidFill>
                          <a:latin typeface="+mn-lt"/>
                        </a:rPr>
                        <a:t>11-17-1135-00-00ax-cr-qos-sf-cid-8427-7710.docx</a:t>
                      </a:r>
                      <a:endParaRPr lang="en-US" sz="1200" b="0" i="0" u="none" strike="noStrike" dirty="0">
                        <a:solidFill>
                          <a:schemeClr val="tx1"/>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altLang="zh-CN" sz="1200" b="0" i="0" u="none" strike="noStrike" dirty="0" smtClean="0">
                          <a:solidFill>
                            <a:schemeClr val="tx1"/>
                          </a:solidFill>
                          <a:latin typeface="Times New Roman"/>
                        </a:rPr>
                        <a:t>Matt</a:t>
                      </a:r>
                      <a:r>
                        <a:rPr lang="zh-CN" altLang="en-US" sz="1200" b="0" i="0" u="none" strike="noStrike" dirty="0" smtClean="0">
                          <a:solidFill>
                            <a:schemeClr val="tx1"/>
                          </a:solidFill>
                          <a:latin typeface="Times New Roman"/>
                        </a:rPr>
                        <a:t> </a:t>
                      </a:r>
                      <a:r>
                        <a:rPr lang="en-US" altLang="zh-CN" sz="1200" b="0" i="0" u="none" strike="noStrike" dirty="0" smtClean="0">
                          <a:solidFill>
                            <a:schemeClr val="tx1"/>
                          </a:solidFill>
                          <a:latin typeface="Times New Roman"/>
                        </a:rPr>
                        <a:t>Fisher</a:t>
                      </a:r>
                      <a:r>
                        <a:rPr lang="zh-CN" altLang="en-US" sz="1200" b="0" i="0" u="none" strike="noStrike" dirty="0" smtClean="0">
                          <a:solidFill>
                            <a:schemeClr val="tx1"/>
                          </a:solidFill>
                          <a:latin typeface="Times New Roman"/>
                        </a:rPr>
                        <a:t>（</a:t>
                      </a:r>
                      <a:r>
                        <a:rPr lang="en-US" altLang="zh-CN" sz="1200" b="0" i="0" u="none" strike="noStrike" dirty="0" err="1" smtClean="0">
                          <a:solidFill>
                            <a:schemeClr val="tx1"/>
                          </a:solidFill>
                          <a:latin typeface="Times New Roman"/>
                        </a:rPr>
                        <a:t>BroadCom</a:t>
                      </a:r>
                      <a:r>
                        <a:rPr lang="zh-CN" altLang="en-US" sz="1200" b="0" i="0" u="none" strike="noStrike" dirty="0" smtClean="0">
                          <a:solidFill>
                            <a:schemeClr val="tx1"/>
                          </a:solidFill>
                          <a:latin typeface="Times New Roman"/>
                        </a:rPr>
                        <a:t>）</a:t>
                      </a:r>
                      <a:endParaRPr lang="en-US" sz="1200" b="0" i="0" u="none" strike="noStrike" dirty="0">
                        <a:solidFill>
                          <a:schemeClr val="tx1"/>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altLang="zh-CN" sz="1200" b="0" i="0" u="none" strike="noStrike" dirty="0" smtClean="0">
                          <a:solidFill>
                            <a:schemeClr val="tx1"/>
                          </a:solidFill>
                          <a:latin typeface="Times New Roman"/>
                        </a:rPr>
                        <a:t>MAC</a:t>
                      </a:r>
                      <a:endParaRPr lang="en-US" sz="1200" b="0" i="0" u="none" strike="noStrike" dirty="0">
                        <a:solidFill>
                          <a:schemeClr val="tx1"/>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endParaRPr lang="en-US" sz="1200" b="0" i="0" u="none" strike="noStrike" dirty="0">
                        <a:solidFill>
                          <a:srgbClr val="C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1" i="0" u="none" strike="noStrike" dirty="0">
                          <a:solidFill>
                            <a:srgbClr val="000000"/>
                          </a:solidFill>
                          <a:latin typeface="Times New Roman"/>
                        </a:rPr>
                        <a:t>11-17/1072</a:t>
                      </a:r>
                      <a:r>
                        <a:rPr lang="en-US" sz="1200" b="0" i="0" u="none" strike="noStrike" dirty="0">
                          <a:solidFill>
                            <a:srgbClr val="00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Remaining OMI comment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Jarkko Kneckt  (Apple)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554327">
                <a:tc>
                  <a:txBody>
                    <a:bodyPr/>
                    <a:lstStyle/>
                    <a:p>
                      <a:pPr algn="l" rtl="0" fontAlgn="t"/>
                      <a:r>
                        <a:rPr lang="en-US" altLang="zh-CN" sz="1200" b="1" i="0" u="none" strike="noStrike" dirty="0" smtClean="0">
                          <a:solidFill>
                            <a:srgbClr val="000000"/>
                          </a:solidFill>
                          <a:latin typeface="Times New Roman"/>
                        </a:rPr>
                        <a:t>11-17/</a:t>
                      </a:r>
                      <a:r>
                        <a:rPr lang="en-US" sz="1200" b="1" i="0" u="none" strike="noStrike" dirty="0" smtClean="0">
                          <a:solidFill>
                            <a:srgbClr val="000000"/>
                          </a:solidFill>
                          <a:latin typeface="Times New Roman"/>
                        </a:rPr>
                        <a:t>949</a:t>
                      </a:r>
                      <a:endParaRPr lang="en-US" sz="1200" b="1"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b"/>
                      <a:r>
                        <a:rPr lang="en-US" sz="1200" b="0" i="0" u="none" strike="noStrike" dirty="0" smtClean="0">
                          <a:solidFill>
                            <a:schemeClr val="tx1"/>
                          </a:solidFill>
                          <a:latin typeface="+mn-lt"/>
                        </a:rPr>
                        <a:t>11-17-0949-00-00ax-refinement-of-the-resolutions-in-17-0553r2-lb225-11ax-d1-0-comment-resolution-27-10-4-part-1.docx</a:t>
                      </a:r>
                      <a:endParaRPr lang="en-US" sz="1200" b="0" i="0" u="none" strike="noStrike" dirty="0">
                        <a:solidFill>
                          <a:schemeClr val="tx1"/>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altLang="zh-CN" sz="1200" b="0" i="0" u="none" strike="noStrike" dirty="0" smtClean="0">
                          <a:solidFill>
                            <a:schemeClr val="tx1"/>
                          </a:solidFill>
                          <a:latin typeface="Times New Roman"/>
                        </a:rPr>
                        <a:t>Mark Rison</a:t>
                      </a:r>
                      <a:r>
                        <a:rPr lang="zh-CN" altLang="en-US" sz="1200" b="0" i="0" u="none" strike="noStrike" dirty="0" smtClean="0">
                          <a:solidFill>
                            <a:schemeClr val="tx1"/>
                          </a:solidFill>
                          <a:latin typeface="Times New Roman"/>
                        </a:rPr>
                        <a:t>（</a:t>
                      </a:r>
                      <a:r>
                        <a:rPr lang="en-US" altLang="zh-CN" sz="1200" b="0" i="0" u="none" strike="noStrike" dirty="0" smtClean="0">
                          <a:solidFill>
                            <a:schemeClr val="tx1"/>
                          </a:solidFill>
                          <a:latin typeface="Times New Roman"/>
                        </a:rPr>
                        <a:t>Samsung</a:t>
                      </a:r>
                      <a:r>
                        <a:rPr lang="zh-CN" altLang="en-US" sz="1200" b="0" i="0" u="none" strike="noStrike" dirty="0" smtClean="0">
                          <a:solidFill>
                            <a:schemeClr val="tx1"/>
                          </a:solidFill>
                          <a:latin typeface="Times New Roman"/>
                        </a:rPr>
                        <a:t>）</a:t>
                      </a:r>
                      <a:endParaRPr lang="en-US" sz="1200" b="0" i="0" u="none" strike="noStrike" dirty="0">
                        <a:solidFill>
                          <a:schemeClr val="tx1"/>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altLang="zh-CN" sz="1200" b="0" i="0" u="none" strike="noStrike" dirty="0" smtClean="0">
                          <a:solidFill>
                            <a:schemeClr val="tx1"/>
                          </a:solidFill>
                          <a:latin typeface="Times New Roman"/>
                        </a:rPr>
                        <a:t>MAC</a:t>
                      </a:r>
                      <a:endParaRPr lang="en-US" sz="1200" b="0" i="0" u="none" strike="noStrike" dirty="0">
                        <a:solidFill>
                          <a:schemeClr val="tx1"/>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endParaRPr lang="en-US" sz="1200" b="0" i="0" u="none" strike="noStrike" dirty="0">
                        <a:solidFill>
                          <a:srgbClr val="C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0" i="0" u="none" strike="noStrike" dirty="0">
                          <a:solidFill>
                            <a:srgbClr val="000000"/>
                          </a:solidFill>
                          <a:latin typeface="Times New Roman"/>
                        </a:rPr>
                        <a:t>11-17/1010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Quiet Time Period - Part 4 (9.4.2.223-225)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71838">
                <a:tc>
                  <a:txBody>
                    <a:bodyPr/>
                    <a:lstStyle/>
                    <a:p>
                      <a:pPr algn="l" rtl="0" fontAlgn="t"/>
                      <a:r>
                        <a:rPr lang="en-US" sz="1200" b="0" i="0" u="none" strike="noStrike" dirty="0">
                          <a:solidFill>
                            <a:schemeClr val="tx1"/>
                          </a:solidFill>
                          <a:latin typeface="Times New Roman"/>
                        </a:rPr>
                        <a:t>11-17/0553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dirty="0">
                          <a:solidFill>
                            <a:schemeClr val="tx1"/>
                          </a:solidFill>
                          <a:latin typeface="Times New Roman"/>
                        </a:rPr>
                        <a:t>LB225 11ax D1.0 Comment </a:t>
                      </a:r>
                      <a:r>
                        <a:rPr lang="fr-FR" sz="1200" b="0" i="0" u="none" strike="noStrike" dirty="0" err="1">
                          <a:solidFill>
                            <a:schemeClr val="tx1"/>
                          </a:solidFill>
                          <a:latin typeface="Times New Roman"/>
                        </a:rPr>
                        <a:t>Resolution</a:t>
                      </a:r>
                      <a:r>
                        <a:rPr lang="fr-FR" sz="1200" b="0" i="0" u="none" strike="noStrike" dirty="0">
                          <a:solidFill>
                            <a:schemeClr val="tx1"/>
                          </a:solidFill>
                          <a:latin typeface="Times New Roman"/>
                        </a:rPr>
                        <a:t> 27.10.4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chemeClr val="tx1"/>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chemeClr val="tx1"/>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C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0" i="0" u="none" strike="noStrike" dirty="0">
                          <a:solidFill>
                            <a:srgbClr val="000000"/>
                          </a:solidFill>
                          <a:latin typeface="Times New Roman"/>
                        </a:rPr>
                        <a:t>11-17/1009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quiet time period - part 3 (27.26.3.x)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0" i="0" u="none" strike="noStrike" dirty="0">
                          <a:solidFill>
                            <a:srgbClr val="000000"/>
                          </a:solidFill>
                          <a:latin typeface="Times New Roman"/>
                        </a:rPr>
                        <a:t>11-17/1011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Quiet Time Period - Part 5 (9.6.29.x)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0" i="0" u="none" strike="noStrike" dirty="0">
                          <a:solidFill>
                            <a:srgbClr val="000000"/>
                          </a:solidFill>
                          <a:latin typeface="Times New Roman"/>
                        </a:rPr>
                        <a:t>11-17/1034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Quiet Time Period - Part 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0" i="0" u="none" strike="noStrike" dirty="0">
                          <a:solidFill>
                            <a:srgbClr val="000000"/>
                          </a:solidFill>
                          <a:latin typeface="Times New Roman"/>
                        </a:rPr>
                        <a:t>11-17/1049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Target RSSI field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laurent cariou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0" i="0" u="none" strike="noStrike" dirty="0">
                          <a:solidFill>
                            <a:schemeClr val="tx1"/>
                          </a:solidFill>
                          <a:latin typeface="Times New Roman"/>
                        </a:rPr>
                        <a:t>11-17/</a:t>
                      </a:r>
                      <a:r>
                        <a:rPr lang="en-US" sz="1200" b="1" i="0" u="none" strike="noStrike" dirty="0">
                          <a:solidFill>
                            <a:schemeClr val="tx1"/>
                          </a:solidFill>
                          <a:latin typeface="Times New Roman"/>
                        </a:rPr>
                        <a:t>1053</a:t>
                      </a:r>
                      <a:r>
                        <a:rPr lang="en-US" sz="1200" b="0" i="0" u="none" strike="noStrike" dirty="0">
                          <a:solidFill>
                            <a:schemeClr val="tx1"/>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chemeClr val="tx1"/>
                          </a:solidFill>
                          <a:latin typeface="Times New Roman"/>
                        </a:rPr>
                        <a:t>MAC-CR-Remaining CIDs in OM Control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chemeClr val="tx1"/>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chemeClr val="tx1"/>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chemeClr val="tx1"/>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522">
                <a:tc>
                  <a:txBody>
                    <a:bodyPr/>
                    <a:lstStyle/>
                    <a:p>
                      <a:pPr algn="l" rtl="0" fontAlgn="t"/>
                      <a:r>
                        <a:rPr lang="en-US" sz="1200" b="0" i="0" u="none" strike="noStrike" dirty="0" smtClean="0">
                          <a:solidFill>
                            <a:srgbClr val="FF0000"/>
                          </a:solidFill>
                          <a:latin typeface="Times New Roman"/>
                        </a:rPr>
                        <a:t>11-17/1060</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FF0000"/>
                          </a:solidFill>
                          <a:latin typeface="Times New Roman"/>
                        </a:rPr>
                        <a:t>CID 6053</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dirty="0" smtClean="0">
                          <a:solidFill>
                            <a:srgbClr val="FF0000"/>
                          </a:solidFill>
                        </a:rPr>
                        <a:t>Jeongki Kim</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FF0000"/>
                          </a:solidFill>
                          <a:latin typeface="Times New Roman"/>
                        </a:rPr>
                        <a:t>MAC</a:t>
                      </a:r>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FF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
        <p:nvSpPr>
          <p:cNvPr id="11"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513262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13</a:t>
            </a:fld>
            <a:endParaRPr lang="en-US" altLang="en-US" dirty="0"/>
          </a:p>
        </p:txBody>
      </p:sp>
      <p:sp>
        <p:nvSpPr>
          <p:cNvPr id="9" name="TextBox 8"/>
          <p:cNvSpPr txBox="1"/>
          <p:nvPr/>
        </p:nvSpPr>
        <p:spPr>
          <a:xfrm>
            <a:off x="685800" y="5181600"/>
            <a:ext cx="5562600" cy="769441"/>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 or presentation only</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a:p>
            <a:r>
              <a:rPr lang="en-US" sz="1100" dirty="0" smtClean="0">
                <a:solidFill>
                  <a:srgbClr val="C00000"/>
                </a:solidFill>
              </a:rPr>
              <a:t>Brown</a:t>
            </a:r>
            <a:r>
              <a:rPr lang="en-US" sz="1100" dirty="0" smtClean="0"/>
              <a:t>: Deferred: </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4" name="Table 13"/>
          <p:cNvGraphicFramePr>
            <a:graphicFrameLocks noGrp="1"/>
          </p:cNvGraphicFramePr>
          <p:nvPr/>
        </p:nvGraphicFramePr>
        <p:xfrm>
          <a:off x="685800" y="1219200"/>
          <a:ext cx="7696200" cy="3106073"/>
        </p:xfrm>
        <a:graphic>
          <a:graphicData uri="http://schemas.openxmlformats.org/drawingml/2006/table">
            <a:tbl>
              <a:tblPr/>
              <a:tblGrid>
                <a:gridCol w="816944"/>
                <a:gridCol w="2783956"/>
                <a:gridCol w="2783956"/>
                <a:gridCol w="655672"/>
                <a:gridCol w="655672"/>
              </a:tblGrid>
              <a:tr h="219993">
                <a:tc>
                  <a:txBody>
                    <a:bodyPr/>
                    <a:lstStyle/>
                    <a:p>
                      <a:pPr algn="l" rtl="0" fontAlgn="t"/>
                      <a:r>
                        <a:rPr lang="en-US" sz="1200" b="0" i="0" u="none" strike="noStrike" dirty="0">
                          <a:solidFill>
                            <a:srgbClr val="000000"/>
                          </a:solidFill>
                          <a:latin typeface="Times New Roman"/>
                        </a:rPr>
                        <a:t>11-17/1055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lb225-cr-cid7407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11-17/1060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on CID 6053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Jeongki Kim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dirty="0">
                          <a:solidFill>
                            <a:srgbClr val="000000"/>
                          </a:solidFill>
                          <a:latin typeface="Times New Roman"/>
                        </a:rPr>
                        <a:t>11-17/1069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dirty="0">
                          <a:solidFill>
                            <a:srgbClr val="000000"/>
                          </a:solidFill>
                          <a:latin typeface="Times New Roman"/>
                        </a:rPr>
                        <a:t>LB225 11ax D1.0 Comment </a:t>
                      </a:r>
                      <a:r>
                        <a:rPr lang="fr-FR" sz="1200" b="0" i="0" u="none" strike="noStrike" dirty="0" err="1">
                          <a:solidFill>
                            <a:srgbClr val="000000"/>
                          </a:solidFill>
                          <a:latin typeface="Times New Roman"/>
                        </a:rPr>
                        <a:t>Resolution</a:t>
                      </a:r>
                      <a:r>
                        <a:rPr lang="fr-FR" sz="1200" b="0" i="0" u="none" strike="noStrike" dirty="0">
                          <a:solidFill>
                            <a:srgbClr val="000000"/>
                          </a:solidFill>
                          <a:latin typeface="Times New Roman"/>
                        </a:rPr>
                        <a:t> 9.7.3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11-17/1070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for CID5863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Kiseon Ryu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dirty="0">
                          <a:solidFill>
                            <a:srgbClr val="000000"/>
                          </a:solidFill>
                          <a:latin typeface="Times New Roman"/>
                        </a:rPr>
                        <a:t>11-17/1081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Comment resolutions for HE NDP Announcement frame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a:solidFill>
                            <a:srgbClr val="000000"/>
                          </a:solidFill>
                          <a:latin typeface="Times New Roman"/>
                        </a:rPr>
                        <a:t>11-17/1082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Comment resolutions for BRP and BSRP trigger frames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9993">
                <a:tc>
                  <a:txBody>
                    <a:bodyPr/>
                    <a:lstStyle/>
                    <a:p>
                      <a:pPr algn="l" rtl="0" fontAlgn="t"/>
                      <a:r>
                        <a:rPr lang="en-US" sz="1200" b="0" i="0" u="none" strike="noStrike">
                          <a:solidFill>
                            <a:srgbClr val="000000"/>
                          </a:solidFill>
                          <a:latin typeface="Times New Roman"/>
                        </a:rPr>
                        <a:t>11-17/1087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MAC-CR-CIDs 4813-4814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dirty="0">
                          <a:solidFill>
                            <a:srgbClr val="000000"/>
                          </a:solidFill>
                          <a:latin typeface="Times New Roman"/>
                        </a:rPr>
                        <a:t>11-17/1091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Proposed resolution for comments related to 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Jing Ma (NICT)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dirty="0" smtClean="0">
                          <a:solidFill>
                            <a:srgbClr val="000000"/>
                          </a:solidFill>
                          <a:latin typeface="Times New Roman"/>
                        </a:rPr>
                        <a:t>11-17/1139</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“Comment Resolution on retransmission of OFDMA random access”</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Jing Ma (NICT)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2926">
                <a:tc>
                  <a:txBody>
                    <a:bodyPr/>
                    <a:lstStyle/>
                    <a:p>
                      <a:pPr algn="l" rtl="0" fontAlgn="t"/>
                      <a:r>
                        <a:rPr lang="en-US" sz="1200" b="0" i="0" u="none" strike="noStrike" dirty="0">
                          <a:solidFill>
                            <a:schemeClr val="tx1"/>
                          </a:solidFill>
                          <a:latin typeface="Times New Roman"/>
                        </a:rPr>
                        <a:t>11-17/1046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chemeClr val="tx1"/>
                          </a:solidFill>
                          <a:latin typeface="Times New Roman"/>
                        </a:rPr>
                        <a:t>comment resolution for CID 7043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chemeClr val="tx1"/>
                          </a:solidFill>
                          <a:latin typeface="Times New Roman"/>
                        </a:rPr>
                        <a:t>Kaiying</a:t>
                      </a:r>
                      <a:r>
                        <a:rPr lang="en-US" sz="1200" b="0" i="0" u="none" strike="noStrike" dirty="0">
                          <a:solidFill>
                            <a:schemeClr val="tx1"/>
                          </a:solidFill>
                          <a:latin typeface="Times New Roman"/>
                        </a:rPr>
                        <a:t> </a:t>
                      </a:r>
                      <a:r>
                        <a:rPr lang="en-US" sz="1200" b="0" i="0" u="none" strike="noStrike" dirty="0" err="1">
                          <a:solidFill>
                            <a:schemeClr val="tx1"/>
                          </a:solidFill>
                          <a:latin typeface="Times New Roman"/>
                        </a:rPr>
                        <a:t>Lv</a:t>
                      </a:r>
                      <a:r>
                        <a:rPr lang="en-US" sz="1200" b="0" i="0" u="none" strike="noStrike" dirty="0">
                          <a:solidFill>
                            <a:schemeClr val="tx1"/>
                          </a:solidFill>
                          <a:latin typeface="Times New Roman"/>
                        </a:rPr>
                        <a:t> (ZTE Corp.)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chemeClr val="tx1"/>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endParaRPr lang="en-US" sz="1200" b="0" i="0" u="none" strike="noStrike" dirty="0">
                        <a:solidFill>
                          <a:schemeClr val="tx1"/>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
        <p:nvSpPr>
          <p:cNvPr id="11"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513262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4054111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 </a:t>
            </a:r>
            <a:r>
              <a:rPr lang="en-GB" sz="2800" dirty="0" smtClean="0"/>
              <a:t>in 11-17-0926-02-00ax-cr-he-mcs-nss-not-supported</a:t>
            </a:r>
          </a:p>
          <a:p>
            <a:pPr lvl="1"/>
            <a:r>
              <a:rPr lang="en-GB" dirty="0" smtClean="0"/>
              <a:t>CID:9674 (1)</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a:t>
            </a:r>
            <a:r>
              <a:rPr lang="en-GB" sz="2000" dirty="0" smtClean="0"/>
              <a:t>11-17-0926-02-00ax-cr-he-mcs-nss-not-supported</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a:t>
            </a:r>
            <a:r>
              <a:rPr lang="en-US" sz="2800" dirty="0" smtClean="0"/>
              <a:t>resolutions to following </a:t>
            </a:r>
            <a:r>
              <a:rPr lang="pt-BR" sz="2800" dirty="0" smtClean="0"/>
              <a:t>CIDs </a:t>
            </a:r>
            <a:r>
              <a:rPr lang="en-GB" sz="2800" dirty="0" smtClean="0"/>
              <a:t>in doc 11-17-1052-02-00ax-mac-cr-he-mcs-nss-resolutions</a:t>
            </a:r>
          </a:p>
          <a:p>
            <a:pPr lvl="1"/>
            <a:r>
              <a:rPr lang="en-GB" dirty="0" smtClean="0"/>
              <a:t>4769</a:t>
            </a:r>
            <a:r>
              <a:rPr lang="en-GB" dirty="0" smtClean="0"/>
              <a:t>, 4770, 4932, 5519, 5520, 5525, 5526, 5527, 5528, 5529, 5530, 5531, 5532, 5533, 5534, 5535, 5536, 5537, 5790, 5920, 7560, 7993, 8678, 8679, 8680, 9303, 6433, 8348  (28 CIDs)</a:t>
            </a:r>
            <a:endParaRPr lang="en-GB" sz="2800" dirty="0" smtClean="0"/>
          </a:p>
          <a:p>
            <a:r>
              <a:rPr lang="en-US" sz="3200" dirty="0" smtClean="0"/>
              <a:t>Results: </a:t>
            </a:r>
            <a:r>
              <a:rPr lang="en-US" sz="2800" dirty="0" smtClean="0"/>
              <a:t>Y - 17/N- 1/A- 4: SP passed</a:t>
            </a:r>
          </a:p>
          <a:p>
            <a:r>
              <a:rPr lang="en-US" sz="2800" dirty="0" smtClean="0"/>
              <a:t>Note: </a:t>
            </a:r>
            <a:r>
              <a:rPr lang="en-US" sz="2800" dirty="0" smtClean="0">
                <a:solidFill>
                  <a:srgbClr val="FF0000"/>
                </a:solidFill>
              </a:rPr>
              <a:t>Motion on </a:t>
            </a:r>
            <a:r>
              <a:rPr lang="en-US" sz="2800" dirty="0" smtClean="0">
                <a:solidFill>
                  <a:srgbClr val="FF0000"/>
                </a:solidFill>
              </a:rPr>
              <a:t>version R4</a:t>
            </a:r>
            <a:endParaRPr lang="en-US" sz="2800" dirty="0" smtClean="0">
              <a:solidFill>
                <a:srgbClr val="FF0000"/>
              </a:solidFill>
            </a:endParaRP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a:t>
            </a:r>
            <a:r>
              <a:rPr lang="en-GB" sz="2000" dirty="0" smtClean="0"/>
              <a:t>11-17-1052-02-00ax-mac-cr-he-mcs-nss-resolutions</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11-17-0957-02-00ax-lb225-mac-cr-on-fragmentation</a:t>
            </a:r>
          </a:p>
          <a:p>
            <a:pPr lvl="1"/>
            <a:r>
              <a:rPr lang="en-GB" dirty="0" smtClean="0"/>
              <a:t>CIDs : </a:t>
            </a:r>
          </a:p>
          <a:p>
            <a:pPr lvl="1"/>
            <a:r>
              <a:rPr lang="en-GB" dirty="0" smtClean="0"/>
              <a:t>5361, 5470, 5362, 5927, 8443, 8444, 7075, 7535, 8454, 8456, 9523, 8442, 8455 (CIDs 13)</a:t>
            </a:r>
            <a:endParaRPr lang="en-GB" sz="2800" dirty="0" smtClean="0"/>
          </a:p>
          <a:p>
            <a:r>
              <a:rPr lang="en-US" sz="3200" dirty="0" smtClean="0"/>
              <a:t>Results: </a:t>
            </a:r>
            <a:r>
              <a:rPr lang="en-US" sz="2800" dirty="0" smtClean="0"/>
              <a:t>Y - 17 /N- 1/A- 2 : SP passed </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(11-17-0957-02-00ax-lb225-mac-cr-on-fragmentation</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11-17-1002-02-00ax-lb225-mac-cr-on-hcf.docx/CIDs</a:t>
            </a:r>
          </a:p>
          <a:p>
            <a:pPr lvl="1"/>
            <a:r>
              <a:rPr lang="en-GB" dirty="0" smtClean="0"/>
              <a:t>5374, 6034, 5861, 5853</a:t>
            </a:r>
            <a:r>
              <a:rPr lang="en-US" dirty="0" smtClean="0"/>
              <a:t> (CIDs 4)</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a:t>
            </a:r>
            <a:r>
              <a:rPr lang="en-GB" sz="2000" dirty="0" smtClean="0"/>
              <a:t>11-17-1002-02-00ax-lb225-mac-cr-on-hcf.docx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11-17-1014-00-00ax-lb225-cr-on-association-exchange-using-dl-ofdma.docx /CIDs</a:t>
            </a:r>
          </a:p>
          <a:p>
            <a:pPr lvl="1"/>
            <a:r>
              <a:rPr lang="en-GB" dirty="0" smtClean="0"/>
              <a:t>4800 (CID 1)</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a:t>
            </a:r>
            <a:r>
              <a:rPr lang="en-GB" sz="2000" dirty="0" smtClean="0"/>
              <a:t>11-17-1014-00-00ax-lb225-cr-on-association-exchange-using-dl-ofdma.docx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11-17-1032-03-00ax-cids-in-27-5-2.docx /CIDs</a:t>
            </a:r>
          </a:p>
          <a:p>
            <a:pPr lvl="1"/>
            <a:r>
              <a:rPr lang="en-GB" dirty="0" smtClean="0"/>
              <a:t>9901, 5937, 5715, 6066, 9905, 6681, 9530, 9531, 8110, 8060, 9910, 5716, 6067, 9908, 9532, 9909, 7815, 8558  (CIDs 18)</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#6</a:t>
            </a:r>
            <a:br>
              <a:rPr lang="en-US" dirty="0" smtClean="0"/>
            </a:br>
            <a:r>
              <a:rPr lang="en-US" sz="2000" dirty="0" smtClean="0">
                <a:solidFill>
                  <a:schemeClr val="tx1"/>
                </a:solidFill>
              </a:rPr>
              <a:t>(</a:t>
            </a:r>
            <a:r>
              <a:rPr lang="en-GB" sz="2000" dirty="0" smtClean="0"/>
              <a:t>11-17-1032-03-00ax-cids-in-27-5-2.docx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11-17-1062-01-00ax-cid-9958.docx /CIDs</a:t>
            </a:r>
          </a:p>
          <a:p>
            <a:pPr lvl="1"/>
            <a:r>
              <a:rPr lang="en-US" dirty="0" smtClean="0"/>
              <a:t>9958 ( CID 1)</a:t>
            </a:r>
          </a:p>
          <a:p>
            <a:endParaRPr lang="en-GB" sz="2800" dirty="0" smtClean="0"/>
          </a:p>
          <a:p>
            <a:r>
              <a:rPr lang="en-US" sz="3200" dirty="0" smtClean="0"/>
              <a:t>Results: </a:t>
            </a:r>
            <a:r>
              <a:rPr lang="en-US" sz="2800" dirty="0" smtClean="0"/>
              <a:t>Y/N/A: </a:t>
            </a:r>
          </a:p>
          <a:p>
            <a:pPr lvl="1"/>
            <a:r>
              <a:rPr lang="en-US" dirty="0" smtClean="0"/>
              <a:t>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#7</a:t>
            </a:r>
            <a:br>
              <a:rPr lang="en-US" dirty="0" smtClean="0"/>
            </a:br>
            <a:r>
              <a:rPr lang="en-US" sz="2000" dirty="0" smtClean="0">
                <a:solidFill>
                  <a:schemeClr val="tx1"/>
                </a:solidFill>
              </a:rPr>
              <a:t>(</a:t>
            </a:r>
            <a:r>
              <a:rPr lang="en-GB" sz="2000" dirty="0" smtClean="0"/>
              <a:t>11-17-1062-01-00ax-cid-9958.docx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11-17-0533-05-00ax-lb225-cr-27-16-1.docx /CIDs</a:t>
            </a:r>
          </a:p>
          <a:p>
            <a:pPr lvl="1"/>
            <a:r>
              <a:rPr lang="en-GB" dirty="0" smtClean="0"/>
              <a:t>5229, 5522, 5523, 5524, 7576, 7577, 7578, 7579, 7580, 8618, 8619, 8620, 9967 (13 CIDs) </a:t>
            </a:r>
            <a:endParaRPr lang="en-US" dirty="0" smtClean="0"/>
          </a:p>
          <a:p>
            <a:endParaRPr lang="en-GB" sz="2800" dirty="0" smtClean="0"/>
          </a:p>
          <a:p>
            <a:r>
              <a:rPr lang="en-US" sz="3200" dirty="0" smtClean="0"/>
              <a:t>Results: </a:t>
            </a:r>
            <a:r>
              <a:rPr lang="en-US" sz="2800" dirty="0" smtClean="0"/>
              <a:t>Y- 14/N- 0/A- 3: Straw Poll passed</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#8</a:t>
            </a:r>
            <a:br>
              <a:rPr lang="en-US" dirty="0" smtClean="0"/>
            </a:br>
            <a:r>
              <a:rPr lang="en-US" sz="2000" dirty="0" smtClean="0">
                <a:solidFill>
                  <a:schemeClr val="tx1"/>
                </a:solidFill>
              </a:rPr>
              <a:t>(</a:t>
            </a:r>
            <a:r>
              <a:rPr lang="en-GB" sz="2000" dirty="0" smtClean="0"/>
              <a:t>11-17-0533-05-00ax-lb225-cr-27-16-1.docx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11-17-0925-06-00ax-cr-on-he-duration-based-rts/CIDs</a:t>
            </a:r>
          </a:p>
          <a:p>
            <a:pPr lvl="1"/>
            <a:r>
              <a:rPr lang="en-US" dirty="0" smtClean="0"/>
              <a:t>3136, 4834, 5159, 5161 , 5162, 5557, 5560, 5568, 6514, 6515, 7530, 7779, 7781, 7872, 7873, 8208, 8209, 8349, 8350, 8451, 9422, 9686 (CIDs 22)</a:t>
            </a:r>
          </a:p>
          <a:p>
            <a:pPr lvl="1"/>
            <a:r>
              <a:rPr lang="en-US" sz="3200" dirty="0" smtClean="0"/>
              <a:t>Results: </a:t>
            </a:r>
            <a:r>
              <a:rPr lang="en-US" sz="2800" dirty="0" smtClean="0"/>
              <a:t>Y 9/N 3/A 12: SP passed </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#9</a:t>
            </a:r>
            <a:br>
              <a:rPr lang="en-US" dirty="0" smtClean="0"/>
            </a:br>
            <a:r>
              <a:rPr lang="en-US" sz="2000" dirty="0" smtClean="0">
                <a:solidFill>
                  <a:schemeClr val="tx1"/>
                </a:solidFill>
              </a:rPr>
              <a:t>(</a:t>
            </a:r>
            <a:r>
              <a:rPr lang="en-GB" sz="2000" dirty="0" smtClean="0"/>
              <a:t>11-17-0925-06-00ax-cr-on-he-duration-based-rts</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11-17-1023-00-00ax-lb225-cr-27-11-3.docx /CIDs</a:t>
            </a:r>
          </a:p>
          <a:p>
            <a:pPr lvl="1"/>
            <a:r>
              <a:rPr lang="en-GB" dirty="0" smtClean="0"/>
              <a:t>5212, 8727, 8726 (3 CIDs) </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#10</a:t>
            </a:r>
            <a:br>
              <a:rPr lang="en-US" dirty="0" smtClean="0"/>
            </a:br>
            <a:r>
              <a:rPr lang="en-US" sz="2000" dirty="0" smtClean="0">
                <a:solidFill>
                  <a:schemeClr val="tx1"/>
                </a:solidFill>
              </a:rPr>
              <a:t>(</a:t>
            </a:r>
            <a:r>
              <a:rPr lang="en-GB" sz="2000" dirty="0" smtClean="0"/>
              <a:t>11-17-1023-01-00ax-lb225-cr-27-11-3.docx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11-17-1031-04-00ax-remaining-cids-for-27-5-2-7.docx /CIDs</a:t>
            </a:r>
          </a:p>
          <a:p>
            <a:pPr lvl="1"/>
            <a:r>
              <a:rPr lang="en-GB" dirty="0" smtClean="0"/>
              <a:t>4805, 5811, 6713, 6714, 6715, 6716, 6717, 6718, 6719, 6720, 7108, 7389, 8283, 8284, 8559, 8707, 9450, 9477, 9534, 9715, 9920, 10275</a:t>
            </a:r>
            <a:r>
              <a:rPr lang="en-US" dirty="0" smtClean="0"/>
              <a:t> , (CIDs 22)</a:t>
            </a:r>
            <a:r>
              <a:rPr lang="en-GB" dirty="0" smtClean="0"/>
              <a:t> </a:t>
            </a:r>
            <a:endParaRPr lang="en-US" dirty="0" smtClean="0"/>
          </a:p>
          <a:p>
            <a:endParaRPr lang="en-GB" sz="2800" dirty="0" smtClean="0"/>
          </a:p>
          <a:p>
            <a:r>
              <a:rPr lang="en-US" sz="3200" dirty="0" smtClean="0"/>
              <a:t>Results: </a:t>
            </a:r>
            <a:r>
              <a:rPr lang="en-US" sz="2800" dirty="0" smtClean="0"/>
              <a:t>Y/N/A</a:t>
            </a:r>
            <a:r>
              <a:rPr lang="en-US" sz="2800" dirty="0" smtClean="0"/>
              <a:t>:</a:t>
            </a:r>
            <a:endParaRPr lang="en-US" sz="2800" dirty="0" smtClean="0"/>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#11</a:t>
            </a:r>
            <a:br>
              <a:rPr lang="en-US" dirty="0" smtClean="0"/>
            </a:br>
            <a:r>
              <a:rPr lang="en-US" sz="2000" dirty="0" smtClean="0">
                <a:solidFill>
                  <a:schemeClr val="tx1"/>
                </a:solidFill>
              </a:rPr>
              <a:t>(</a:t>
            </a:r>
            <a:r>
              <a:rPr lang="en-GB" sz="2000" dirty="0" smtClean="0"/>
              <a:t>11-17-1031-04-00ax-remaining-cids-for-27-5-2-7.docx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11-17-0693-05-00ax-quiet-time-period-part-1 /CIDs</a:t>
            </a:r>
          </a:p>
          <a:p>
            <a:pPr lvl="1"/>
            <a:r>
              <a:rPr lang="en-GB" dirty="0" smtClean="0"/>
              <a:t>3038 </a:t>
            </a:r>
            <a:r>
              <a:rPr lang="en-US" dirty="0" smtClean="0"/>
              <a:t>(CIDs 1)</a:t>
            </a:r>
            <a:endParaRPr lang="en-GB" sz="2800" dirty="0" smtClean="0"/>
          </a:p>
          <a:p>
            <a:r>
              <a:rPr lang="en-US" sz="3200" dirty="0" smtClean="0"/>
              <a:t>Results: </a:t>
            </a:r>
            <a:r>
              <a:rPr lang="en-US" sz="2800" dirty="0" smtClean="0"/>
              <a:t>Y 6/N 1/A 11: SP passed </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#12</a:t>
            </a:r>
            <a:br>
              <a:rPr lang="en-US" dirty="0" smtClean="0"/>
            </a:br>
            <a:r>
              <a:rPr lang="en-US" sz="2000" dirty="0" smtClean="0">
                <a:solidFill>
                  <a:schemeClr val="tx1"/>
                </a:solidFill>
              </a:rPr>
              <a:t>(</a:t>
            </a:r>
            <a:r>
              <a:rPr lang="en-GB" sz="2000" dirty="0" smtClean="0"/>
              <a:t>11-17-0693-05-00ax-quiet-time-period-part-1</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11-17-1044-01-00ax-crs-for-ack-related-cids.docx /CIDs</a:t>
            </a:r>
          </a:p>
          <a:p>
            <a:pPr lvl="1"/>
            <a:r>
              <a:rPr lang="en-GB" dirty="0" smtClean="0"/>
              <a:t>3047, 3130, 4602, 5048, 5567, 5763, 6128, 6129, 6130, 6173, </a:t>
            </a:r>
            <a:endParaRPr lang="en-US" dirty="0" smtClean="0"/>
          </a:p>
          <a:p>
            <a:pPr lvl="1"/>
            <a:r>
              <a:rPr lang="en-GB" dirty="0" smtClean="0"/>
              <a:t>6510, 7061, 7063, 7136, 7383, 7665, 8413, 8414, 8542, 9675, </a:t>
            </a:r>
            <a:endParaRPr lang="en-US" dirty="0" smtClean="0"/>
          </a:p>
          <a:p>
            <a:pPr lvl="1"/>
            <a:r>
              <a:rPr lang="en-GB" dirty="0" smtClean="0"/>
              <a:t>9684, 9685, 9854</a:t>
            </a:r>
            <a:r>
              <a:rPr lang="en-US" dirty="0" smtClean="0"/>
              <a:t> (CIDs 23)</a:t>
            </a:r>
            <a:endParaRPr lang="en-GB"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#13</a:t>
            </a:r>
            <a:br>
              <a:rPr lang="en-US" dirty="0" smtClean="0"/>
            </a:br>
            <a:r>
              <a:rPr lang="en-US" sz="2000" dirty="0" smtClean="0">
                <a:solidFill>
                  <a:schemeClr val="tx1"/>
                </a:solidFill>
              </a:rPr>
              <a:t>(</a:t>
            </a:r>
            <a:r>
              <a:rPr lang="en-GB" sz="2000" dirty="0" smtClean="0"/>
              <a:t>11-17-1044-01-00ax-crs-for-ack-related-cids.docx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11-17-0759-04-00ax-comment-resolution-on-cid-9333-and-9969</a:t>
            </a:r>
          </a:p>
          <a:p>
            <a:pPr lvl="1"/>
            <a:r>
              <a:rPr lang="en-GB" dirty="0" smtClean="0"/>
              <a:t>3215, 9333, </a:t>
            </a:r>
            <a:r>
              <a:rPr lang="en-GB" dirty="0" smtClean="0"/>
              <a:t>9969 (CIDs 3)</a:t>
            </a:r>
            <a:endParaRPr lang="en-US" dirty="0" smtClean="0"/>
          </a:p>
          <a:p>
            <a:pPr lvl="1"/>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#14</a:t>
            </a:r>
            <a:r>
              <a:rPr lang="en-US" dirty="0"/>
              <a:t/>
            </a:r>
            <a:br>
              <a:rPr lang="en-US" dirty="0"/>
            </a:br>
            <a:r>
              <a:rPr lang="en-US" sz="2000" dirty="0" smtClean="0">
                <a:solidFill>
                  <a:schemeClr val="tx1"/>
                </a:solidFill>
              </a:rPr>
              <a:t>(</a:t>
            </a:r>
            <a:r>
              <a:rPr lang="en-GB" sz="2000" dirty="0" smtClean="0"/>
              <a:t>11-17-0759-04-00ax-comment-resolution-on-cid-9333-and-9969</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7MAC ad hoc sessions this week</a:t>
            </a:r>
          </a:p>
          <a:p>
            <a:pPr lvl="1"/>
            <a:r>
              <a:rPr lang="en-US" altLang="en-US" sz="1600" dirty="0" smtClean="0"/>
              <a:t>Monday PM2, </a:t>
            </a:r>
          </a:p>
          <a:p>
            <a:pPr lvl="1"/>
            <a:r>
              <a:rPr lang="en-US" altLang="en-US" sz="1600" dirty="0" smtClean="0"/>
              <a:t>Tuesday AM2, PM2, EVE</a:t>
            </a:r>
          </a:p>
          <a:p>
            <a:pPr lvl="1"/>
            <a:r>
              <a:rPr lang="en-US" altLang="en-US" sz="1600" dirty="0" smtClean="0"/>
              <a:t>Wednesday PM1 and PM2</a:t>
            </a:r>
          </a:p>
          <a:p>
            <a:pPr lvl="1"/>
            <a:r>
              <a:rPr lang="en-US" altLang="en-US" sz="1600" dirty="0" smtClean="0"/>
              <a:t>Thursday AM1</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to instruct the editor to perform the changes in 1088r0</a:t>
            </a:r>
            <a:endParaRPr lang="en-US" dirty="0" smtClean="0"/>
          </a:p>
          <a:p>
            <a:pPr lvl="1"/>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#15</a:t>
            </a:r>
            <a:r>
              <a:rPr lang="en-US" dirty="0"/>
              <a:t/>
            </a:r>
            <a:br>
              <a:rPr lang="en-US" dirty="0"/>
            </a:br>
            <a:r>
              <a:rPr lang="en-US" sz="2000" dirty="0" smtClean="0">
                <a:solidFill>
                  <a:schemeClr val="tx1"/>
                </a:solidFill>
              </a:rPr>
              <a:t>(</a:t>
            </a:r>
            <a:r>
              <a:rPr lang="en-GB" sz="2000" dirty="0" smtClean="0"/>
              <a:t>11-17-1088-00-00ax-editorial-fix.docx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11-17-1077-01-00ax-cr-for-10-3-2-4-and-27-2-2-part-iii.docx</a:t>
            </a:r>
          </a:p>
          <a:p>
            <a:pPr lvl="1"/>
            <a:r>
              <a:rPr lang="en-GB" dirty="0" smtClean="0"/>
              <a:t>5384, 8403, 6177, 7160, 9381, 9414 (CIDs 6)</a:t>
            </a:r>
            <a:endParaRPr lang="en-US" dirty="0" smtClean="0"/>
          </a:p>
          <a:p>
            <a:pPr lvl="1"/>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#16</a:t>
            </a:r>
            <a:r>
              <a:rPr lang="en-US" dirty="0"/>
              <a:t/>
            </a:r>
            <a:br>
              <a:rPr lang="en-US" dirty="0"/>
            </a:br>
            <a:r>
              <a:rPr lang="en-US" sz="2000" dirty="0" smtClean="0">
                <a:solidFill>
                  <a:schemeClr val="tx1"/>
                </a:solidFill>
              </a:rPr>
              <a:t>(</a:t>
            </a:r>
            <a:r>
              <a:rPr lang="en-GB" sz="2000" dirty="0" smtClean="0"/>
              <a:t>11-17-1077-01-00ax-cr-for-10-3-2-4-and-27-2-2-part-iii.docx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a:t>
            </a:r>
            <a:r>
              <a:rPr lang="en-GB" sz="2800" dirty="0" smtClean="0"/>
              <a:t>11-17-1058-08-00ax-cr-4-3-14a</a:t>
            </a:r>
            <a:endParaRPr lang="en-GB" sz="2800" dirty="0" smtClean="0"/>
          </a:p>
          <a:p>
            <a:pPr lvl="1"/>
            <a:r>
              <a:rPr lang="en-US" dirty="0" smtClean="0"/>
              <a:t>  7698, 5091, 5116, 5423, 6927, 7699, 8641, 8173, 7697, 3000, 3101, 5039, 5117, 6928, 6929, 7007, 7290, 8536, 7013, 7700, 8014, 3001, 5884, 6930, 7291, 8537, 5118, 3150, 5119, 5687, 7701, 10183, 10338, 3293, 3343, 3579, 3660, 4009, 4096, 7378, 5279, 5424, 5730, 7464, 10184, 5815, 5731, 7465, 9613, 6071, 8364, 10185, 4896, 3149, 9616, 5120, 5121, 6233, 8341, 7702, 7466, 9614, 9248, 9615, 7467, 3002, 7468, 4714, 10187, 10188, 9249, 5733, 6235, 5425, 6232, 6234, 7293, 7703, 4713, 9246. </a:t>
            </a:r>
            <a:r>
              <a:rPr lang="en-US" dirty="0" smtClean="0"/>
              <a:t>(CIDs 80)</a:t>
            </a:r>
            <a:endParaRPr lang="en-US" dirty="0" smtClean="0"/>
          </a:p>
          <a:p>
            <a:pPr lvl="1"/>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solidFill>
                  <a:srgbClr val="FF0000"/>
                </a:solidFill>
              </a:rPr>
              <a:t>Straw Poll #</a:t>
            </a:r>
            <a:r>
              <a:rPr lang="en-US" dirty="0" smtClean="0">
                <a:solidFill>
                  <a:srgbClr val="FF0000"/>
                </a:solidFill>
              </a:rPr>
              <a:t>17 (TG)</a:t>
            </a:r>
            <a:r>
              <a:rPr lang="en-US" dirty="0"/>
              <a:t/>
            </a:r>
            <a:br>
              <a:rPr lang="en-US" dirty="0"/>
            </a:br>
            <a:r>
              <a:rPr lang="en-US" sz="2000" dirty="0" smtClean="0">
                <a:solidFill>
                  <a:schemeClr val="tx1"/>
                </a:solidFill>
              </a:rPr>
              <a:t>(</a:t>
            </a:r>
            <a:r>
              <a:rPr lang="en-GB" sz="2000" dirty="0" smtClean="0"/>
              <a:t>11-17-1058-08-00ax-cr-4-3-14a</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doc </a:t>
            </a:r>
            <a:r>
              <a:rPr lang="en-GB" sz="2800" dirty="0" smtClean="0"/>
              <a:t>11-17-0688-0</a:t>
            </a:r>
            <a:r>
              <a:rPr lang="en-US" altLang="zh-CN" sz="2800" dirty="0" smtClean="0"/>
              <a:t>4</a:t>
            </a:r>
            <a:r>
              <a:rPr lang="en-GB" sz="2800" dirty="0" smtClean="0"/>
              <a:t>-00ax-lb225-11ax-d1-0-comment-resolution-27-10-4-part-ii.docx</a:t>
            </a:r>
            <a:endParaRPr lang="en-GB" sz="2800" dirty="0" smtClean="0"/>
          </a:p>
          <a:p>
            <a:pPr lvl="1"/>
            <a:r>
              <a:rPr lang="en-GB" dirty="0" smtClean="0"/>
              <a:t>4795, 5696, 6031, 7606, 7607, 7608, 7609, 9731, 9948, 9949, 9950, 9951, </a:t>
            </a:r>
            <a:r>
              <a:rPr lang="en-GB" dirty="0" smtClean="0"/>
              <a:t>9952</a:t>
            </a:r>
            <a:r>
              <a:rPr lang="zh-CN" altLang="en-US" dirty="0" smtClean="0"/>
              <a:t> （</a:t>
            </a:r>
            <a:r>
              <a:rPr lang="en-US" altLang="zh-CN" dirty="0" smtClean="0"/>
              <a:t>CIDs13</a:t>
            </a:r>
            <a:r>
              <a:rPr lang="zh-CN" altLang="en-US" dirty="0" smtClean="0"/>
              <a:t>）</a:t>
            </a:r>
            <a:endParaRPr lang="en-US" sz="3200" dirty="0" smtClean="0"/>
          </a:p>
          <a:p>
            <a:pPr lvl="1"/>
            <a:r>
              <a:rPr lang="en-US" sz="3200" dirty="0" smtClean="0"/>
              <a:t>Results</a:t>
            </a:r>
            <a:r>
              <a:rPr lang="en-US" sz="3200" dirty="0" smtClean="0"/>
              <a:t>: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33</a:t>
            </a:fld>
            <a:endParaRPr lang="en-US"/>
          </a:p>
        </p:txBody>
      </p:sp>
      <p:sp>
        <p:nvSpPr>
          <p:cNvPr id="5" name="Title 4"/>
          <p:cNvSpPr>
            <a:spLocks noGrp="1"/>
          </p:cNvSpPr>
          <p:nvPr>
            <p:ph type="title"/>
          </p:nvPr>
        </p:nvSpPr>
        <p:spPr/>
        <p:txBody>
          <a:bodyPr/>
          <a:lstStyle/>
          <a:p>
            <a:r>
              <a:rPr lang="en-US" dirty="0" smtClean="0"/>
              <a:t>Straw Poll #</a:t>
            </a:r>
            <a:r>
              <a:rPr lang="en-US" dirty="0" smtClean="0"/>
              <a:t>1</a:t>
            </a:r>
            <a:r>
              <a:rPr lang="en-US" altLang="zh-CN" dirty="0" smtClean="0"/>
              <a:t>8</a:t>
            </a:r>
            <a:r>
              <a:rPr lang="en-US" dirty="0"/>
              <a:t/>
            </a:r>
            <a:br>
              <a:rPr lang="en-US" dirty="0"/>
            </a:br>
            <a:r>
              <a:rPr lang="en-US" sz="2000" dirty="0" smtClean="0">
                <a:solidFill>
                  <a:schemeClr val="tx1"/>
                </a:solidFill>
              </a:rPr>
              <a:t>(</a:t>
            </a:r>
            <a:r>
              <a:rPr lang="en-GB" sz="2000" dirty="0" smtClean="0"/>
              <a:t>11-17-0688-0</a:t>
            </a:r>
            <a:r>
              <a:rPr lang="en-US" altLang="zh-CN" sz="2000" dirty="0" smtClean="0"/>
              <a:t>4</a:t>
            </a:r>
            <a:r>
              <a:rPr lang="en-GB" sz="2000" dirty="0" smtClean="0"/>
              <a:t>-00ax-lb225-11ax-d1-0-comment-resolution-27-10-4-part-ii.docx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SPs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Footer Placeholder 5"/>
          <p:cNvSpPr>
            <a:spLocks noGrp="1"/>
          </p:cNvSpPr>
          <p:nvPr>
            <p:ph type="ftr" sz="quarter" idx="3"/>
          </p:nvPr>
        </p:nvSpPr>
        <p:spPr/>
        <p:txBody>
          <a:bodyPr/>
          <a:lstStyle/>
          <a:p>
            <a:pPr>
              <a:defRPr/>
            </a:pPr>
            <a:r>
              <a:rPr lang="en-US" smtClean="0"/>
              <a:t>Chao-Chun Wang (MediaTek)</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Number of CIDs passed SP in MAC Ad hoc session</a:t>
            </a:r>
            <a:endParaRPr lang="en-US" dirty="0"/>
          </a:p>
        </p:txBody>
      </p:sp>
      <p:sp>
        <p:nvSpPr>
          <p:cNvPr id="3" name="Content Placeholder 2"/>
          <p:cNvSpPr>
            <a:spLocks noGrp="1"/>
          </p:cNvSpPr>
          <p:nvPr>
            <p:ph idx="1"/>
          </p:nvPr>
        </p:nvSpPr>
        <p:spPr/>
        <p:txBody>
          <a:bodyPr/>
          <a:lstStyle/>
          <a:p>
            <a:r>
              <a:rPr lang="en-US" dirty="0" smtClean="0"/>
              <a:t>CIDs 252</a:t>
            </a:r>
          </a:p>
          <a:p>
            <a:pPr lvl="1"/>
            <a:r>
              <a:rPr lang="en-US" dirty="0" smtClean="0"/>
              <a:t>MAC - 172</a:t>
            </a:r>
          </a:p>
          <a:p>
            <a:pPr lvl="1"/>
            <a:r>
              <a:rPr lang="en-US" dirty="0" smtClean="0"/>
              <a:t>TG - 80</a:t>
            </a:r>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Footer Placeholder 5"/>
          <p:cNvSpPr>
            <a:spLocks noGrp="1"/>
          </p:cNvSpPr>
          <p:nvPr>
            <p:ph type="ftr" sz="quarter" idx="3"/>
          </p:nvPr>
        </p:nvSpPr>
        <p:spPr/>
        <p:txBody>
          <a:bodyPr/>
          <a:lstStyle/>
          <a:p>
            <a:pPr>
              <a:defRPr/>
            </a:pPr>
            <a:r>
              <a:rPr lang="en-US" smtClean="0"/>
              <a:t>Chao-Chun Wang (MediaTek)</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a:t>
            </a:r>
            <a:r>
              <a:rPr lang="en-GB" sz="2800" dirty="0" smtClean="0"/>
              <a:t>doc 11-17-0389-06-00ax-cids-for-27-2-1-part1.docx</a:t>
            </a:r>
            <a:endParaRPr lang="en-GB" sz="2800" dirty="0" smtClean="0"/>
          </a:p>
          <a:p>
            <a:pPr lvl="1"/>
            <a:r>
              <a:rPr lang="en-US" dirty="0" smtClean="0"/>
              <a:t>3056, 3189, 3190, 5167, 5168, 5394, 5454, 5456, 5686, 5779, 5799, 6058, 6059, 6152, </a:t>
            </a:r>
            <a:r>
              <a:rPr lang="en-US" dirty="0" smtClean="0"/>
              <a:t>6176, 6574, 6575, 6576, 6577, 6578, 6579, 6580, 6581, 6582, 6583, 7022, 7071, 7232, 7659, 8358, 8693,9380,9519, 9520, 9585, 9727, </a:t>
            </a:r>
            <a:r>
              <a:rPr lang="en-US" strike="sngStrike" dirty="0" smtClean="0"/>
              <a:t>9739</a:t>
            </a:r>
            <a:r>
              <a:rPr lang="en-US" dirty="0" smtClean="0"/>
              <a:t>, 9747, 9872, 9873, 10007,10171,10241,10242,10243,10244,</a:t>
            </a:r>
            <a:r>
              <a:rPr lang="en-US" strike="sngStrike" dirty="0" smtClean="0"/>
              <a:t>10319,</a:t>
            </a:r>
            <a:r>
              <a:rPr lang="en-US" dirty="0" smtClean="0"/>
              <a:t>5453,7162, 9438 (</a:t>
            </a:r>
            <a:r>
              <a:rPr lang="en-US" dirty="0" smtClean="0"/>
              <a:t>CIDs 48)</a:t>
            </a:r>
          </a:p>
          <a:p>
            <a:pPr lvl="1"/>
            <a:r>
              <a:rPr lang="en-US" sz="3200" dirty="0" smtClean="0"/>
              <a:t>Results</a:t>
            </a:r>
            <a:r>
              <a:rPr lang="en-US" sz="3200" dirty="0" smtClean="0"/>
              <a:t>: </a:t>
            </a:r>
            <a:r>
              <a:rPr lang="en-US" sz="2800" dirty="0" smtClean="0"/>
              <a:t>Y/N/A: </a:t>
            </a:r>
          </a:p>
          <a:p>
            <a:pPr lvl="1"/>
            <a:r>
              <a:rPr lang="en-US" dirty="0" smtClean="0">
                <a:solidFill>
                  <a:schemeClr val="bg1">
                    <a:lumMod val="9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36</a:t>
            </a:fld>
            <a:endParaRPr lang="en-US"/>
          </a:p>
        </p:txBody>
      </p:sp>
      <p:sp>
        <p:nvSpPr>
          <p:cNvPr id="5" name="Title 4"/>
          <p:cNvSpPr>
            <a:spLocks noGrp="1"/>
          </p:cNvSpPr>
          <p:nvPr>
            <p:ph type="title"/>
          </p:nvPr>
        </p:nvSpPr>
        <p:spPr/>
        <p:txBody>
          <a:bodyPr/>
          <a:lstStyle/>
          <a:p>
            <a:r>
              <a:rPr lang="en-US" dirty="0" smtClean="0"/>
              <a:t>Straw Poll #</a:t>
            </a:r>
            <a:r>
              <a:rPr lang="en-US" dirty="0" smtClean="0"/>
              <a:t>1</a:t>
            </a:r>
            <a:r>
              <a:rPr lang="en-US" dirty="0" smtClean="0"/>
              <a:t>9</a:t>
            </a:r>
            <a:r>
              <a:rPr lang="en-US" dirty="0"/>
              <a:t/>
            </a:r>
            <a:br>
              <a:rPr lang="en-US" dirty="0"/>
            </a:br>
            <a:r>
              <a:rPr lang="en-US" sz="2000" dirty="0" smtClean="0">
                <a:solidFill>
                  <a:schemeClr val="tx1"/>
                </a:solidFill>
              </a:rPr>
              <a:t>(11-17-0389-06-00ax-cids-for-27-2-1-part1.docx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Do you accept resolutions to following </a:t>
            </a:r>
            <a:r>
              <a:rPr lang="pt-BR" sz="2800" dirty="0" smtClean="0"/>
              <a:t>CIDs </a:t>
            </a:r>
            <a:r>
              <a:rPr lang="en-GB" sz="2800" dirty="0" smtClean="0"/>
              <a:t>in </a:t>
            </a:r>
            <a:r>
              <a:rPr lang="en-GB" sz="2800" dirty="0" smtClean="0"/>
              <a:t>11-17-1053-00-00ax-mac-cr-remaining-cids-in-om-control.docx</a:t>
            </a:r>
            <a:endParaRPr lang="en-GB" sz="2800" dirty="0" smtClean="0"/>
          </a:p>
          <a:p>
            <a:pPr lvl="1"/>
            <a:r>
              <a:rPr lang="en-GB" dirty="0" smtClean="0"/>
              <a:t>5851, 7249, 9803, </a:t>
            </a:r>
            <a:r>
              <a:rPr lang="en-GB" dirty="0" smtClean="0"/>
              <a:t>7192</a:t>
            </a:r>
            <a:r>
              <a:rPr lang="en-GB" dirty="0" smtClean="0"/>
              <a:t> </a:t>
            </a:r>
            <a:r>
              <a:rPr lang="en-US" dirty="0" smtClean="0"/>
              <a:t>(CIDs 80)</a:t>
            </a:r>
            <a:endParaRPr lang="en-US" dirty="0" smtClean="0"/>
          </a:p>
          <a:p>
            <a:pPr lvl="1"/>
            <a:r>
              <a:rPr lang="en-US" sz="3200" dirty="0" smtClean="0"/>
              <a:t>Results: </a:t>
            </a:r>
            <a:r>
              <a:rPr lang="en-US" sz="2800" dirty="0" smtClean="0"/>
              <a:t>Y/N/A: </a:t>
            </a:r>
          </a:p>
          <a:p>
            <a:pPr lvl="1"/>
            <a:r>
              <a:rPr lang="en-US"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37</a:t>
            </a:fld>
            <a:endParaRPr lang="en-US"/>
          </a:p>
        </p:txBody>
      </p:sp>
      <p:sp>
        <p:nvSpPr>
          <p:cNvPr id="5" name="Title 4"/>
          <p:cNvSpPr>
            <a:spLocks noGrp="1"/>
          </p:cNvSpPr>
          <p:nvPr>
            <p:ph type="title"/>
          </p:nvPr>
        </p:nvSpPr>
        <p:spPr/>
        <p:txBody>
          <a:bodyPr/>
          <a:lstStyle/>
          <a:p>
            <a:r>
              <a:rPr lang="en-US" dirty="0" smtClean="0"/>
              <a:t>Straw Poll </a:t>
            </a:r>
            <a:r>
              <a:rPr lang="en-US" dirty="0" smtClean="0"/>
              <a:t>#</a:t>
            </a:r>
            <a:r>
              <a:rPr lang="en-US" dirty="0" smtClean="0"/>
              <a:t>?</a:t>
            </a:r>
            <a:r>
              <a:rPr lang="en-US" dirty="0"/>
              <a:t/>
            </a:r>
            <a:br>
              <a:rPr lang="en-US" dirty="0"/>
            </a:br>
            <a:r>
              <a:rPr lang="en-US" sz="2000" dirty="0" smtClean="0">
                <a:solidFill>
                  <a:schemeClr val="tx1"/>
                </a:solidFill>
              </a:rPr>
              <a:t>(</a:t>
            </a:r>
            <a:r>
              <a:rPr lang="en-GB" sz="2000" dirty="0" smtClean="0"/>
              <a:t>11-17-1053-00-00ax-mac-cr-remaining-cids-in-om-control.docx</a:t>
            </a:r>
            <a:r>
              <a:rPr lang="en-US" sz="2000" dirty="0" smtClean="0"/>
              <a:t>)</a:t>
            </a:r>
            <a:endParaRPr lang="en-US" sz="2000" dirty="0"/>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30248</TotalTime>
  <Words>3056</Words>
  <Application>Microsoft Office PowerPoint</Application>
  <PresentationFormat>On-screen Show (4:3)</PresentationFormat>
  <Paragraphs>572</Paragraphs>
  <Slides>37</Slides>
  <Notes>15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802-11-Submission</vt:lpstr>
      <vt:lpstr>TGax MAC Ad-hoc  July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Submissions (MAC)</vt:lpstr>
      <vt:lpstr>Ad Hoc Groups Operation (1/2) Governing document is 15/075r0</vt:lpstr>
      <vt:lpstr>Ad Hoc Groups Operation (2/2) Governing document is 15/075r0</vt:lpstr>
      <vt:lpstr>Straw Poll #1 (11-17-0926-02-00ax-cr-he-mcs-nss-not-supported)</vt:lpstr>
      <vt:lpstr>Straw Poll #2 (11-17-1052-02-00ax-mac-cr-he-mcs-nss-resolutions)</vt:lpstr>
      <vt:lpstr>Straw Poll #3 (11-17-0957-02-00ax-lb225-mac-cr-on-fragmentation)</vt:lpstr>
      <vt:lpstr>Straw Poll #4 (11-17-1002-02-00ax-lb225-mac-cr-on-hcf.docx)</vt:lpstr>
      <vt:lpstr>Straw Poll #5 (11-17-1014-00-00ax-lb225-cr-on-association-exchange-using-dl-ofdma.docx)</vt:lpstr>
      <vt:lpstr>Straw Poll #6 (11-17-1032-03-00ax-cids-in-27-5-2.docx)</vt:lpstr>
      <vt:lpstr>Straw Poll #7 (11-17-1062-01-00ax-cid-9958.docx)</vt:lpstr>
      <vt:lpstr>Straw Poll #8 (11-17-0533-05-00ax-lb225-cr-27-16-1.docx)</vt:lpstr>
      <vt:lpstr>Straw Poll #9 (11-17-0925-06-00ax-cr-on-he-duration-based-rts)</vt:lpstr>
      <vt:lpstr>Straw Poll #10 (11-17-1023-01-00ax-lb225-cr-27-11-3.docx)</vt:lpstr>
      <vt:lpstr>Straw Poll #11 (11-17-1031-04-00ax-remaining-cids-for-27-5-2-7.docx)</vt:lpstr>
      <vt:lpstr>Straw Poll #12 (11-17-0693-05-00ax-quiet-time-period-part-1)</vt:lpstr>
      <vt:lpstr>Straw Poll #13 (11-17-1044-01-00ax-crs-for-ack-related-cids.docx)</vt:lpstr>
      <vt:lpstr>Straw Poll #14 (11-17-0759-04-00ax-comment-resolution-on-cid-9333-and-9969)</vt:lpstr>
      <vt:lpstr>Straw Poll #15 (11-17-1088-00-00ax-editorial-fix.docx)</vt:lpstr>
      <vt:lpstr>Straw Poll #16 (11-17-1077-01-00ax-cr-for-10-3-2-4-and-27-2-2-part-iii.docx)</vt:lpstr>
      <vt:lpstr>Straw Poll #17 (TG) (11-17-1058-08-00ax-cr-4-3-14a)</vt:lpstr>
      <vt:lpstr>Straw Poll #18 (11-17-0688-04-00ax-lb225-11ax-d1-0-comment-resolution-27-10-4-part-ii.docx)</vt:lpstr>
      <vt:lpstr>Pending SPs</vt:lpstr>
      <vt:lpstr> Number of CIDs passed SP in MAC Ad hoc session</vt:lpstr>
      <vt:lpstr>Straw Poll #19 (11-17-0389-06-00ax-cids-for-27-2-1-part1.docx)</vt:lpstr>
      <vt:lpstr>Straw Poll #? (11-17-1053-00-00ax-mac-cr-remaining-cids-in-om-control.docx)</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2089</cp:revision>
  <cp:lastPrinted>1998-02-10T13:28:06Z</cp:lastPrinted>
  <dcterms:created xsi:type="dcterms:W3CDTF">2007-04-17T18:10:23Z</dcterms:created>
  <dcterms:modified xsi:type="dcterms:W3CDTF">2017-07-13T08:02:03Z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