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ustom.xml" ContentType="application/vnd.openxmlformats-officedocument.custom-propertie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69" r:id="rId2"/>
    <p:sldId id="393" r:id="rId3"/>
    <p:sldId id="324" r:id="rId4"/>
    <p:sldId id="352" r:id="rId5"/>
    <p:sldId id="317" r:id="rId6"/>
    <p:sldId id="318" r:id="rId7"/>
    <p:sldId id="319" r:id="rId8"/>
    <p:sldId id="320" r:id="rId9"/>
    <p:sldId id="321" r:id="rId10"/>
    <p:sldId id="322" r:id="rId11"/>
    <p:sldId id="450" r:id="rId12"/>
    <p:sldId id="451" r:id="rId13"/>
    <p:sldId id="433" r:id="rId14"/>
    <p:sldId id="440" r:id="rId15"/>
    <p:sldId id="467" r:id="rId16"/>
    <p:sldId id="469" r:id="rId17"/>
    <p:sldId id="471" r:id="rId18"/>
    <p:sldId id="473" r:id="rId19"/>
    <p:sldId id="474" r:id="rId20"/>
    <p:sldId id="476" r:id="rId21"/>
    <p:sldId id="475" r:id="rId22"/>
    <p:sldId id="472" r:id="rId23"/>
    <p:sldId id="478" r:id="rId24"/>
    <p:sldId id="480" r:id="rId25"/>
    <p:sldId id="479" r:id="rId26"/>
    <p:sldId id="481" r:id="rId27"/>
    <p:sldId id="477" r:id="rId28"/>
    <p:sldId id="468" r:id="rId29"/>
    <p:sldId id="482" r:id="rId30"/>
    <p:sldId id="483" r:id="rId31"/>
    <p:sldId id="470" r:id="rId3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0" autoAdjust="0"/>
    <p:restoredTop sz="94808"/>
  </p:normalViewPr>
  <p:slideViewPr>
    <p:cSldViewPr>
      <p:cViewPr>
        <p:scale>
          <a:sx n="100" d="100"/>
          <a:sy n="100" d="100"/>
        </p:scale>
        <p:origin x="438" y="-7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1410"/>
    </p:cViewPr>
  </p:sorterViewPr>
  <p:notesViewPr>
    <p:cSldViewPr>
      <p:cViewPr>
        <p:scale>
          <a:sx n="100" d="100"/>
          <a:sy n="100" d="100"/>
        </p:scale>
        <p:origin x="2936" y="-560"/>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xmlns=""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xmlns=""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xmlns="" val="25592705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xmlns="" val="26186225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p14="http://schemas.microsoft.com/office/powerpoint/2010/main" xmlns="" val="13233739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12</a:t>
            </a:fld>
            <a:endParaRPr lang="en-US" altLang="en-US"/>
          </a:p>
        </p:txBody>
      </p:sp>
    </p:spTree>
    <p:extLst>
      <p:ext uri="{BB962C8B-B14F-4D97-AF65-F5344CB8AC3E}">
        <p14:creationId xmlns:p14="http://schemas.microsoft.com/office/powerpoint/2010/main" xmlns="" val="14997782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13</a:t>
            </a:fld>
            <a:endParaRPr lang="en-US" altLang="en-US"/>
          </a:p>
        </p:txBody>
      </p:sp>
    </p:spTree>
    <p:extLst>
      <p:ext uri="{BB962C8B-B14F-4D97-AF65-F5344CB8AC3E}">
        <p14:creationId xmlns:p14="http://schemas.microsoft.com/office/powerpoint/2010/main" xmlns="" val="39593226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14</a:t>
            </a:fld>
            <a:endParaRPr lang="en-US" altLang="en-US"/>
          </a:p>
        </p:txBody>
      </p:sp>
    </p:spTree>
    <p:extLst>
      <p:ext uri="{BB962C8B-B14F-4D97-AF65-F5344CB8AC3E}">
        <p14:creationId xmlns:p14="http://schemas.microsoft.com/office/powerpoint/2010/main" xmlns="" val="39593226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xmlns=""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xmlns=""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p14="http://schemas.microsoft.com/office/powerpoint/2010/main" xmlns=""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xmlns="" val="16375375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xmlns="" val="11776440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xmlns="" val="26138936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xmlns="" val="19161780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xmlns="" val="10771939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2017</a:t>
            </a:r>
            <a:endParaRPr lang="en-US" dirty="0"/>
          </a:p>
        </p:txBody>
      </p:sp>
      <p:sp>
        <p:nvSpPr>
          <p:cNvPr id="9" name="Rectangle 5"/>
          <p:cNvSpPr>
            <a:spLocks noGrp="1" noChangeArrowheads="1"/>
          </p:cNvSpPr>
          <p:nvPr>
            <p:ph type="ftr" sz="quarter" idx="3"/>
          </p:nvPr>
        </p:nvSpPr>
        <p:spPr bwMode="auto">
          <a:xfrm>
            <a:off x="6676619" y="6475413"/>
            <a:ext cx="186730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Chao-Chun Wang (</a:t>
            </a:r>
            <a:r>
              <a:rPr lang="en-US" dirty="0" err="1" smtClean="0"/>
              <a:t>MediaTek</a:t>
            </a:r>
            <a:r>
              <a:rPr lang="en-US" dirty="0" smtClean="0"/>
              <a:t>)</a:t>
            </a:r>
            <a:endParaRPr lang="en-US" dirty="0"/>
          </a:p>
        </p:txBody>
      </p:sp>
    </p:spTree>
    <p:extLst>
      <p:ext uri="{BB962C8B-B14F-4D97-AF65-F5344CB8AC3E}">
        <p14:creationId xmlns:p14="http://schemas.microsoft.com/office/powerpoint/2010/main" xmlns="" val="23049611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dirty="0" smtClean="0"/>
              <a:t>July 2017</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6676619" y="6475413"/>
            <a:ext cx="186730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Chao-Chun Wang (</a:t>
            </a:r>
            <a:r>
              <a:rPr lang="en-US" dirty="0" err="1" smtClean="0"/>
              <a:t>MediaTek</a:t>
            </a:r>
            <a:r>
              <a:rPr lang="en-US" dirty="0" smtClean="0"/>
              <a:t>)</a:t>
            </a:r>
            <a:endParaRPr lang="en-US" dirty="0"/>
          </a:p>
        </p:txBody>
      </p:sp>
    </p:spTree>
    <p:extLst>
      <p:ext uri="{BB962C8B-B14F-4D97-AF65-F5344CB8AC3E}">
        <p14:creationId xmlns:p14="http://schemas.microsoft.com/office/powerpoint/2010/main" xmlns="" val="133535478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6"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2017</a:t>
            </a:r>
            <a:endParaRPr lang="en-US" dirty="0"/>
          </a:p>
        </p:txBody>
      </p:sp>
      <p:sp>
        <p:nvSpPr>
          <p:cNvPr id="7" name="Rectangle 5"/>
          <p:cNvSpPr>
            <a:spLocks noGrp="1" noChangeArrowheads="1"/>
          </p:cNvSpPr>
          <p:nvPr>
            <p:ph type="ftr" sz="quarter" idx="3"/>
          </p:nvPr>
        </p:nvSpPr>
        <p:spPr bwMode="auto">
          <a:xfrm>
            <a:off x="6676619" y="6475413"/>
            <a:ext cx="186730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Chao-Chun Wang (</a:t>
            </a:r>
            <a:r>
              <a:rPr lang="en-US" dirty="0" err="1" smtClean="0"/>
              <a:t>MediaTek</a:t>
            </a:r>
            <a:r>
              <a:rPr lang="en-US" dirty="0" smtClean="0"/>
              <a:t>)</a:t>
            </a:r>
            <a:endParaRPr lang="en-US" dirty="0"/>
          </a:p>
        </p:txBody>
      </p:sp>
    </p:spTree>
    <p:extLst>
      <p:ext uri="{BB962C8B-B14F-4D97-AF65-F5344CB8AC3E}">
        <p14:creationId xmlns:p14="http://schemas.microsoft.com/office/powerpoint/2010/main" xmlns="" val="2834688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5" name="Date Placeholder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2017</a:t>
            </a:r>
            <a:endParaRPr lang="en-US" dirty="0"/>
          </a:p>
        </p:txBody>
      </p:sp>
      <p:sp>
        <p:nvSpPr>
          <p:cNvPr id="6" name="Footer Placeholder 5"/>
          <p:cNvSpPr>
            <a:spLocks noGrp="1" noChangeArrowheads="1"/>
          </p:cNvSpPr>
          <p:nvPr>
            <p:ph type="ftr" sz="quarter" idx="3"/>
          </p:nvPr>
        </p:nvSpPr>
        <p:spPr bwMode="auto">
          <a:xfrm>
            <a:off x="6676619" y="6475413"/>
            <a:ext cx="186730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Chao-Chun Wang (</a:t>
            </a:r>
            <a:r>
              <a:rPr lang="en-US" dirty="0" err="1" smtClean="0"/>
              <a:t>MediaTek</a:t>
            </a:r>
            <a:r>
              <a:rPr lang="en-US" dirty="0" smtClean="0"/>
              <a:t>)</a:t>
            </a:r>
            <a:endParaRPr lang="en-US" dirty="0"/>
          </a:p>
        </p:txBody>
      </p:sp>
    </p:spTree>
    <p:extLst>
      <p:ext uri="{BB962C8B-B14F-4D97-AF65-F5344CB8AC3E}">
        <p14:creationId xmlns:p14="http://schemas.microsoft.com/office/powerpoint/2010/main" xmlns="" val="9370704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2017</a:t>
            </a:r>
            <a:endParaRPr lang="en-US" dirty="0"/>
          </a:p>
        </p:txBody>
      </p:sp>
      <p:sp>
        <p:nvSpPr>
          <p:cNvPr id="1029" name="Rectangle 5"/>
          <p:cNvSpPr>
            <a:spLocks noGrp="1" noChangeArrowheads="1"/>
          </p:cNvSpPr>
          <p:nvPr>
            <p:ph type="ftr" sz="quarter" idx="3"/>
          </p:nvPr>
        </p:nvSpPr>
        <p:spPr bwMode="auto">
          <a:xfrm>
            <a:off x="6676619" y="6475413"/>
            <a:ext cx="186730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Chao-Chun Wang (</a:t>
            </a:r>
            <a:r>
              <a:rPr lang="en-US" dirty="0" err="1" smtClean="0"/>
              <a:t>MediaTek</a:t>
            </a:r>
            <a:r>
              <a:rPr lang="en-US" dirty="0" smtClean="0"/>
              <a:t>)</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059769" y="332601"/>
            <a:ext cx="3398431"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802.11-17/1098r2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cid:9674"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1028" name="Footer Placeholder 4"/>
          <p:cNvSpPr>
            <a:spLocks noGrp="1"/>
          </p:cNvSpPr>
          <p:nvPr>
            <p:ph type="ftr" sz="quarter" idx="3"/>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MAC Ad-hoc </a:t>
            </a:r>
            <a:br>
              <a:rPr lang="en-US" altLang="en-US" sz="2800" dirty="0" smtClean="0"/>
            </a:br>
            <a:r>
              <a:rPr lang="en-US" altLang="en-US" sz="2800" dirty="0" smtClean="0"/>
              <a:t>July 2017 Meeting Agenda</a:t>
            </a:r>
          </a:p>
        </p:txBody>
      </p:sp>
      <p:sp>
        <p:nvSpPr>
          <p:cNvPr id="1031" name="Rectangle 6"/>
          <p:cNvSpPr>
            <a:spLocks noGrp="1" noChangeArrowheads="1"/>
          </p:cNvSpPr>
          <p:nvPr>
            <p:ph type="body" idx="1"/>
          </p:nvPr>
        </p:nvSpPr>
        <p:spPr>
          <a:xfrm>
            <a:off x="696913" y="1752600"/>
            <a:ext cx="7758112" cy="381000"/>
          </a:xfrm>
          <a:noFill/>
        </p:spPr>
        <p:txBody>
          <a:bodyPr/>
          <a:lstStyle/>
          <a:p>
            <a:pPr algn="ctr">
              <a:buFontTx/>
              <a:buNone/>
            </a:pPr>
            <a:r>
              <a:rPr lang="en-US" altLang="en-US" sz="1800" dirty="0" smtClean="0"/>
              <a:t>Date:</a:t>
            </a:r>
            <a:r>
              <a:rPr lang="en-US" altLang="en-US" sz="1800" b="0" dirty="0" smtClean="0"/>
              <a:t> July 10-15, 2017</a:t>
            </a:r>
          </a:p>
        </p:txBody>
      </p:sp>
      <p:sp>
        <p:nvSpPr>
          <p:cNvPr id="1032" name="Rectangle 12"/>
          <p:cNvSpPr>
            <a:spLocks noChangeArrowheads="1"/>
          </p:cNvSpPr>
          <p:nvPr/>
        </p:nvSpPr>
        <p:spPr bwMode="auto">
          <a:xfrm>
            <a:off x="841375" y="2399506"/>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1600" b="1" dirty="0"/>
              <a:t>Authors:</a:t>
            </a:r>
            <a:endParaRPr lang="en-US" altLang="en-US" sz="1600" dirty="0"/>
          </a:p>
        </p:txBody>
      </p:sp>
      <p:graphicFrame>
        <p:nvGraphicFramePr>
          <p:cNvPr id="3" name="Table 2"/>
          <p:cNvGraphicFramePr>
            <a:graphicFrameLocks noGrp="1"/>
          </p:cNvGraphicFramePr>
          <p:nvPr>
            <p:extLst>
              <p:ext uri="{D42A27DB-BD31-4B8C-83A1-F6EECF244321}">
                <p14:modId xmlns:p14="http://schemas.microsoft.com/office/powerpoint/2010/main" xmlns="" val="1848487150"/>
              </p:ext>
            </p:extLst>
          </p:nvPr>
        </p:nvGraphicFramePr>
        <p:xfrm>
          <a:off x="609600" y="2821146"/>
          <a:ext cx="8001000" cy="741680"/>
        </p:xfrm>
        <a:graphic>
          <a:graphicData uri="http://schemas.openxmlformats.org/drawingml/2006/table">
            <a:tbl>
              <a:tblPr firstRow="1" bandRow="1">
                <a:tableStyleId>{C4B1156A-380E-4F78-BDF5-A606A8083BF9}</a:tableStyleId>
              </a:tblPr>
              <a:tblGrid>
                <a:gridCol w="1718085"/>
                <a:gridCol w="1164102"/>
                <a:gridCol w="1463793"/>
                <a:gridCol w="864410"/>
                <a:gridCol w="2790610"/>
              </a:tblGrid>
              <a:tr h="370840">
                <a:tc>
                  <a:txBody>
                    <a:bodyPr/>
                    <a:lstStyle/>
                    <a:p>
                      <a:pPr algn="ctr"/>
                      <a:r>
                        <a:rPr lang="en-US" sz="1600" dirty="0" smtClean="0"/>
                        <a:t>Name</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tc>
                  <a:txBody>
                    <a:bodyPr/>
                    <a:lstStyle/>
                    <a:p>
                      <a:pPr algn="ctr"/>
                      <a:r>
                        <a:rPr lang="en-US" sz="1600" dirty="0" smtClean="0"/>
                        <a:t>Company</a:t>
                      </a:r>
                      <a:endParaRPr lang="en-US" sz="1600" dirty="0">
                        <a:solidFill>
                          <a:schemeClr val="tx1"/>
                        </a:solidFill>
                      </a:endParaRPr>
                    </a:p>
                  </a:txBody>
                  <a:tcPr anchor="ctr">
                    <a:lnT w="12700" cap="flat" cmpd="sng" algn="ctr">
                      <a:solidFill>
                        <a:schemeClr val="tx1"/>
                      </a:solidFill>
                      <a:prstDash val="solid"/>
                      <a:round/>
                      <a:headEnd type="none" w="med" len="med"/>
                      <a:tailEnd type="none" w="med" len="med"/>
                    </a:lnT>
                    <a:noFill/>
                  </a:tcPr>
                </a:tc>
                <a:tc>
                  <a:txBody>
                    <a:bodyPr/>
                    <a:lstStyle/>
                    <a:p>
                      <a:pPr algn="ctr"/>
                      <a:r>
                        <a:rPr lang="en-US" sz="1600" dirty="0" smtClean="0"/>
                        <a:t>Address</a:t>
                      </a:r>
                      <a:endParaRPr lang="en-US" sz="1600" dirty="0">
                        <a:solidFill>
                          <a:schemeClr val="tx1"/>
                        </a:solidFill>
                      </a:endParaRPr>
                    </a:p>
                  </a:txBody>
                  <a:tcPr anchor="ctr">
                    <a:lnT w="12700" cap="flat" cmpd="sng" algn="ctr">
                      <a:solidFill>
                        <a:schemeClr val="tx1"/>
                      </a:solidFill>
                      <a:prstDash val="solid"/>
                      <a:round/>
                      <a:headEnd type="none" w="med" len="med"/>
                      <a:tailEnd type="none" w="med" len="med"/>
                    </a:lnT>
                    <a:noFill/>
                  </a:tcPr>
                </a:tc>
                <a:tc>
                  <a:txBody>
                    <a:bodyPr/>
                    <a:lstStyle/>
                    <a:p>
                      <a:pPr algn="ctr"/>
                      <a:r>
                        <a:rPr lang="en-US" sz="1600" dirty="0" smtClean="0"/>
                        <a:t>Phone</a:t>
                      </a:r>
                      <a:endParaRPr lang="en-US" sz="1600" dirty="0">
                        <a:solidFill>
                          <a:schemeClr val="tx1"/>
                        </a:solidFill>
                      </a:endParaRPr>
                    </a:p>
                  </a:txBody>
                  <a:tcPr anchor="ctr">
                    <a:lnT w="12700" cap="flat" cmpd="sng" algn="ctr">
                      <a:solidFill>
                        <a:schemeClr val="tx1"/>
                      </a:solidFill>
                      <a:prstDash val="solid"/>
                      <a:round/>
                      <a:headEnd type="none" w="med" len="med"/>
                      <a:tailEnd type="none" w="med" len="med"/>
                    </a:lnT>
                    <a:noFill/>
                  </a:tcPr>
                </a:tc>
                <a:tc>
                  <a:txBody>
                    <a:bodyPr/>
                    <a:lstStyle/>
                    <a:p>
                      <a:pPr algn="ctr"/>
                      <a:r>
                        <a:rPr lang="en-US" sz="1600" dirty="0" smtClean="0"/>
                        <a:t>E-mail</a:t>
                      </a:r>
                      <a:endParaRPr lang="en-US" sz="1600" dirty="0">
                        <a:solidFill>
                          <a:schemeClr val="tx1"/>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r>
              <a:tr h="370840">
                <a:tc>
                  <a:txBody>
                    <a:bodyPr/>
                    <a:lstStyle/>
                    <a:p>
                      <a:pPr algn="ctr">
                        <a:lnSpc>
                          <a:spcPct val="100000"/>
                        </a:lnSpc>
                        <a:spcBef>
                          <a:spcPts val="1200"/>
                        </a:spcBef>
                        <a:spcAft>
                          <a:spcPts val="1200"/>
                        </a:spcAft>
                      </a:pPr>
                      <a:r>
                        <a:rPr lang="en-US" sz="1600" dirty="0" smtClean="0"/>
                        <a:t>Chao-Chun</a:t>
                      </a:r>
                      <a:r>
                        <a:rPr lang="en-US" sz="1600" baseline="0" dirty="0" smtClean="0"/>
                        <a:t> Wang</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1200"/>
                        </a:spcBef>
                        <a:spcAft>
                          <a:spcPts val="1200"/>
                        </a:spcAft>
                      </a:pPr>
                      <a:r>
                        <a:rPr lang="en-US" sz="1600" dirty="0" err="1" smtClean="0"/>
                        <a:t>MediaTek</a:t>
                      </a:r>
                      <a:endParaRPr lang="en-US" sz="1600" dirty="0">
                        <a:solidFill>
                          <a:schemeClr val="tx1"/>
                        </a:solidFill>
                      </a:endParaRPr>
                    </a:p>
                  </a:txBody>
                  <a:tcPr anchor="ctr">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1200"/>
                        </a:spcBef>
                        <a:spcAft>
                          <a:spcPts val="1200"/>
                        </a:spcAft>
                      </a:pPr>
                      <a:r>
                        <a:rPr lang="en-US" sz="1600" dirty="0" smtClean="0">
                          <a:solidFill>
                            <a:schemeClr val="tx1"/>
                          </a:solidFill>
                        </a:rPr>
                        <a:t>San Jose, Ca</a:t>
                      </a:r>
                      <a:endParaRPr lang="en-US" sz="1600" dirty="0">
                        <a:solidFill>
                          <a:schemeClr val="tx1"/>
                        </a:solidFill>
                      </a:endParaRPr>
                    </a:p>
                  </a:txBody>
                  <a:tcPr anchor="ctr">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1200"/>
                        </a:spcBef>
                        <a:spcAft>
                          <a:spcPts val="1200"/>
                        </a:spcAft>
                      </a:pPr>
                      <a:endParaRPr lang="en-US" sz="1600" dirty="0">
                        <a:solidFill>
                          <a:schemeClr val="tx1"/>
                        </a:solidFill>
                      </a:endParaRPr>
                    </a:p>
                  </a:txBody>
                  <a:tcPr anchor="ctr">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1200"/>
                        </a:spcBef>
                        <a:spcAft>
                          <a:spcPts val="1200"/>
                        </a:spcAft>
                      </a:pPr>
                      <a:r>
                        <a:rPr lang="en-US" sz="1600" dirty="0" err="1" smtClean="0"/>
                        <a:t>chaochun.wang@mediatek.com</a:t>
                      </a:r>
                      <a:endParaRPr lang="en-US" sz="1600" dirty="0">
                        <a:solidFill>
                          <a:schemeClr val="tx1"/>
                        </a:solidFill>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
        <p:nvSpPr>
          <p:cNvPr id="8" name="Rectangle 4"/>
          <p:cNvSpPr>
            <a:spLocks noGrp="1" noChangeArrowheads="1"/>
          </p:cNvSpPr>
          <p:nvPr>
            <p:ph type="dt" sz="quarter" idx="2"/>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9" name="Footer Placeholder 4"/>
          <p:cNvSpPr>
            <a:spLocks noGrp="1"/>
          </p:cNvSpPr>
          <p:nvPr>
            <p:ph type="ftr" sz="quarter" idx="3"/>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Submissions (MAC)</a:t>
            </a: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Slide </a:t>
            </a:r>
            <a:fld id="{62774C0D-C46E-4098-B5A1-9836ACE85E63}" type="slidenum">
              <a:rPr lang="en-US" altLang="en-US"/>
              <a:pPr/>
              <a:t>11</a:t>
            </a:fld>
            <a:endParaRPr lang="en-US" altLang="en-US" dirty="0"/>
          </a:p>
        </p:txBody>
      </p:sp>
      <p:sp>
        <p:nvSpPr>
          <p:cNvPr id="7" name="Rectangle 4"/>
          <p:cNvSpPr>
            <a:spLocks noGrp="1" noChangeArrowheads="1"/>
          </p:cNvSpPr>
          <p:nvPr>
            <p:ph type="dt" sz="quarter" idx="2"/>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8" name="Footer Placeholder 4"/>
          <p:cNvSpPr>
            <a:spLocks noGrp="1"/>
          </p:cNvSpPr>
          <p:nvPr>
            <p:ph type="ftr" sz="quarter" idx="3"/>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graphicFrame>
        <p:nvGraphicFramePr>
          <p:cNvPr id="11" name="Table 10"/>
          <p:cNvGraphicFramePr>
            <a:graphicFrameLocks noGrp="1"/>
          </p:cNvGraphicFramePr>
          <p:nvPr/>
        </p:nvGraphicFramePr>
        <p:xfrm>
          <a:off x="304800" y="1371600"/>
          <a:ext cx="8229600" cy="5566951"/>
        </p:xfrm>
        <a:graphic>
          <a:graphicData uri="http://schemas.openxmlformats.org/drawingml/2006/table">
            <a:tbl>
              <a:tblPr/>
              <a:tblGrid>
                <a:gridCol w="1048801"/>
                <a:gridCol w="3446999"/>
                <a:gridCol w="3352800"/>
                <a:gridCol w="381000"/>
              </a:tblGrid>
              <a:tr h="241303">
                <a:tc>
                  <a:txBody>
                    <a:bodyPr/>
                    <a:lstStyle/>
                    <a:p>
                      <a:pPr algn="ctr" rtl="0" fontAlgn="b"/>
                      <a:r>
                        <a:rPr lang="en-US" sz="1200" b="0" i="0" u="none" strike="noStrike" dirty="0">
                          <a:solidFill>
                            <a:srgbClr val="000000"/>
                          </a:solidFill>
                          <a:latin typeface="Times New Roman"/>
                        </a:rPr>
                        <a:t>DCN</a:t>
                      </a:r>
                      <a:r>
                        <a:rPr lang="en-US" sz="1200" b="1" i="0" u="none" strike="noStrike" dirty="0">
                          <a:solidFill>
                            <a:srgbClr val="FFFFFF"/>
                          </a:solidFill>
                          <a:latin typeface="Times New Roman"/>
                        </a:rPr>
                        <a:t> </a:t>
                      </a:r>
                      <a:endParaRPr lang="en-US" sz="1200" b="0" i="0" u="none" strike="noStrike" dirty="0">
                        <a:solidFill>
                          <a:srgbClr val="000000"/>
                        </a:solidFill>
                        <a:latin typeface="Times New Roman"/>
                      </a:endParaRPr>
                    </a:p>
                  </a:txBody>
                  <a:tcPr marL="6875" marR="6875" marT="687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ctr" rtl="0" fontAlgn="b"/>
                      <a:r>
                        <a:rPr lang="en-US" sz="1200" b="0" i="0" u="none" strike="noStrike">
                          <a:solidFill>
                            <a:srgbClr val="000000"/>
                          </a:solidFill>
                          <a:latin typeface="Times New Roman"/>
                        </a:rPr>
                        <a:t>Title</a:t>
                      </a:r>
                      <a:r>
                        <a:rPr lang="en-US" sz="1200" b="1" i="0" u="none" strike="noStrike">
                          <a:solidFill>
                            <a:srgbClr val="FFFFFF"/>
                          </a:solidFill>
                          <a:latin typeface="Times New Roman"/>
                        </a:rPr>
                        <a:t> </a:t>
                      </a:r>
                      <a:endParaRPr lang="en-US" sz="1200" b="0" i="0" u="none" strike="noStrike">
                        <a:solidFill>
                          <a:srgbClr val="000000"/>
                        </a:solidFill>
                        <a:latin typeface="Times New Roman"/>
                      </a:endParaRPr>
                    </a:p>
                  </a:txBody>
                  <a:tcPr marL="6875" marR="6875" marT="687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ctr" rtl="0" fontAlgn="b"/>
                      <a:r>
                        <a:rPr lang="en-US" sz="1200" b="0" i="0" u="none" strike="noStrike" dirty="0">
                          <a:solidFill>
                            <a:srgbClr val="000000"/>
                          </a:solidFill>
                          <a:latin typeface="Times New Roman"/>
                        </a:rPr>
                        <a:t>Author (Affiliation)</a:t>
                      </a:r>
                      <a:r>
                        <a:rPr lang="en-US" sz="1200" b="1" i="0" u="none" strike="noStrike" dirty="0">
                          <a:solidFill>
                            <a:srgbClr val="FFFFFF"/>
                          </a:solidFill>
                          <a:latin typeface="Times New Roman"/>
                        </a:rPr>
                        <a:t> </a:t>
                      </a:r>
                      <a:endParaRPr lang="en-US" sz="1200" b="0" i="0" u="none" strike="noStrike" dirty="0">
                        <a:solidFill>
                          <a:srgbClr val="000000"/>
                        </a:solidFill>
                        <a:latin typeface="Times New Roman"/>
                      </a:endParaRPr>
                    </a:p>
                  </a:txBody>
                  <a:tcPr marL="6875" marR="6875" marT="687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ctr" rtl="0" fontAlgn="b"/>
                      <a:r>
                        <a:rPr lang="en-US" sz="1200" b="0" i="0" u="none" strike="noStrike" dirty="0">
                          <a:solidFill>
                            <a:srgbClr val="000000"/>
                          </a:solidFill>
                          <a:latin typeface="Times New Roman"/>
                        </a:rPr>
                        <a:t>ad hoc</a:t>
                      </a:r>
                      <a:r>
                        <a:rPr lang="en-US" sz="1200" b="1" i="0" u="none" strike="noStrike" dirty="0">
                          <a:solidFill>
                            <a:srgbClr val="FFFFFF"/>
                          </a:solidFill>
                          <a:latin typeface="Times New Roman"/>
                        </a:rPr>
                        <a:t> </a:t>
                      </a:r>
                      <a:endParaRPr lang="en-US" sz="1200" b="0" i="0" u="none" strike="noStrike" dirty="0">
                        <a:solidFill>
                          <a:srgbClr val="000000"/>
                        </a:solidFill>
                        <a:latin typeface="Times New Roman"/>
                      </a:endParaRPr>
                    </a:p>
                  </a:txBody>
                  <a:tcPr marL="6875" marR="6875" marT="687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41303">
                <a:tc>
                  <a:txBody>
                    <a:bodyPr/>
                    <a:lstStyle/>
                    <a:p>
                      <a:pPr algn="l" rtl="0" fontAlgn="b"/>
                      <a:r>
                        <a:rPr lang="en-US" sz="1200" b="0" i="0" u="none" strike="noStrike" dirty="0">
                          <a:solidFill>
                            <a:srgbClr val="C00000"/>
                          </a:solidFill>
                          <a:latin typeface="Times New Roman"/>
                        </a:rPr>
                        <a:t>11-17/0389 </a:t>
                      </a:r>
                    </a:p>
                  </a:txBody>
                  <a:tcPr marL="6875" marR="6875" marT="687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b"/>
                      <a:r>
                        <a:rPr lang="en-US" sz="1200" b="0" i="0" u="none" strike="noStrike" dirty="0">
                          <a:solidFill>
                            <a:srgbClr val="C00000"/>
                          </a:solidFill>
                          <a:latin typeface="Times New Roman"/>
                        </a:rPr>
                        <a:t> </a:t>
                      </a:r>
                      <a:r>
                        <a:rPr lang="en-US" sz="1200" dirty="0" smtClean="0">
                          <a:solidFill>
                            <a:srgbClr val="C00000"/>
                          </a:solidFill>
                        </a:rPr>
                        <a:t>CIDs-for-27-2-1-part1</a:t>
                      </a:r>
                      <a:endParaRPr lang="en-US" sz="1200" b="0" i="0" u="none" strike="noStrike" dirty="0">
                        <a:solidFill>
                          <a:srgbClr val="C00000"/>
                        </a:solidFill>
                        <a:latin typeface="Times New Roman"/>
                      </a:endParaRPr>
                    </a:p>
                  </a:txBody>
                  <a:tcPr marL="6875" marR="6875" marT="687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b"/>
                      <a:r>
                        <a:rPr lang="en-US" sz="1200" b="0" i="0" u="none" strike="noStrike" dirty="0" err="1">
                          <a:solidFill>
                            <a:srgbClr val="C00000"/>
                          </a:solidFill>
                          <a:latin typeface="Times New Roman"/>
                        </a:rPr>
                        <a:t>Kaiying</a:t>
                      </a:r>
                      <a:r>
                        <a:rPr lang="en-US" sz="1200" b="0" i="0" u="none" strike="noStrike" dirty="0">
                          <a:solidFill>
                            <a:srgbClr val="C00000"/>
                          </a:solidFill>
                          <a:latin typeface="Times New Roman"/>
                        </a:rPr>
                        <a:t> </a:t>
                      </a:r>
                      <a:r>
                        <a:rPr lang="en-US" sz="1200" b="0" i="0" u="none" strike="noStrike" dirty="0" err="1">
                          <a:solidFill>
                            <a:srgbClr val="C00000"/>
                          </a:solidFill>
                          <a:latin typeface="Times New Roman"/>
                        </a:rPr>
                        <a:t>Lv</a:t>
                      </a:r>
                      <a:r>
                        <a:rPr lang="en-US" sz="1200" b="0" i="0" u="none" strike="noStrike" dirty="0">
                          <a:solidFill>
                            <a:srgbClr val="C00000"/>
                          </a:solidFill>
                          <a:latin typeface="Times New Roman"/>
                        </a:rPr>
                        <a:t> (ZTE Corp.) </a:t>
                      </a:r>
                    </a:p>
                  </a:txBody>
                  <a:tcPr marL="6875" marR="6875" marT="687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b"/>
                      <a:r>
                        <a:rPr lang="en-US" sz="1200" b="0" i="0" u="none" strike="noStrike" dirty="0">
                          <a:solidFill>
                            <a:srgbClr val="C00000"/>
                          </a:solidFill>
                          <a:latin typeface="Times New Roman"/>
                        </a:rPr>
                        <a:t>MAC </a:t>
                      </a:r>
                    </a:p>
                  </a:txBody>
                  <a:tcPr marL="6875" marR="6875" marT="687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41303">
                <a:tc>
                  <a:txBody>
                    <a:bodyPr/>
                    <a:lstStyle/>
                    <a:p>
                      <a:pPr algn="l" rtl="0" fontAlgn="t"/>
                      <a:r>
                        <a:rPr lang="en-US" sz="1200" b="0" i="0" u="none" strike="noStrike" dirty="0">
                          <a:solidFill>
                            <a:srgbClr val="00B050"/>
                          </a:solidFill>
                          <a:latin typeface="Times New Roman"/>
                        </a:rPr>
                        <a:t>11-17/0533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baseline="0" dirty="0">
                          <a:solidFill>
                            <a:srgbClr val="00B050"/>
                          </a:solidFill>
                          <a:latin typeface="Times New Roman"/>
                        </a:rPr>
                        <a:t>lb225-cr-27_16_1</a:t>
                      </a:r>
                      <a:r>
                        <a:rPr lang="en-US" sz="1200" b="0" i="0" u="none" strike="noStrike" dirty="0">
                          <a:solidFill>
                            <a:srgbClr val="00B050"/>
                          </a:solidFill>
                          <a:latin typeface="Times New Roman"/>
                        </a:rPr>
                        <a:t>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B050"/>
                          </a:solidFill>
                          <a:latin typeface="Times New Roman"/>
                        </a:rPr>
                        <a:t>Yongho Seok (</a:t>
                      </a:r>
                      <a:r>
                        <a:rPr lang="en-US" sz="1200" b="0" i="0" u="none" strike="noStrike" dirty="0" err="1">
                          <a:solidFill>
                            <a:srgbClr val="00B050"/>
                          </a:solidFill>
                          <a:latin typeface="Times New Roman"/>
                        </a:rPr>
                        <a:t>MediaTek</a:t>
                      </a:r>
                      <a:r>
                        <a:rPr lang="en-US" sz="1200" b="0" i="0" u="none" strike="noStrike" dirty="0">
                          <a:solidFill>
                            <a:srgbClr val="00B050"/>
                          </a:solidFill>
                          <a:latin typeface="Times New Roman"/>
                        </a:rPr>
                        <a:t>)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B05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368256">
                <a:tc>
                  <a:txBody>
                    <a:bodyPr/>
                    <a:lstStyle/>
                    <a:p>
                      <a:pPr algn="l" rtl="0" fontAlgn="t"/>
                      <a:r>
                        <a:rPr lang="en-US" sz="1200" b="0" i="0" u="none" strike="noStrike" dirty="0">
                          <a:solidFill>
                            <a:srgbClr val="C00000"/>
                          </a:solidFill>
                          <a:latin typeface="Times New Roman"/>
                        </a:rPr>
                        <a:t>11-17/0553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fr-FR" sz="1200" b="0" i="0" u="none" strike="noStrike" dirty="0">
                          <a:solidFill>
                            <a:srgbClr val="C00000"/>
                          </a:solidFill>
                          <a:latin typeface="Times New Roman"/>
                        </a:rPr>
                        <a:t>LB225 11ax D1.0 Comment </a:t>
                      </a:r>
                      <a:r>
                        <a:rPr lang="fr-FR" sz="1200" b="0" i="0" u="none" strike="noStrike" dirty="0" err="1">
                          <a:solidFill>
                            <a:srgbClr val="C00000"/>
                          </a:solidFill>
                          <a:latin typeface="Times New Roman"/>
                        </a:rPr>
                        <a:t>Resolution</a:t>
                      </a:r>
                      <a:r>
                        <a:rPr lang="fr-FR" sz="1200" b="0" i="0" u="none" strike="noStrike" dirty="0">
                          <a:solidFill>
                            <a:srgbClr val="C00000"/>
                          </a:solidFill>
                          <a:latin typeface="Times New Roman"/>
                        </a:rPr>
                        <a:t> 27.10.4 Part 1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C00000"/>
                          </a:solidFill>
                          <a:latin typeface="Times New Roman"/>
                        </a:rPr>
                        <a:t>Liwen Chu (Marvell)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C0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41303">
                <a:tc>
                  <a:txBody>
                    <a:bodyPr/>
                    <a:lstStyle/>
                    <a:p>
                      <a:pPr algn="l" rtl="0" fontAlgn="t"/>
                      <a:r>
                        <a:rPr lang="en-US" sz="1200" b="0" i="0" u="none" strike="noStrike" dirty="0">
                          <a:solidFill>
                            <a:srgbClr val="00B050"/>
                          </a:solidFill>
                          <a:latin typeface="Times New Roman"/>
                        </a:rPr>
                        <a:t>11-17/0693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B050"/>
                          </a:solidFill>
                          <a:latin typeface="Times New Roman"/>
                        </a:rPr>
                        <a:t>Quiet Time Period- part 1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B050"/>
                          </a:solidFill>
                          <a:latin typeface="Times New Roman"/>
                        </a:rPr>
                        <a:t>Chao-Chun Wang (</a:t>
                      </a:r>
                      <a:r>
                        <a:rPr lang="en-US" sz="1200" b="0" i="0" u="none" strike="noStrike" dirty="0" err="1">
                          <a:solidFill>
                            <a:srgbClr val="00B050"/>
                          </a:solidFill>
                          <a:latin typeface="Times New Roman"/>
                        </a:rPr>
                        <a:t>MediaTek</a:t>
                      </a:r>
                      <a:r>
                        <a:rPr lang="en-US" sz="1200" b="0" i="0" u="none" strike="noStrike" dirty="0">
                          <a:solidFill>
                            <a:srgbClr val="00B050"/>
                          </a:solidFill>
                          <a:latin typeface="Times New Roman"/>
                        </a:rPr>
                        <a:t>)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B05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41303">
                <a:tc>
                  <a:txBody>
                    <a:bodyPr/>
                    <a:lstStyle/>
                    <a:p>
                      <a:pPr algn="l" rtl="0" fontAlgn="t"/>
                      <a:r>
                        <a:rPr lang="en-US" sz="1200" b="0" i="0" u="none" strike="noStrike" dirty="0">
                          <a:solidFill>
                            <a:srgbClr val="00B050"/>
                          </a:solidFill>
                          <a:latin typeface="Times New Roman"/>
                        </a:rPr>
                        <a:t>11-17/0759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t"/>
                      <a:r>
                        <a:rPr lang="en-US" sz="1200" b="0" i="0" u="none" strike="noStrike" dirty="0">
                          <a:solidFill>
                            <a:srgbClr val="00B050"/>
                          </a:solidFill>
                          <a:latin typeface="Times New Roman"/>
                        </a:rPr>
                        <a:t> </a:t>
                      </a:r>
                      <a:r>
                        <a:rPr lang="en-US" sz="1200" b="0" i="0" u="none" strike="noStrike" dirty="0" smtClean="0">
                          <a:solidFill>
                            <a:srgbClr val="00B050"/>
                          </a:solidFill>
                          <a:latin typeface="Times New Roman"/>
                        </a:rPr>
                        <a:t>text for 812</a:t>
                      </a:r>
                      <a:endParaRPr lang="en-US" sz="1200" b="0" i="0" u="none" strike="noStrike" dirty="0">
                        <a:solidFill>
                          <a:srgbClr val="00B050"/>
                        </a:solidFill>
                        <a:latin typeface="Times New Roman"/>
                      </a:endParaRP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B050"/>
                          </a:solidFill>
                          <a:latin typeface="Times New Roman"/>
                        </a:rPr>
                        <a:t>Jason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B05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41303">
                <a:tc>
                  <a:txBody>
                    <a:bodyPr/>
                    <a:lstStyle/>
                    <a:p>
                      <a:pPr algn="l" rtl="0" fontAlgn="t"/>
                      <a:r>
                        <a:rPr lang="en-US" sz="1200" b="0" i="0" u="none" strike="noStrike" dirty="0">
                          <a:solidFill>
                            <a:srgbClr val="00B050"/>
                          </a:solidFill>
                          <a:latin typeface="Times New Roman"/>
                        </a:rPr>
                        <a:t>11-17/0812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t"/>
                      <a:r>
                        <a:rPr lang="en-US" sz="1200" b="0" i="0" u="none" strike="noStrike" dirty="0">
                          <a:solidFill>
                            <a:srgbClr val="00B050"/>
                          </a:solidFill>
                          <a:latin typeface="Times New Roman"/>
                        </a:rPr>
                        <a:t> </a:t>
                      </a:r>
                      <a:r>
                        <a:rPr lang="en-US" sz="1200" b="0" i="0" u="none" strike="noStrike" dirty="0" smtClean="0">
                          <a:solidFill>
                            <a:srgbClr val="00B050"/>
                          </a:solidFill>
                          <a:latin typeface="+mn-lt"/>
                        </a:rPr>
                        <a:t>Trigger-frame-for-random-access</a:t>
                      </a:r>
                      <a:endParaRPr lang="en-US" sz="1200" b="0" i="0" u="none" strike="noStrike" dirty="0">
                        <a:solidFill>
                          <a:srgbClr val="00B050"/>
                        </a:solidFill>
                        <a:latin typeface="Times New Roman"/>
                      </a:endParaRP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B050"/>
                          </a:solidFill>
                          <a:latin typeface="Times New Roman"/>
                        </a:rPr>
                        <a:t>Jason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B05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41303">
                <a:tc>
                  <a:txBody>
                    <a:bodyPr/>
                    <a:lstStyle/>
                    <a:p>
                      <a:pPr algn="l" rtl="0" fontAlgn="t"/>
                      <a:r>
                        <a:rPr lang="en-US" sz="1200" b="0" i="0" u="none" strike="noStrike" dirty="0" smtClean="0">
                          <a:solidFill>
                            <a:srgbClr val="FF0000"/>
                          </a:solidFill>
                          <a:latin typeface="Times New Roman"/>
                        </a:rPr>
                        <a:t>11-17/1060</a:t>
                      </a:r>
                      <a:endParaRPr lang="en-US" sz="1200" b="0" i="0" u="none" strike="noStrike" dirty="0">
                        <a:solidFill>
                          <a:srgbClr val="FF0000"/>
                        </a:solidFill>
                        <a:latin typeface="Times New Roman"/>
                      </a:endParaRP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smtClean="0">
                          <a:solidFill>
                            <a:srgbClr val="FF0000"/>
                          </a:solidFill>
                          <a:latin typeface="Times New Roman"/>
                        </a:rPr>
                        <a:t>CID 6053</a:t>
                      </a:r>
                      <a:endParaRPr lang="en-US" sz="1200" b="0" i="0" u="none" strike="noStrike" dirty="0">
                        <a:solidFill>
                          <a:srgbClr val="FF0000"/>
                        </a:solidFill>
                        <a:latin typeface="Times New Roman"/>
                      </a:endParaRP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dirty="0" smtClean="0">
                          <a:solidFill>
                            <a:srgbClr val="FF0000"/>
                          </a:solidFill>
                        </a:rPr>
                        <a:t>Jeongki Kim</a:t>
                      </a:r>
                      <a:endParaRPr lang="en-US" sz="1200" b="0" i="0" u="none" strike="noStrike" dirty="0">
                        <a:solidFill>
                          <a:srgbClr val="FF0000"/>
                        </a:solidFill>
                        <a:latin typeface="Times New Roman"/>
                      </a:endParaRP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smtClean="0">
                          <a:solidFill>
                            <a:srgbClr val="FF0000"/>
                          </a:solidFill>
                          <a:latin typeface="Times New Roman"/>
                        </a:rPr>
                        <a:t>MAC</a:t>
                      </a:r>
                      <a:endParaRPr lang="en-US" sz="1200" b="0" i="0" u="none" strike="noStrike" dirty="0">
                        <a:solidFill>
                          <a:srgbClr val="FF0000"/>
                        </a:solidFill>
                        <a:latin typeface="Times New Roman"/>
                      </a:endParaRP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41303">
                <a:tc>
                  <a:txBody>
                    <a:bodyPr/>
                    <a:lstStyle/>
                    <a:p>
                      <a:pPr algn="l" rtl="0" fontAlgn="t"/>
                      <a:r>
                        <a:rPr lang="en-US" sz="1200" b="0" i="0" u="none" strike="noStrike" dirty="0">
                          <a:solidFill>
                            <a:srgbClr val="00B050"/>
                          </a:solidFill>
                          <a:latin typeface="Times New Roman"/>
                        </a:rPr>
                        <a:t>11-17/0925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B050"/>
                          </a:solidFill>
                          <a:latin typeface="Times New Roman"/>
                        </a:rPr>
                        <a:t>CR on HE Duration-based RTS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B050"/>
                          </a:solidFill>
                          <a:latin typeface="Times New Roman"/>
                        </a:rPr>
                        <a:t>Huizhao Wang (</a:t>
                      </a:r>
                      <a:r>
                        <a:rPr lang="en-US" sz="1200" b="0" i="0" u="none" strike="noStrike" dirty="0" err="1">
                          <a:solidFill>
                            <a:srgbClr val="00B050"/>
                          </a:solidFill>
                          <a:latin typeface="Times New Roman"/>
                        </a:rPr>
                        <a:t>Quantenna</a:t>
                      </a:r>
                      <a:r>
                        <a:rPr lang="en-US" sz="1200" b="0" i="0" u="none" strike="noStrike" dirty="0">
                          <a:solidFill>
                            <a:srgbClr val="00B050"/>
                          </a:solidFill>
                          <a:latin typeface="Times New Roman"/>
                        </a:rPr>
                        <a:t> Communications)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B05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41303">
                <a:tc>
                  <a:txBody>
                    <a:bodyPr/>
                    <a:lstStyle/>
                    <a:p>
                      <a:pPr algn="l" rtl="0" fontAlgn="t"/>
                      <a:r>
                        <a:rPr lang="en-US" sz="1200" b="0" i="0" u="none" strike="noStrike" dirty="0">
                          <a:solidFill>
                            <a:srgbClr val="00B050"/>
                          </a:solidFill>
                          <a:latin typeface="Times New Roman"/>
                        </a:rPr>
                        <a:t>11-17/0926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err="1">
                          <a:solidFill>
                            <a:srgbClr val="00B050"/>
                          </a:solidFill>
                          <a:latin typeface="Times New Roman"/>
                        </a:rPr>
                        <a:t>cr</a:t>
                      </a:r>
                      <a:r>
                        <a:rPr lang="en-US" sz="1200" b="0" i="0" u="none" strike="noStrike" dirty="0">
                          <a:solidFill>
                            <a:srgbClr val="00B050"/>
                          </a:solidFill>
                          <a:latin typeface="Times New Roman"/>
                        </a:rPr>
                        <a:t>-HE-MCS-NSS-not-supported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B050"/>
                          </a:solidFill>
                          <a:latin typeface="Times New Roman"/>
                        </a:rPr>
                        <a:t>Matthew Fischer (Broadcom Limited)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B05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41303">
                <a:tc>
                  <a:txBody>
                    <a:bodyPr/>
                    <a:lstStyle/>
                    <a:p>
                      <a:pPr algn="l" rtl="0" fontAlgn="t"/>
                      <a:r>
                        <a:rPr lang="en-US" sz="1200" b="0" i="0" u="none" strike="noStrike" dirty="0">
                          <a:solidFill>
                            <a:srgbClr val="00B050"/>
                          </a:solidFill>
                          <a:latin typeface="Times New Roman"/>
                        </a:rPr>
                        <a:t>11-17/1052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B050"/>
                          </a:solidFill>
                          <a:latin typeface="Times New Roman"/>
                        </a:rPr>
                        <a:t>MAC-CR-HE MCS_NSS resolutions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B050"/>
                          </a:solidFill>
                          <a:latin typeface="Times New Roman"/>
                        </a:rPr>
                        <a:t>Alfred Asterjadhi (Qualcomm Inc.)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smtClean="0">
                          <a:solidFill>
                            <a:srgbClr val="00B050"/>
                          </a:solidFill>
                          <a:latin typeface="Times New Roman"/>
                        </a:rPr>
                        <a:t>MAC</a:t>
                      </a:r>
                      <a:endParaRPr lang="en-US" sz="1200" b="0" i="0" u="none" strike="noStrike" dirty="0">
                        <a:solidFill>
                          <a:srgbClr val="00B050"/>
                        </a:solidFill>
                        <a:latin typeface="Times New Roman"/>
                      </a:endParaRP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41303">
                <a:tc>
                  <a:txBody>
                    <a:bodyPr/>
                    <a:lstStyle/>
                    <a:p>
                      <a:pPr algn="l" rtl="0" fontAlgn="t"/>
                      <a:r>
                        <a:rPr lang="en-US" sz="1200" b="0" i="0" u="none" strike="noStrike" dirty="0">
                          <a:solidFill>
                            <a:srgbClr val="00B050"/>
                          </a:solidFill>
                          <a:latin typeface="Times New Roman"/>
                        </a:rPr>
                        <a:t>11-17/0957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fr-FR" sz="1200" b="0" i="0" u="none" strike="noStrike" dirty="0">
                          <a:solidFill>
                            <a:srgbClr val="00B050"/>
                          </a:solidFill>
                          <a:latin typeface="Times New Roman"/>
                        </a:rPr>
                        <a:t>lb225 MAC CR on fragmentation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err="1">
                          <a:solidFill>
                            <a:srgbClr val="00B050"/>
                          </a:solidFill>
                          <a:latin typeface="Times New Roman"/>
                        </a:rPr>
                        <a:t>Suhwook</a:t>
                      </a:r>
                      <a:r>
                        <a:rPr lang="en-US" sz="1200" b="0" i="0" u="none" strike="noStrike" dirty="0">
                          <a:solidFill>
                            <a:srgbClr val="00B050"/>
                          </a:solidFill>
                          <a:latin typeface="Times New Roman"/>
                        </a:rPr>
                        <a:t> Kim (LG)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B05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41303">
                <a:tc>
                  <a:txBody>
                    <a:bodyPr/>
                    <a:lstStyle/>
                    <a:p>
                      <a:pPr algn="l" rtl="0" fontAlgn="t"/>
                      <a:r>
                        <a:rPr lang="en-US" sz="1200" b="0" i="0" u="none" strike="noStrike" dirty="0">
                          <a:solidFill>
                            <a:srgbClr val="00B050"/>
                          </a:solidFill>
                          <a:latin typeface="Times New Roman"/>
                        </a:rPr>
                        <a:t>11-17/1002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B050"/>
                          </a:solidFill>
                          <a:latin typeface="Times New Roman"/>
                        </a:rPr>
                        <a:t>LB225-MAC-CR-on-HCF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err="1">
                          <a:solidFill>
                            <a:srgbClr val="00B050"/>
                          </a:solidFill>
                          <a:latin typeface="Times New Roman"/>
                        </a:rPr>
                        <a:t>Suhwook</a:t>
                      </a:r>
                      <a:r>
                        <a:rPr lang="en-US" sz="1200" b="0" i="0" u="none" strike="noStrike" dirty="0">
                          <a:solidFill>
                            <a:srgbClr val="00B050"/>
                          </a:solidFill>
                          <a:latin typeface="Times New Roman"/>
                        </a:rPr>
                        <a:t> Kim(LG Electronics)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B05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41303">
                <a:tc>
                  <a:txBody>
                    <a:bodyPr/>
                    <a:lstStyle/>
                    <a:p>
                      <a:pPr algn="l" rtl="0" fontAlgn="t"/>
                      <a:r>
                        <a:rPr lang="en-US" sz="1200" b="0" i="0" u="none" strike="noStrike" dirty="0">
                          <a:solidFill>
                            <a:srgbClr val="000000"/>
                          </a:solidFill>
                          <a:latin typeface="Times New Roman"/>
                        </a:rPr>
                        <a:t>11-17/1009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0000"/>
                          </a:solidFill>
                          <a:latin typeface="Times New Roman"/>
                        </a:rPr>
                        <a:t>quiet time period - part 3 (27.26.3.x)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Chao-Chun Wang (mediaTek)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41303">
                <a:tc>
                  <a:txBody>
                    <a:bodyPr/>
                    <a:lstStyle/>
                    <a:p>
                      <a:pPr algn="l" rtl="0" fontAlgn="t"/>
                      <a:r>
                        <a:rPr lang="en-US" sz="1200" b="0" i="0" u="none" strike="noStrike">
                          <a:solidFill>
                            <a:srgbClr val="000000"/>
                          </a:solidFill>
                          <a:latin typeface="Times New Roman"/>
                        </a:rPr>
                        <a:t>11-17/1010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0000"/>
                          </a:solidFill>
                          <a:latin typeface="Times New Roman"/>
                        </a:rPr>
                        <a:t>Quiet Time Period - Part 4 (9.4.2.223-225)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Chao-Chun Wang (MediaTek)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41303">
                <a:tc>
                  <a:txBody>
                    <a:bodyPr/>
                    <a:lstStyle/>
                    <a:p>
                      <a:pPr algn="l" rtl="0" fontAlgn="t"/>
                      <a:r>
                        <a:rPr lang="en-US" sz="1200" b="0" i="0" u="none" strike="noStrike">
                          <a:solidFill>
                            <a:srgbClr val="000000"/>
                          </a:solidFill>
                          <a:latin typeface="Times New Roman"/>
                        </a:rPr>
                        <a:t>11-17/1011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Quiet Time Period - Part 5 (9.6.29.x)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Chao-Chun Wang (MediaTek)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41303">
                <a:tc>
                  <a:txBody>
                    <a:bodyPr/>
                    <a:lstStyle/>
                    <a:p>
                      <a:pPr algn="l" rtl="0" fontAlgn="t"/>
                      <a:r>
                        <a:rPr lang="en-US" sz="1200" b="0" i="0" u="none" strike="noStrike" dirty="0">
                          <a:solidFill>
                            <a:srgbClr val="00B050"/>
                          </a:solidFill>
                          <a:latin typeface="Times New Roman"/>
                        </a:rPr>
                        <a:t>11-17/1014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B050"/>
                          </a:solidFill>
                          <a:latin typeface="Times New Roman"/>
                        </a:rPr>
                        <a:t>lb225-cr-on-association-exchange-using-dl-ofdma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err="1">
                          <a:solidFill>
                            <a:srgbClr val="00B050"/>
                          </a:solidFill>
                          <a:latin typeface="Times New Roman"/>
                        </a:rPr>
                        <a:t>Stephane</a:t>
                      </a:r>
                      <a:r>
                        <a:rPr lang="en-US" sz="1200" b="0" i="0" u="none" strike="noStrike" dirty="0">
                          <a:solidFill>
                            <a:srgbClr val="00B050"/>
                          </a:solidFill>
                          <a:latin typeface="Times New Roman"/>
                        </a:rPr>
                        <a:t> Baron (Canon)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B05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41303">
                <a:tc>
                  <a:txBody>
                    <a:bodyPr/>
                    <a:lstStyle/>
                    <a:p>
                      <a:pPr algn="l" rtl="0" fontAlgn="t"/>
                      <a:r>
                        <a:rPr lang="en-US" sz="1200" b="0" i="0" u="none" strike="noStrike" dirty="0">
                          <a:solidFill>
                            <a:srgbClr val="00B050"/>
                          </a:solidFill>
                          <a:latin typeface="Times New Roman"/>
                        </a:rPr>
                        <a:t>11-17/1023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B050"/>
                          </a:solidFill>
                          <a:latin typeface="Times New Roman"/>
                        </a:rPr>
                        <a:t>lb225-cr-27-11-3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B050"/>
                          </a:solidFill>
                          <a:latin typeface="Times New Roman"/>
                        </a:rPr>
                        <a:t>Yongho Seok (</a:t>
                      </a:r>
                      <a:r>
                        <a:rPr lang="en-US" sz="1200" b="0" i="0" u="none" strike="noStrike" dirty="0" err="1">
                          <a:solidFill>
                            <a:srgbClr val="00B050"/>
                          </a:solidFill>
                          <a:latin typeface="Times New Roman"/>
                        </a:rPr>
                        <a:t>MediaTek</a:t>
                      </a:r>
                      <a:r>
                        <a:rPr lang="en-US" sz="1200" b="0" i="0" u="none" strike="noStrike" dirty="0">
                          <a:solidFill>
                            <a:srgbClr val="00B050"/>
                          </a:solidFill>
                          <a:latin typeface="Times New Roman"/>
                        </a:rPr>
                        <a:t>)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B05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41303">
                <a:tc>
                  <a:txBody>
                    <a:bodyPr/>
                    <a:lstStyle/>
                    <a:p>
                      <a:pPr algn="l" rtl="0" fontAlgn="t"/>
                      <a:r>
                        <a:rPr lang="en-US" sz="1200" b="0" i="0" u="none" strike="noStrike" dirty="0">
                          <a:solidFill>
                            <a:srgbClr val="00B050"/>
                          </a:solidFill>
                          <a:latin typeface="Times New Roman"/>
                        </a:rPr>
                        <a:t>11-17/1031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B050"/>
                          </a:solidFill>
                          <a:latin typeface="Times New Roman"/>
                        </a:rPr>
                        <a:t>Remaining CIDs for 27.5.2.7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err="1">
                          <a:solidFill>
                            <a:srgbClr val="00B050"/>
                          </a:solidFill>
                          <a:latin typeface="Times New Roman"/>
                        </a:rPr>
                        <a:t>laurent</a:t>
                      </a:r>
                      <a:r>
                        <a:rPr lang="en-US" sz="1200" b="0" i="0" u="none" strike="noStrike" dirty="0">
                          <a:solidFill>
                            <a:srgbClr val="00B050"/>
                          </a:solidFill>
                          <a:latin typeface="Times New Roman"/>
                        </a:rPr>
                        <a:t> </a:t>
                      </a:r>
                      <a:r>
                        <a:rPr lang="en-US" sz="1200" b="0" i="0" u="none" strike="noStrike" dirty="0" err="1">
                          <a:solidFill>
                            <a:srgbClr val="00B050"/>
                          </a:solidFill>
                          <a:latin typeface="Times New Roman"/>
                        </a:rPr>
                        <a:t>cariou</a:t>
                      </a:r>
                      <a:r>
                        <a:rPr lang="en-US" sz="1200" b="0" i="0" u="none" strike="noStrike" dirty="0">
                          <a:solidFill>
                            <a:srgbClr val="00B050"/>
                          </a:solidFill>
                          <a:latin typeface="Times New Roman"/>
                        </a:rPr>
                        <a:t> (Intel)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B05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41303">
                <a:tc>
                  <a:txBody>
                    <a:bodyPr/>
                    <a:lstStyle/>
                    <a:p>
                      <a:pPr algn="l" rtl="0" fontAlgn="t"/>
                      <a:r>
                        <a:rPr lang="en-US" sz="1200" b="0" i="0" u="none" strike="noStrike" dirty="0" smtClean="0">
                          <a:solidFill>
                            <a:srgbClr val="00B050"/>
                          </a:solidFill>
                          <a:latin typeface="Times New Roman"/>
                        </a:rPr>
                        <a:t>11-17/1032 </a:t>
                      </a:r>
                      <a:endParaRPr lang="en-US" sz="1200" b="0" i="0" u="none" strike="noStrike" dirty="0">
                        <a:solidFill>
                          <a:srgbClr val="00B050"/>
                        </a:solidFill>
                        <a:latin typeface="Times New Roman"/>
                      </a:endParaRP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B050"/>
                          </a:solidFill>
                          <a:latin typeface="Times New Roman"/>
                        </a:rPr>
                        <a:t>CIDs in 27.5.2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B050"/>
                          </a:solidFill>
                          <a:latin typeface="Times New Roman"/>
                        </a:rPr>
                        <a:t>Abhishek Patil (Qualcomm)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B05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41303">
                <a:tc>
                  <a:txBody>
                    <a:bodyPr/>
                    <a:lstStyle/>
                    <a:p>
                      <a:pPr algn="l" rtl="0" fontAlgn="t"/>
                      <a:r>
                        <a:rPr lang="en-US" sz="1200" b="0" i="0" u="none" strike="noStrike" dirty="0">
                          <a:solidFill>
                            <a:srgbClr val="00B050"/>
                          </a:solidFill>
                          <a:latin typeface="Times New Roman"/>
                        </a:rPr>
                        <a:t>11-17/1062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B050"/>
                          </a:solidFill>
                          <a:latin typeface="Times New Roman"/>
                        </a:rPr>
                        <a:t>CID 9958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B050"/>
                          </a:solidFill>
                          <a:latin typeface="Times New Roman"/>
                        </a:rPr>
                        <a:t>Abhishek Patil (Qualcomm)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B05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41303">
                <a:tc>
                  <a:txBody>
                    <a:bodyPr/>
                    <a:lstStyle/>
                    <a:p>
                      <a:pPr algn="l" rtl="0" fontAlgn="t"/>
                      <a:r>
                        <a:rPr lang="en-US" sz="1200" b="0" i="0" u="none" strike="noStrike">
                          <a:solidFill>
                            <a:srgbClr val="000000"/>
                          </a:solidFill>
                          <a:latin typeface="Times New Roman"/>
                        </a:rPr>
                        <a:t>11-17/1034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0000"/>
                          </a:solidFill>
                          <a:latin typeface="Times New Roman"/>
                        </a:rPr>
                        <a:t>Quiet Time Period - Part 6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Chao-Chun Wang (MediaTek)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bl>
          </a:graphicData>
        </a:graphic>
      </p:graphicFrame>
    </p:spTree>
    <p:extLst>
      <p:ext uri="{BB962C8B-B14F-4D97-AF65-F5344CB8AC3E}">
        <p14:creationId xmlns:p14="http://schemas.microsoft.com/office/powerpoint/2010/main" xmlns="" val="1688345618"/>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Submissions (MAC)</a:t>
            </a: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Slide </a:t>
            </a:r>
            <a:fld id="{62774C0D-C46E-4098-B5A1-9836ACE85E63}" type="slidenum">
              <a:rPr lang="en-US" altLang="en-US"/>
              <a:pPr/>
              <a:t>12</a:t>
            </a:fld>
            <a:endParaRPr lang="en-US" altLang="en-US" dirty="0"/>
          </a:p>
        </p:txBody>
      </p:sp>
      <p:sp>
        <p:nvSpPr>
          <p:cNvPr id="9" name="TextBox 8"/>
          <p:cNvSpPr txBox="1"/>
          <p:nvPr/>
        </p:nvSpPr>
        <p:spPr>
          <a:xfrm>
            <a:off x="1752600" y="5943600"/>
            <a:ext cx="5562600" cy="769441"/>
          </a:xfrm>
          <a:prstGeom prst="rect">
            <a:avLst/>
          </a:prstGeom>
          <a:noFill/>
        </p:spPr>
        <p:txBody>
          <a:bodyPr wrap="square" rtlCol="0">
            <a:spAutoFit/>
          </a:bodyPr>
          <a:lstStyle/>
          <a:p>
            <a:r>
              <a:rPr lang="en-US" sz="1100" dirty="0" smtClean="0">
                <a:solidFill>
                  <a:srgbClr val="00B050"/>
                </a:solidFill>
              </a:rPr>
              <a:t>Green</a:t>
            </a:r>
            <a:r>
              <a:rPr lang="en-US" sz="1100" dirty="0" smtClean="0"/>
              <a:t>: Completed with at least one passing pre-Motion or presentation only</a:t>
            </a:r>
          </a:p>
          <a:p>
            <a:r>
              <a:rPr lang="en-US" sz="1100" dirty="0" smtClean="0">
                <a:solidFill>
                  <a:srgbClr val="FF0000"/>
                </a:solidFill>
              </a:rPr>
              <a:t>Red</a:t>
            </a:r>
            <a:r>
              <a:rPr lang="en-US" sz="1100" dirty="0" smtClean="0"/>
              <a:t>: Completed with no passing pre-Motion</a:t>
            </a:r>
          </a:p>
          <a:p>
            <a:r>
              <a:rPr lang="en-US" sz="1100" dirty="0" smtClean="0">
                <a:solidFill>
                  <a:srgbClr val="0070C0"/>
                </a:solidFill>
              </a:rPr>
              <a:t>Blue</a:t>
            </a:r>
            <a:r>
              <a:rPr lang="en-US" sz="1100" dirty="0" smtClean="0"/>
              <a:t>: Partially completed presentation</a:t>
            </a:r>
          </a:p>
          <a:p>
            <a:r>
              <a:rPr lang="en-US" sz="1100" dirty="0" smtClean="0">
                <a:solidFill>
                  <a:srgbClr val="C00000"/>
                </a:solidFill>
              </a:rPr>
              <a:t>Brown</a:t>
            </a:r>
            <a:r>
              <a:rPr lang="en-US" sz="1100" dirty="0" smtClean="0"/>
              <a:t>: Deferred: </a:t>
            </a:r>
          </a:p>
        </p:txBody>
      </p:sp>
      <p:sp>
        <p:nvSpPr>
          <p:cNvPr id="8" name="Rectangle 4"/>
          <p:cNvSpPr>
            <a:spLocks noGrp="1" noChangeArrowheads="1"/>
          </p:cNvSpPr>
          <p:nvPr>
            <p:ph type="dt" sz="quarter" idx="2"/>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10" name="Footer Placeholder 4"/>
          <p:cNvSpPr>
            <a:spLocks noGrp="1"/>
          </p:cNvSpPr>
          <p:nvPr>
            <p:ph type="ftr" sz="quarter" idx="3"/>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graphicFrame>
        <p:nvGraphicFramePr>
          <p:cNvPr id="14" name="Table 13"/>
          <p:cNvGraphicFramePr>
            <a:graphicFrameLocks noGrp="1"/>
          </p:cNvGraphicFramePr>
          <p:nvPr/>
        </p:nvGraphicFramePr>
        <p:xfrm>
          <a:off x="685800" y="1219200"/>
          <a:ext cx="7696200" cy="4723297"/>
        </p:xfrm>
        <a:graphic>
          <a:graphicData uri="http://schemas.openxmlformats.org/drawingml/2006/table">
            <a:tbl>
              <a:tblPr/>
              <a:tblGrid>
                <a:gridCol w="893025"/>
                <a:gridCol w="3043221"/>
                <a:gridCol w="3043221"/>
                <a:gridCol w="716733"/>
              </a:tblGrid>
              <a:tr h="219993">
                <a:tc>
                  <a:txBody>
                    <a:bodyPr/>
                    <a:lstStyle/>
                    <a:p>
                      <a:pPr algn="l" rtl="0" fontAlgn="t"/>
                      <a:r>
                        <a:rPr lang="en-US" sz="1200" b="0" i="0" u="none" strike="noStrike" dirty="0">
                          <a:solidFill>
                            <a:srgbClr val="00B050"/>
                          </a:solidFill>
                          <a:latin typeface="Times New Roman"/>
                        </a:rPr>
                        <a:t>11-17/1044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B050"/>
                          </a:solidFill>
                          <a:latin typeface="Times New Roman"/>
                        </a:rPr>
                        <a:t>CRs for </a:t>
                      </a:r>
                      <a:r>
                        <a:rPr lang="en-US" sz="1200" b="0" i="0" u="none" strike="noStrike" dirty="0" err="1">
                          <a:solidFill>
                            <a:srgbClr val="00B050"/>
                          </a:solidFill>
                          <a:latin typeface="Times New Roman"/>
                        </a:rPr>
                        <a:t>ack</a:t>
                      </a:r>
                      <a:r>
                        <a:rPr lang="en-US" sz="1200" b="0" i="0" u="none" strike="noStrike" dirty="0">
                          <a:solidFill>
                            <a:srgbClr val="00B050"/>
                          </a:solidFill>
                          <a:latin typeface="Times New Roman"/>
                        </a:rPr>
                        <a:t> related CIDs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B050"/>
                          </a:solidFill>
                          <a:latin typeface="Times New Roman"/>
                        </a:rPr>
                        <a:t>George Cherian (Qualcomm)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B05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0">
                <a:tc>
                  <a:txBody>
                    <a:bodyPr/>
                    <a:lstStyle/>
                    <a:p>
                      <a:pPr algn="l" rtl="0" fontAlgn="t"/>
                      <a:r>
                        <a:rPr lang="en-US" sz="1200" b="0" i="0" u="none" strike="noStrike" dirty="0">
                          <a:solidFill>
                            <a:srgbClr val="00B050"/>
                          </a:solidFill>
                          <a:latin typeface="Times New Roman"/>
                        </a:rPr>
                        <a:t>11-17/1046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B050"/>
                          </a:solidFill>
                          <a:latin typeface="Times New Roman"/>
                        </a:rPr>
                        <a:t>comment resolution for CID 7043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err="1">
                          <a:solidFill>
                            <a:srgbClr val="00B050"/>
                          </a:solidFill>
                          <a:latin typeface="Times New Roman"/>
                        </a:rPr>
                        <a:t>Kaiying</a:t>
                      </a:r>
                      <a:r>
                        <a:rPr lang="en-US" sz="1200" b="0" i="0" u="none" strike="noStrike" dirty="0">
                          <a:solidFill>
                            <a:srgbClr val="00B050"/>
                          </a:solidFill>
                          <a:latin typeface="Times New Roman"/>
                        </a:rPr>
                        <a:t> </a:t>
                      </a:r>
                      <a:r>
                        <a:rPr lang="en-US" sz="1200" b="0" i="0" u="none" strike="noStrike" dirty="0" err="1">
                          <a:solidFill>
                            <a:srgbClr val="00B050"/>
                          </a:solidFill>
                          <a:latin typeface="Times New Roman"/>
                        </a:rPr>
                        <a:t>Lv</a:t>
                      </a:r>
                      <a:r>
                        <a:rPr lang="en-US" sz="1200" b="0" i="0" u="none" strike="noStrike" dirty="0">
                          <a:solidFill>
                            <a:srgbClr val="00B050"/>
                          </a:solidFill>
                          <a:latin typeface="Times New Roman"/>
                        </a:rPr>
                        <a:t> (ZTE Corp.)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B05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19993">
                <a:tc>
                  <a:txBody>
                    <a:bodyPr/>
                    <a:lstStyle/>
                    <a:p>
                      <a:pPr algn="l" rtl="0" fontAlgn="t"/>
                      <a:r>
                        <a:rPr lang="en-US" sz="1200" b="0" i="0" u="none" strike="noStrike">
                          <a:solidFill>
                            <a:srgbClr val="000000"/>
                          </a:solidFill>
                          <a:latin typeface="Times New Roman"/>
                        </a:rPr>
                        <a:t>11-17/1049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0000"/>
                          </a:solidFill>
                          <a:latin typeface="Times New Roman"/>
                        </a:rPr>
                        <a:t>Target RSSI field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laurent cariou (Intel)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19993">
                <a:tc>
                  <a:txBody>
                    <a:bodyPr/>
                    <a:lstStyle/>
                    <a:p>
                      <a:pPr algn="l" rtl="0" fontAlgn="t"/>
                      <a:r>
                        <a:rPr lang="en-US" sz="1200" b="0" i="0" u="none" strike="noStrike" dirty="0">
                          <a:solidFill>
                            <a:srgbClr val="000000"/>
                          </a:solidFill>
                          <a:latin typeface="Times New Roman"/>
                        </a:rPr>
                        <a:t>11-17/1053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MAC-CR-Remaining CIDs in OM Control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Alfred Asterjadhi (Qualcomm Inc.)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19993">
                <a:tc>
                  <a:txBody>
                    <a:bodyPr/>
                    <a:lstStyle/>
                    <a:p>
                      <a:pPr algn="l" rtl="0" fontAlgn="t"/>
                      <a:r>
                        <a:rPr lang="en-US" sz="1200" b="0" i="0" u="none" strike="noStrike" dirty="0">
                          <a:solidFill>
                            <a:srgbClr val="00B050"/>
                          </a:solidFill>
                          <a:latin typeface="Times New Roman"/>
                        </a:rPr>
                        <a:t>11-17/1054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B050"/>
                          </a:solidFill>
                          <a:latin typeface="Times New Roman"/>
                        </a:rPr>
                        <a:t>lb225-cr-27-13-presentation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B050"/>
                          </a:solidFill>
                          <a:latin typeface="Times New Roman"/>
                        </a:rPr>
                        <a:t>Frank Hsu, Yongho Seok (</a:t>
                      </a:r>
                      <a:r>
                        <a:rPr lang="en-US" sz="1200" b="0" i="0" u="none" strike="noStrike" dirty="0" err="1">
                          <a:solidFill>
                            <a:srgbClr val="00B050"/>
                          </a:solidFill>
                          <a:latin typeface="Times New Roman"/>
                        </a:rPr>
                        <a:t>MediaTek</a:t>
                      </a:r>
                      <a:r>
                        <a:rPr lang="en-US" sz="1200" b="0" i="0" u="none" strike="noStrike" dirty="0">
                          <a:solidFill>
                            <a:srgbClr val="00B050"/>
                          </a:solidFill>
                          <a:latin typeface="Times New Roman"/>
                        </a:rPr>
                        <a:t>)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B05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19993">
                <a:tc>
                  <a:txBody>
                    <a:bodyPr/>
                    <a:lstStyle/>
                    <a:p>
                      <a:pPr algn="l" rtl="0" fontAlgn="t"/>
                      <a:r>
                        <a:rPr lang="en-US" sz="1200" b="0" i="0" u="none" strike="noStrike">
                          <a:solidFill>
                            <a:srgbClr val="000000"/>
                          </a:solidFill>
                          <a:latin typeface="Times New Roman"/>
                        </a:rPr>
                        <a:t>11-17/1055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lb225-cr-cid7407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Yongho Seok (MediaTek)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19993">
                <a:tc>
                  <a:txBody>
                    <a:bodyPr/>
                    <a:lstStyle/>
                    <a:p>
                      <a:pPr algn="l" rtl="0" fontAlgn="t"/>
                      <a:r>
                        <a:rPr lang="en-US" sz="1200" b="0" i="0" u="none" strike="noStrike">
                          <a:solidFill>
                            <a:srgbClr val="000000"/>
                          </a:solidFill>
                          <a:latin typeface="Times New Roman"/>
                        </a:rPr>
                        <a:t>11-17/1060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CR on CID 6053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Jeongki Kim (LG Electronics)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19993">
                <a:tc>
                  <a:txBody>
                    <a:bodyPr/>
                    <a:lstStyle/>
                    <a:p>
                      <a:pPr algn="l" rtl="0" fontAlgn="t"/>
                      <a:r>
                        <a:rPr lang="en-US" sz="1200" b="0" i="0" u="none" strike="noStrike" dirty="0">
                          <a:solidFill>
                            <a:srgbClr val="000000"/>
                          </a:solidFill>
                          <a:latin typeface="Times New Roman"/>
                        </a:rPr>
                        <a:t>11-17/1067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comment-resolution of OMI, Operation Mode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Liwen Chu (Marvell)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19993">
                <a:tc>
                  <a:txBody>
                    <a:bodyPr/>
                    <a:lstStyle/>
                    <a:p>
                      <a:pPr algn="l" rtl="0" fontAlgn="t"/>
                      <a:r>
                        <a:rPr lang="en-US" sz="1200" b="0" i="0" u="none" strike="noStrike">
                          <a:solidFill>
                            <a:srgbClr val="000000"/>
                          </a:solidFill>
                          <a:latin typeface="Times New Roman"/>
                        </a:rPr>
                        <a:t>11-17/1068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comment-resolution-10.7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Liwen Chu (Marvell)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19993">
                <a:tc>
                  <a:txBody>
                    <a:bodyPr/>
                    <a:lstStyle/>
                    <a:p>
                      <a:pPr algn="l" rtl="0" fontAlgn="t"/>
                      <a:r>
                        <a:rPr lang="en-US" sz="1200" b="0" i="0" u="none" strike="noStrike">
                          <a:solidFill>
                            <a:srgbClr val="000000"/>
                          </a:solidFill>
                          <a:latin typeface="Times New Roman"/>
                        </a:rPr>
                        <a:t>11-17/1069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fr-FR" sz="1200" b="0" i="0" u="none" strike="noStrike">
                          <a:solidFill>
                            <a:srgbClr val="000000"/>
                          </a:solidFill>
                          <a:latin typeface="Times New Roman"/>
                        </a:rPr>
                        <a:t>LB225 11ax D1.0 Comment Resolution 9.7.3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Liwen Chu (Marvell)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19993">
                <a:tc>
                  <a:txBody>
                    <a:bodyPr/>
                    <a:lstStyle/>
                    <a:p>
                      <a:pPr algn="l" rtl="0" fontAlgn="t"/>
                      <a:r>
                        <a:rPr lang="en-US" sz="1200" b="0" i="0" u="none" strike="noStrike">
                          <a:solidFill>
                            <a:srgbClr val="000000"/>
                          </a:solidFill>
                          <a:latin typeface="Times New Roman"/>
                        </a:rPr>
                        <a:t>11-17/1070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CR for CID5863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Kiseon Ryu (LG Electronics)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19993">
                <a:tc>
                  <a:txBody>
                    <a:bodyPr/>
                    <a:lstStyle/>
                    <a:p>
                      <a:pPr algn="l" rtl="0" fontAlgn="t"/>
                      <a:r>
                        <a:rPr lang="en-US" sz="1200" b="0" i="0" u="none" strike="noStrike">
                          <a:solidFill>
                            <a:srgbClr val="000000"/>
                          </a:solidFill>
                          <a:latin typeface="Times New Roman"/>
                        </a:rPr>
                        <a:t>11-17/1072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Remaining OMI comment resolutions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Jarkko Kneckt  (Apple)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19993">
                <a:tc>
                  <a:txBody>
                    <a:bodyPr/>
                    <a:lstStyle/>
                    <a:p>
                      <a:pPr algn="l" rtl="0" fontAlgn="t"/>
                      <a:r>
                        <a:rPr lang="en-US" sz="1200" b="0" i="0" u="none" strike="noStrike" dirty="0">
                          <a:solidFill>
                            <a:srgbClr val="000000"/>
                          </a:solidFill>
                          <a:latin typeface="Times New Roman"/>
                        </a:rPr>
                        <a:t>11-17/1077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0000"/>
                          </a:solidFill>
                          <a:latin typeface="Times New Roman"/>
                        </a:rPr>
                        <a:t>CR for 10.3.2.4 and 27.2.2 Part III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0000"/>
                          </a:solidFill>
                          <a:latin typeface="Times New Roman"/>
                        </a:rPr>
                        <a:t>Po-Kai Huang (Intel)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362926">
                <a:tc>
                  <a:txBody>
                    <a:bodyPr/>
                    <a:lstStyle/>
                    <a:p>
                      <a:pPr algn="l" rtl="0" fontAlgn="t"/>
                      <a:r>
                        <a:rPr lang="en-US" sz="1200" b="0" i="0" u="none" strike="noStrike">
                          <a:solidFill>
                            <a:srgbClr val="000000"/>
                          </a:solidFill>
                          <a:latin typeface="Times New Roman"/>
                        </a:rPr>
                        <a:t>11-17/1081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0000"/>
                          </a:solidFill>
                          <a:latin typeface="Times New Roman"/>
                        </a:rPr>
                        <a:t>Comment resolutions for HE NDP Announcement frame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Menzo Wentink (Qualcomm)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362926">
                <a:tc>
                  <a:txBody>
                    <a:bodyPr/>
                    <a:lstStyle/>
                    <a:p>
                      <a:pPr algn="l" rtl="0" fontAlgn="t"/>
                      <a:r>
                        <a:rPr lang="en-US" sz="1200" b="0" i="0" u="none" strike="noStrike">
                          <a:solidFill>
                            <a:srgbClr val="000000"/>
                          </a:solidFill>
                          <a:latin typeface="Times New Roman"/>
                        </a:rPr>
                        <a:t>11-17/1082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0000"/>
                          </a:solidFill>
                          <a:latin typeface="Times New Roman"/>
                        </a:rPr>
                        <a:t>Comment resolutions for BRP and BSRP trigger frames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Menzo Wentink (Qualcomm)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19993">
                <a:tc>
                  <a:txBody>
                    <a:bodyPr/>
                    <a:lstStyle/>
                    <a:p>
                      <a:pPr algn="l" rtl="0" fontAlgn="t"/>
                      <a:r>
                        <a:rPr lang="en-US" sz="1200" b="0" i="0" u="none" strike="noStrike">
                          <a:solidFill>
                            <a:srgbClr val="000000"/>
                          </a:solidFill>
                          <a:latin typeface="Times New Roman"/>
                        </a:rPr>
                        <a:t>11-17/1087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0000"/>
                          </a:solidFill>
                          <a:latin typeface="Times New Roman"/>
                        </a:rPr>
                        <a:t>MAC-CR-CIDs 4813-4814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Alfred Asterjadhi (Qualcomm Inc.)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19993">
                <a:tc>
                  <a:txBody>
                    <a:bodyPr/>
                    <a:lstStyle/>
                    <a:p>
                      <a:pPr algn="l" rtl="0" fontAlgn="t"/>
                      <a:r>
                        <a:rPr lang="en-US" sz="1200" b="0" i="0" u="none" strike="noStrike" dirty="0">
                          <a:solidFill>
                            <a:srgbClr val="00B050"/>
                          </a:solidFill>
                          <a:latin typeface="Times New Roman"/>
                        </a:rPr>
                        <a:t>11-17/1088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B050"/>
                          </a:solidFill>
                          <a:latin typeface="Times New Roman"/>
                        </a:rPr>
                        <a:t>Editorial fix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B050"/>
                          </a:solidFill>
                          <a:latin typeface="Times New Roman"/>
                        </a:rPr>
                        <a:t>Alfred Asterjadhi (Qualcomm Inc.)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B05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362926">
                <a:tc>
                  <a:txBody>
                    <a:bodyPr/>
                    <a:lstStyle/>
                    <a:p>
                      <a:pPr algn="l" rtl="0" fontAlgn="t"/>
                      <a:r>
                        <a:rPr lang="en-US" sz="1200" b="0" i="0" u="none" strike="noStrike" dirty="0">
                          <a:solidFill>
                            <a:srgbClr val="000000"/>
                          </a:solidFill>
                          <a:latin typeface="Times New Roman"/>
                        </a:rPr>
                        <a:t>11-17/1091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Proposed resolution for comments related to CIDs in 27.5.2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Jing Ma (NICT)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335735">
                <a:tc>
                  <a:txBody>
                    <a:bodyPr/>
                    <a:lstStyle/>
                    <a:p>
                      <a:pPr algn="l" rtl="0" fontAlgn="t"/>
                      <a:r>
                        <a:rPr lang="en-US" sz="1200" kern="1200" dirty="0" smtClean="0">
                          <a:solidFill>
                            <a:schemeClr val="tx1"/>
                          </a:solidFill>
                          <a:latin typeface="+mn-lt"/>
                          <a:ea typeface="+mn-ea"/>
                          <a:cs typeface="+mn-cs"/>
                        </a:rPr>
                        <a:t>11-17/811</a:t>
                      </a:r>
                      <a:endParaRPr lang="en-US" sz="1200" b="0" i="0" u="none" strike="noStrike" dirty="0">
                        <a:solidFill>
                          <a:srgbClr val="000000"/>
                        </a:solidFill>
                        <a:latin typeface="Times New Roman"/>
                      </a:endParaRP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endParaRPr lang="en-US" sz="1200" b="0" i="0" u="none" strike="noStrike" dirty="0">
                        <a:solidFill>
                          <a:srgbClr val="000000"/>
                        </a:solidFill>
                        <a:latin typeface="Times New Roman"/>
                      </a:endParaRP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kern="1200" dirty="0" smtClean="0">
                          <a:solidFill>
                            <a:schemeClr val="tx1"/>
                          </a:solidFill>
                          <a:latin typeface="+mn-lt"/>
                          <a:ea typeface="+mn-ea"/>
                          <a:cs typeface="+mn-cs"/>
                        </a:rPr>
                        <a:t>Jarkko (APPLE)</a:t>
                      </a:r>
                      <a:endParaRPr lang="en-US" sz="1200" b="0" i="0" u="none" strike="noStrike" dirty="0">
                        <a:solidFill>
                          <a:srgbClr val="000000"/>
                        </a:solidFill>
                        <a:latin typeface="Times New Roman"/>
                      </a:endParaRP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endParaRPr lang="en-US" sz="1200" b="0" i="0" u="none" strike="noStrike" dirty="0">
                        <a:solidFill>
                          <a:srgbClr val="000000"/>
                        </a:solidFill>
                        <a:latin typeface="Times New Roman"/>
                      </a:endParaRP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bl>
          </a:graphicData>
        </a:graphic>
      </p:graphicFrame>
    </p:spTree>
    <p:extLst>
      <p:ext uri="{BB962C8B-B14F-4D97-AF65-F5344CB8AC3E}">
        <p14:creationId xmlns:p14="http://schemas.microsoft.com/office/powerpoint/2010/main" xmlns="" val="51326276"/>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1/2)</a:t>
            </a:r>
            <a:br>
              <a:rPr lang="en-US" altLang="en-US" dirty="0"/>
            </a:br>
            <a:r>
              <a:rPr lang="en-US" altLang="en-US" sz="1800" dirty="0" smtClean="0"/>
              <a:t>Governing document </a:t>
            </a:r>
            <a:r>
              <a:rPr lang="en-US" altLang="en-US" sz="1800" dirty="0"/>
              <a:t>is </a:t>
            </a:r>
            <a:r>
              <a:rPr lang="en-US" altLang="en-US" sz="1800" dirty="0" smtClean="0"/>
              <a:t>15/075r0</a:t>
            </a:r>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Proposed </a:t>
            </a:r>
            <a:r>
              <a:rPr lang="en-GB" sz="1800" dirty="0"/>
              <a:t>changes to the specification framework shall be discussed in the ad hoc groups first, which are then brought to the </a:t>
            </a:r>
            <a:r>
              <a:rPr lang="en-GB" sz="1800" dirty="0" err="1"/>
              <a:t>Taskgroup</a:t>
            </a:r>
            <a:r>
              <a:rPr lang="en-GB" sz="1800" dirty="0"/>
              <a:t> for an approval vote.</a:t>
            </a:r>
            <a:endParaRPr lang="en-US" sz="1800" dirty="0"/>
          </a:p>
          <a:p>
            <a:pPr lvl="0"/>
            <a:r>
              <a:rPr lang="en-GB" sz="1800" dirty="0"/>
              <a:t>A straw poll (doesn’t require voting rights) result of &gt;=75% is required within an Ad Hoc to approve the resolution of all or part of an issue and forward that resolved item to the </a:t>
            </a:r>
            <a:r>
              <a:rPr lang="en-GB" sz="1800" dirty="0" err="1"/>
              <a:t>Taskgroup</a:t>
            </a:r>
            <a:r>
              <a:rPr lang="en-GB" sz="1800" dirty="0"/>
              <a:t> where it becomes a motion that requires &gt;=75% approval to modify the specification framework or the draft specification. </a:t>
            </a:r>
            <a:endParaRPr lang="en-US" sz="1800" dirty="0"/>
          </a:p>
          <a:p>
            <a:pPr lvl="0"/>
            <a:r>
              <a:rPr lang="en-GB" sz="1800" dirty="0"/>
              <a:t>The straw poll affection the TG specification framework shall include </a:t>
            </a:r>
            <a:endParaRPr lang="en-US" sz="1800" dirty="0"/>
          </a:p>
          <a:p>
            <a:pPr marL="742950" lvl="2" indent="0">
              <a:buNone/>
            </a:pPr>
            <a:r>
              <a:rPr lang="en-GB" sz="1600" i="1" dirty="0"/>
              <a:t>Do you agree to add to the TG Specification Framework:</a:t>
            </a:r>
            <a:endParaRPr lang="en-US" sz="1600" dirty="0"/>
          </a:p>
          <a:p>
            <a:pPr marL="742950" lvl="2" indent="0">
              <a:buNone/>
            </a:pPr>
            <a:r>
              <a:rPr lang="en-GB" sz="1600" i="1" dirty="0" err="1"/>
              <a:t>x.y.z</a:t>
            </a:r>
            <a:r>
              <a:rPr lang="en-GB" sz="1600" i="1" dirty="0"/>
              <a:t>. [brief description of the feature]</a:t>
            </a:r>
            <a:endParaRPr lang="en-US" sz="1600" dirty="0"/>
          </a:p>
          <a:p>
            <a:pPr lvl="0"/>
            <a:r>
              <a:rPr lang="en-GB" sz="1800" dirty="0"/>
              <a:t>In the case a consensus can not be reached within an Ad Hoc group (a stalemate that prohibits further progress), the subject is moved to the </a:t>
            </a:r>
            <a:r>
              <a:rPr lang="en-GB" sz="1800" dirty="0" err="1"/>
              <a:t>Taskgroup</a:t>
            </a:r>
            <a:r>
              <a:rPr lang="en-GB" sz="1800" dirty="0"/>
              <a:t> if an Ad Hoc straw poll vote to move the subject to the </a:t>
            </a:r>
            <a:r>
              <a:rPr lang="en-GB" sz="1800" dirty="0" err="1"/>
              <a:t>Taskgroup</a:t>
            </a:r>
            <a:r>
              <a:rPr lang="en-GB" sz="1800" dirty="0"/>
              <a:t> achieves &gt;50% approval. </a:t>
            </a:r>
            <a:endParaRPr lang="en-US" sz="1800" dirty="0"/>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13</a:t>
            </a:fld>
            <a:endParaRPr lang="en-US" altLang="en-US"/>
          </a:p>
        </p:txBody>
      </p:sp>
      <p:sp>
        <p:nvSpPr>
          <p:cNvPr id="7"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8" name="Footer Placeholder 4"/>
          <p:cNvSpPr>
            <a:spLocks noGrp="1"/>
          </p:cNvSpPr>
          <p:nvPr>
            <p:ph type="ftr" sz="quarter" idx="3"/>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2/2)</a:t>
            </a:r>
            <a:br>
              <a:rPr lang="en-US" altLang="en-US" dirty="0"/>
            </a:br>
            <a:r>
              <a:rPr lang="en-US" altLang="en-US" sz="1800" dirty="0"/>
              <a:t>Governing document is 15/075r0</a:t>
            </a:r>
            <a:endParaRPr lang="en-US" altLang="en-US" sz="1800" dirty="0" smtClean="0"/>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A </a:t>
            </a:r>
            <a:r>
              <a:rPr lang="en-GB" sz="1800" dirty="0"/>
              <a:t>motion passing with &gt;50% in the </a:t>
            </a:r>
            <a:r>
              <a:rPr lang="en-GB" sz="1800" dirty="0" err="1"/>
              <a:t>Taskgroup</a:t>
            </a:r>
            <a:r>
              <a:rPr lang="en-GB" sz="1800" dirty="0"/>
              <a:t> shall be sufficient to move an issue previously assigned to an Ad Hoc group to any Ad Hoc group. A straw poll vote of &gt;50% is required in an Ad Hoc group to refuse an issue from the </a:t>
            </a:r>
            <a:r>
              <a:rPr lang="en-GB" sz="1800" dirty="0" err="1"/>
              <a:t>Taskgroup</a:t>
            </a:r>
            <a:r>
              <a:rPr lang="en-GB" sz="1800" dirty="0"/>
              <a:t>.</a:t>
            </a:r>
            <a:endParaRPr lang="en-US" sz="1800" dirty="0"/>
          </a:p>
          <a:p>
            <a:pPr lvl="0"/>
            <a:r>
              <a:rPr lang="en-GB" sz="1800" dirty="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1800" dirty="0"/>
          </a:p>
          <a:p>
            <a:r>
              <a:rPr lang="en-GB" sz="1800" dirty="0"/>
              <a:t>During </a:t>
            </a:r>
            <a:r>
              <a:rPr lang="en-GB" sz="1800" dirty="0" err="1"/>
              <a:t>Taskgroup</a:t>
            </a:r>
            <a:r>
              <a:rPr lang="en-GB" sz="1800" dirty="0"/>
              <a:t> face to face Plenary and Interim sessions, Chairs for each of the Functional Block Ad </a:t>
            </a:r>
            <a:r>
              <a:rPr lang="en-GB" sz="1800" dirty="0" err="1"/>
              <a:t>Hocs</a:t>
            </a:r>
            <a:r>
              <a:rPr lang="en-GB" sz="1800" dirty="0"/>
              <a:t> shall report on Progress and Content to the Entire </a:t>
            </a:r>
            <a:r>
              <a:rPr lang="en-GB" sz="1800" dirty="0" err="1"/>
              <a:t>Taskgroup</a:t>
            </a:r>
            <a:r>
              <a:rPr lang="en-GB" sz="1800" dirty="0"/>
              <a:t>. These Update sessions provide the opportunity for peer review to ensure the creation of a coherent Specification.</a:t>
            </a:r>
            <a:endParaRPr lang="en-US" altLang="en-US" sz="1800" dirty="0" smtClean="0"/>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14</a:t>
            </a:fld>
            <a:endParaRPr lang="en-US" altLang="en-US"/>
          </a:p>
        </p:txBody>
      </p:sp>
      <p:sp>
        <p:nvSpPr>
          <p:cNvPr id="7"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8" name="Footer Placeholder 4"/>
          <p:cNvSpPr>
            <a:spLocks noGrp="1"/>
          </p:cNvSpPr>
          <p:nvPr>
            <p:ph type="ftr" sz="quarter" idx="3"/>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extLst>
      <p:ext uri="{BB962C8B-B14F-4D97-AF65-F5344CB8AC3E}">
        <p14:creationId xmlns:p14="http://schemas.microsoft.com/office/powerpoint/2010/main" xmlns="" val="40541118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pPr lvl="0"/>
            <a:r>
              <a:rPr lang="en-US" sz="2800" dirty="0" smtClean="0"/>
              <a:t>Move to accept resolutions to following </a:t>
            </a:r>
            <a:r>
              <a:rPr lang="pt-BR" sz="2800" dirty="0" smtClean="0"/>
              <a:t>CID </a:t>
            </a:r>
            <a:r>
              <a:rPr lang="en-GB" sz="2800" dirty="0" smtClean="0"/>
              <a:t>in 11-17-0926-02-00ax-cr-he-mcs-nss-not-supported</a:t>
            </a:r>
          </a:p>
          <a:p>
            <a:pPr lvl="1"/>
            <a:r>
              <a:rPr lang="en-GB" dirty="0" smtClean="0">
                <a:hlinkClick r:id="rId2"/>
              </a:rPr>
              <a:t>CID:9674</a:t>
            </a:r>
            <a:r>
              <a:rPr lang="en-GB" dirty="0" smtClean="0"/>
              <a:t> (1)</a:t>
            </a:r>
            <a:endParaRPr lang="en-GB" sz="2800" dirty="0" smtClean="0"/>
          </a:p>
          <a:p>
            <a:r>
              <a:rPr lang="en-US" sz="3200" dirty="0" smtClean="0"/>
              <a:t>Results: </a:t>
            </a:r>
            <a:r>
              <a:rPr lang="en-US" sz="2800" dirty="0" smtClean="0"/>
              <a:t>Y/N/A: </a:t>
            </a:r>
          </a:p>
          <a:p>
            <a:pPr lvl="1"/>
            <a:r>
              <a:rPr lang="en-US"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15</a:t>
            </a:fld>
            <a:endParaRPr lang="en-US"/>
          </a:p>
        </p:txBody>
      </p:sp>
      <p:sp>
        <p:nvSpPr>
          <p:cNvPr id="5" name="Title 4"/>
          <p:cNvSpPr>
            <a:spLocks noGrp="1"/>
          </p:cNvSpPr>
          <p:nvPr>
            <p:ph type="title"/>
          </p:nvPr>
        </p:nvSpPr>
        <p:spPr/>
        <p:txBody>
          <a:bodyPr/>
          <a:lstStyle/>
          <a:p>
            <a:r>
              <a:rPr lang="en-US" dirty="0" smtClean="0"/>
              <a:t>Straw Poll #1</a:t>
            </a:r>
            <a:r>
              <a:rPr lang="en-US" dirty="0"/>
              <a:t/>
            </a:r>
            <a:br>
              <a:rPr lang="en-US" dirty="0"/>
            </a:br>
            <a:r>
              <a:rPr lang="en-US" sz="2000" dirty="0" smtClean="0">
                <a:solidFill>
                  <a:schemeClr val="tx1"/>
                </a:solidFill>
              </a:rPr>
              <a:t>(</a:t>
            </a:r>
            <a:r>
              <a:rPr lang="en-GB" sz="2000" dirty="0" smtClean="0"/>
              <a:t>11-17-0926-02-00ax-cr-he-mcs-nss-not-supported</a:t>
            </a:r>
            <a:r>
              <a:rPr lang="en-US" sz="2000" dirty="0" smtClean="0"/>
              <a:t>)</a:t>
            </a:r>
            <a:endParaRPr lang="en-US" sz="2000" dirty="0"/>
          </a:p>
        </p:txBody>
      </p:sp>
      <p:sp>
        <p:nvSpPr>
          <p:cNvPr id="7"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8" name="Footer Placeholder 4"/>
          <p:cNvSpPr>
            <a:spLocks noGrp="1"/>
          </p:cNvSpPr>
          <p:nvPr>
            <p:ph type="ftr" sz="quarter" idx="3"/>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extLst>
      <p:ext uri="{BB962C8B-B14F-4D97-AF65-F5344CB8AC3E}">
        <p14:creationId xmlns:p14="http://schemas.microsoft.com/office/powerpoint/2010/main" xmlns="" val="18273461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pPr lvl="0"/>
            <a:r>
              <a:rPr lang="en-US" sz="2800" dirty="0" smtClean="0"/>
              <a:t>Move to accept resolutions to following </a:t>
            </a:r>
            <a:r>
              <a:rPr lang="pt-BR" sz="2800" dirty="0" smtClean="0"/>
              <a:t>CIDs </a:t>
            </a:r>
            <a:r>
              <a:rPr lang="en-GB" sz="2800" dirty="0" smtClean="0"/>
              <a:t>in doc 11-17-1052-02-00ax-mac-cr-he-mcs-nss-resolutions</a:t>
            </a:r>
          </a:p>
          <a:p>
            <a:pPr lvl="1"/>
            <a:r>
              <a:rPr lang="en-GB" dirty="0" smtClean="0"/>
              <a:t>CIDs:4769, 4770, 4932, 5519, 5520, 5525, 5526, 5527, 5528, 5529, 5530, 5531, 5532, 5533, 5534, 5535, 5536, 5537, 5790, 5920, 7560, 7993, 8678, 8679, 8680, 9303, 6433, 8348  (28 CIDs)</a:t>
            </a:r>
            <a:endParaRPr lang="en-GB" sz="2800" dirty="0" smtClean="0"/>
          </a:p>
          <a:p>
            <a:r>
              <a:rPr lang="en-US" sz="3200" dirty="0" smtClean="0"/>
              <a:t>Results: </a:t>
            </a:r>
            <a:r>
              <a:rPr lang="en-US" sz="2800" dirty="0" smtClean="0"/>
              <a:t>Y - 17/N- 1/A- 4: SP passed</a:t>
            </a:r>
          </a:p>
          <a:p>
            <a:r>
              <a:rPr lang="en-US" sz="2800" dirty="0" smtClean="0"/>
              <a:t>Note: </a:t>
            </a:r>
            <a:r>
              <a:rPr lang="en-US" sz="2800" dirty="0" smtClean="0">
                <a:solidFill>
                  <a:srgbClr val="FF0000"/>
                </a:solidFill>
              </a:rPr>
              <a:t>Motion on R4</a:t>
            </a:r>
          </a:p>
          <a:p>
            <a:pPr>
              <a:buNone/>
            </a:pPr>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16</a:t>
            </a:fld>
            <a:endParaRPr lang="en-US"/>
          </a:p>
        </p:txBody>
      </p:sp>
      <p:sp>
        <p:nvSpPr>
          <p:cNvPr id="5" name="Title 4"/>
          <p:cNvSpPr>
            <a:spLocks noGrp="1"/>
          </p:cNvSpPr>
          <p:nvPr>
            <p:ph type="title"/>
          </p:nvPr>
        </p:nvSpPr>
        <p:spPr/>
        <p:txBody>
          <a:bodyPr/>
          <a:lstStyle/>
          <a:p>
            <a:r>
              <a:rPr lang="en-US" dirty="0" smtClean="0"/>
              <a:t>Straw Poll #2</a:t>
            </a:r>
            <a:r>
              <a:rPr lang="en-US" dirty="0"/>
              <a:t/>
            </a:r>
            <a:br>
              <a:rPr lang="en-US" dirty="0"/>
            </a:br>
            <a:r>
              <a:rPr lang="en-US" sz="2000" dirty="0" smtClean="0">
                <a:solidFill>
                  <a:schemeClr val="tx1"/>
                </a:solidFill>
              </a:rPr>
              <a:t>(</a:t>
            </a:r>
            <a:r>
              <a:rPr lang="en-GB" sz="2000" dirty="0" smtClean="0"/>
              <a:t>11-17-1052-02-00ax-mac-cr-he-mcs-nss-resolutions</a:t>
            </a:r>
            <a:r>
              <a:rPr lang="en-US" sz="2000" dirty="0" smtClean="0"/>
              <a:t>)</a:t>
            </a:r>
            <a:endParaRPr lang="en-US" sz="2000" dirty="0"/>
          </a:p>
        </p:txBody>
      </p:sp>
      <p:sp>
        <p:nvSpPr>
          <p:cNvPr id="7"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8" name="Footer Placeholder 4"/>
          <p:cNvSpPr>
            <a:spLocks noGrp="1"/>
          </p:cNvSpPr>
          <p:nvPr>
            <p:ph type="ftr" sz="quarter" idx="3"/>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extLst>
      <p:ext uri="{BB962C8B-B14F-4D97-AF65-F5344CB8AC3E}">
        <p14:creationId xmlns:p14="http://schemas.microsoft.com/office/powerpoint/2010/main" xmlns="" val="18273461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pPr lvl="0"/>
            <a:r>
              <a:rPr lang="en-US" sz="2800" dirty="0" smtClean="0"/>
              <a:t>Move to accept resolutions to following </a:t>
            </a:r>
            <a:r>
              <a:rPr lang="pt-BR" sz="2800" dirty="0" smtClean="0"/>
              <a:t>CIDs </a:t>
            </a:r>
            <a:r>
              <a:rPr lang="en-GB" sz="2800" dirty="0" smtClean="0"/>
              <a:t>in doc 11-17-0957-02-00ax-lb225-mac-cr-on-fragmentation</a:t>
            </a:r>
          </a:p>
          <a:p>
            <a:pPr lvl="1"/>
            <a:r>
              <a:rPr lang="en-GB" dirty="0" smtClean="0"/>
              <a:t>CIDs : </a:t>
            </a:r>
          </a:p>
          <a:p>
            <a:pPr lvl="1"/>
            <a:r>
              <a:rPr lang="en-GB" dirty="0" smtClean="0"/>
              <a:t>5361, 5470, 5362, 5927, 8443, 8444, 7075, 7535, 8454, 8456, 9523, 8442, 8455 (CIDs 13)</a:t>
            </a:r>
            <a:endParaRPr lang="en-GB" sz="2800" dirty="0" smtClean="0"/>
          </a:p>
          <a:p>
            <a:r>
              <a:rPr lang="en-US" sz="3200" dirty="0" smtClean="0"/>
              <a:t>Results: </a:t>
            </a:r>
            <a:r>
              <a:rPr lang="en-US" sz="2800" dirty="0" smtClean="0"/>
              <a:t>Y - 17 /N- 1/A- 2 : SP passed </a:t>
            </a:r>
          </a:p>
          <a:p>
            <a:pPr>
              <a:buNone/>
            </a:pPr>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17</a:t>
            </a:fld>
            <a:endParaRPr lang="en-US"/>
          </a:p>
        </p:txBody>
      </p:sp>
      <p:sp>
        <p:nvSpPr>
          <p:cNvPr id="5" name="Title 4"/>
          <p:cNvSpPr>
            <a:spLocks noGrp="1"/>
          </p:cNvSpPr>
          <p:nvPr>
            <p:ph type="title"/>
          </p:nvPr>
        </p:nvSpPr>
        <p:spPr/>
        <p:txBody>
          <a:bodyPr/>
          <a:lstStyle/>
          <a:p>
            <a:r>
              <a:rPr lang="en-US" dirty="0" smtClean="0"/>
              <a:t>Straw Poll #3</a:t>
            </a:r>
            <a:r>
              <a:rPr lang="en-US" dirty="0"/>
              <a:t/>
            </a:r>
            <a:br>
              <a:rPr lang="en-US" dirty="0"/>
            </a:br>
            <a:r>
              <a:rPr lang="en-US" sz="2000" dirty="0" smtClean="0">
                <a:solidFill>
                  <a:schemeClr val="tx1"/>
                </a:solidFill>
              </a:rPr>
              <a:t>(11-17-0957-02-00ax-lb225-mac-cr-on-fragmentation</a:t>
            </a:r>
            <a:r>
              <a:rPr lang="en-US" sz="2000" dirty="0" smtClean="0"/>
              <a:t>)</a:t>
            </a:r>
            <a:endParaRPr lang="en-US" sz="2000" dirty="0"/>
          </a:p>
        </p:txBody>
      </p:sp>
      <p:sp>
        <p:nvSpPr>
          <p:cNvPr id="7"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8" name="Footer Placeholder 4"/>
          <p:cNvSpPr>
            <a:spLocks noGrp="1"/>
          </p:cNvSpPr>
          <p:nvPr>
            <p:ph type="ftr" sz="quarter" idx="3"/>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extLst>
      <p:ext uri="{BB962C8B-B14F-4D97-AF65-F5344CB8AC3E}">
        <p14:creationId xmlns:p14="http://schemas.microsoft.com/office/powerpoint/2010/main" xmlns="" val="18273461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pPr lvl="0"/>
            <a:r>
              <a:rPr lang="en-US" sz="2800" dirty="0" smtClean="0"/>
              <a:t>Move to accept resolutions to following </a:t>
            </a:r>
            <a:r>
              <a:rPr lang="pt-BR" sz="2800" dirty="0" smtClean="0"/>
              <a:t>CIDs </a:t>
            </a:r>
            <a:r>
              <a:rPr lang="en-GB" sz="2800" dirty="0" smtClean="0"/>
              <a:t>in doc 11-17-1002-02-00ax-lb225-mac-cr-on-hcf.docx/CIDs</a:t>
            </a:r>
          </a:p>
          <a:p>
            <a:pPr lvl="1"/>
            <a:r>
              <a:rPr lang="en-GB" dirty="0" smtClean="0"/>
              <a:t>5374, 6034, 5861, 5853</a:t>
            </a:r>
            <a:r>
              <a:rPr lang="en-US" dirty="0" smtClean="0"/>
              <a:t> (CIDs 4)</a:t>
            </a:r>
            <a:endParaRPr lang="en-GB" sz="2800" dirty="0" smtClean="0"/>
          </a:p>
          <a:p>
            <a:r>
              <a:rPr lang="en-US" sz="3200" dirty="0" smtClean="0"/>
              <a:t>Results: </a:t>
            </a:r>
            <a:r>
              <a:rPr lang="en-US" sz="2800" dirty="0" smtClean="0"/>
              <a:t>Y/N/A: </a:t>
            </a:r>
          </a:p>
          <a:p>
            <a:pPr lvl="1"/>
            <a:r>
              <a:rPr lang="en-US"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18</a:t>
            </a:fld>
            <a:endParaRPr lang="en-US"/>
          </a:p>
        </p:txBody>
      </p:sp>
      <p:sp>
        <p:nvSpPr>
          <p:cNvPr id="5" name="Title 4"/>
          <p:cNvSpPr>
            <a:spLocks noGrp="1"/>
          </p:cNvSpPr>
          <p:nvPr>
            <p:ph type="title"/>
          </p:nvPr>
        </p:nvSpPr>
        <p:spPr/>
        <p:txBody>
          <a:bodyPr/>
          <a:lstStyle/>
          <a:p>
            <a:r>
              <a:rPr lang="en-US" dirty="0" smtClean="0"/>
              <a:t>Straw Poll #4</a:t>
            </a:r>
            <a:r>
              <a:rPr lang="en-US" dirty="0"/>
              <a:t/>
            </a:r>
            <a:br>
              <a:rPr lang="en-US" dirty="0"/>
            </a:br>
            <a:r>
              <a:rPr lang="en-US" sz="2000" dirty="0" smtClean="0">
                <a:solidFill>
                  <a:schemeClr val="tx1"/>
                </a:solidFill>
              </a:rPr>
              <a:t>(</a:t>
            </a:r>
            <a:r>
              <a:rPr lang="en-GB" sz="2000" dirty="0" smtClean="0"/>
              <a:t>11-17-1002-02-00ax-lb225-mac-cr-on-hcf.docx</a:t>
            </a:r>
            <a:r>
              <a:rPr lang="en-US" sz="2000" dirty="0" smtClean="0"/>
              <a:t>)</a:t>
            </a:r>
            <a:endParaRPr lang="en-US" sz="2000" dirty="0"/>
          </a:p>
        </p:txBody>
      </p:sp>
      <p:sp>
        <p:nvSpPr>
          <p:cNvPr id="7"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8" name="Footer Placeholder 4"/>
          <p:cNvSpPr>
            <a:spLocks noGrp="1"/>
          </p:cNvSpPr>
          <p:nvPr>
            <p:ph type="ftr" sz="quarter" idx="3"/>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extLst>
      <p:ext uri="{BB962C8B-B14F-4D97-AF65-F5344CB8AC3E}">
        <p14:creationId xmlns:p14="http://schemas.microsoft.com/office/powerpoint/2010/main" xmlns="" val="18273461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pPr lvl="0"/>
            <a:r>
              <a:rPr lang="en-US" sz="2800" dirty="0" smtClean="0"/>
              <a:t>Move to accept resolutions to following </a:t>
            </a:r>
            <a:r>
              <a:rPr lang="pt-BR" sz="2800" dirty="0" smtClean="0"/>
              <a:t>CIDs </a:t>
            </a:r>
            <a:r>
              <a:rPr lang="en-GB" sz="2800" dirty="0" smtClean="0"/>
              <a:t>in doc 11-17-1014-00-00ax-lb225-cr-on-association-exchange-using-dl-ofdma.docx /CIDs</a:t>
            </a:r>
          </a:p>
          <a:p>
            <a:pPr lvl="1"/>
            <a:r>
              <a:rPr lang="en-GB" dirty="0" smtClean="0"/>
              <a:t>4800 (CID 1)</a:t>
            </a:r>
            <a:endParaRPr lang="en-GB" sz="2800" dirty="0" smtClean="0"/>
          </a:p>
          <a:p>
            <a:r>
              <a:rPr lang="en-US" sz="3200" dirty="0" smtClean="0"/>
              <a:t>Results: </a:t>
            </a:r>
            <a:r>
              <a:rPr lang="en-US" sz="2800" dirty="0" smtClean="0"/>
              <a:t>Y/N/A: </a:t>
            </a:r>
          </a:p>
          <a:p>
            <a:pPr lvl="1"/>
            <a:r>
              <a:rPr lang="en-US"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19</a:t>
            </a:fld>
            <a:endParaRPr lang="en-US"/>
          </a:p>
        </p:txBody>
      </p:sp>
      <p:sp>
        <p:nvSpPr>
          <p:cNvPr id="5" name="Title 4"/>
          <p:cNvSpPr>
            <a:spLocks noGrp="1"/>
          </p:cNvSpPr>
          <p:nvPr>
            <p:ph type="title"/>
          </p:nvPr>
        </p:nvSpPr>
        <p:spPr/>
        <p:txBody>
          <a:bodyPr/>
          <a:lstStyle/>
          <a:p>
            <a:r>
              <a:rPr lang="en-US" dirty="0" smtClean="0"/>
              <a:t>Straw Poll #5</a:t>
            </a:r>
            <a:r>
              <a:rPr lang="en-US" dirty="0"/>
              <a:t/>
            </a:r>
            <a:br>
              <a:rPr lang="en-US" dirty="0"/>
            </a:br>
            <a:r>
              <a:rPr lang="en-US" sz="2000" dirty="0" smtClean="0">
                <a:solidFill>
                  <a:schemeClr val="tx1"/>
                </a:solidFill>
              </a:rPr>
              <a:t>(</a:t>
            </a:r>
            <a:r>
              <a:rPr lang="en-GB" sz="2000" dirty="0" smtClean="0"/>
              <a:t>11-17-1014-00-00ax-lb225-cr-on-association-exchange-using-dl-ofdma.docx</a:t>
            </a:r>
            <a:r>
              <a:rPr lang="en-US" sz="2000" dirty="0" smtClean="0"/>
              <a:t>)</a:t>
            </a:r>
            <a:endParaRPr lang="en-US" sz="2000" dirty="0"/>
          </a:p>
        </p:txBody>
      </p:sp>
      <p:sp>
        <p:nvSpPr>
          <p:cNvPr id="7"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8" name="Footer Placeholder 4"/>
          <p:cNvSpPr>
            <a:spLocks noGrp="1"/>
          </p:cNvSpPr>
          <p:nvPr>
            <p:ph type="ftr" sz="quarter" idx="3"/>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extLst>
      <p:ext uri="{BB962C8B-B14F-4D97-AF65-F5344CB8AC3E}">
        <p14:creationId xmlns:p14="http://schemas.microsoft.com/office/powerpoint/2010/main" xmlns="" val="18273461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MAC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Chairs: </a:t>
            </a:r>
          </a:p>
          <a:p>
            <a:pPr algn="ctr">
              <a:lnSpc>
                <a:spcPct val="90000"/>
              </a:lnSpc>
              <a:buFontTx/>
              <a:buNone/>
            </a:pPr>
            <a:r>
              <a:rPr lang="en-US" altLang="en-US" sz="2000" dirty="0" smtClean="0">
                <a:latin typeface="Arial" pitchFamily="34" charset="0"/>
              </a:rPr>
              <a:t>Chao-Chun Wang (</a:t>
            </a:r>
            <a:r>
              <a:rPr lang="en-US" altLang="en-US" sz="2000" dirty="0" err="1" smtClean="0">
                <a:latin typeface="Arial" pitchFamily="34" charset="0"/>
              </a:rPr>
              <a:t>MediaTek</a:t>
            </a:r>
            <a:r>
              <a:rPr lang="en-US" altLang="en-US" sz="2000" dirty="0" smtClean="0">
                <a:latin typeface="Arial" pitchFamily="34" charset="0"/>
              </a:rPr>
              <a:t>)</a:t>
            </a:r>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
        <p:nvSpPr>
          <p:cNvPr id="7"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8" name="Footer Placeholder 4"/>
          <p:cNvSpPr>
            <a:spLocks noGrp="1"/>
          </p:cNvSpPr>
          <p:nvPr>
            <p:ph type="ftr" sz="quarter" idx="3"/>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pPr lvl="0"/>
            <a:r>
              <a:rPr lang="en-US" sz="2800" dirty="0" smtClean="0"/>
              <a:t>Move to accept resolutions to following </a:t>
            </a:r>
            <a:r>
              <a:rPr lang="pt-BR" sz="2800" dirty="0" smtClean="0"/>
              <a:t>CIDs </a:t>
            </a:r>
            <a:r>
              <a:rPr lang="en-GB" sz="2800" dirty="0" smtClean="0"/>
              <a:t>in doc 11-17-1032-03-00ax-cids-in-27-5-2.docx /CIDs</a:t>
            </a:r>
          </a:p>
          <a:p>
            <a:pPr lvl="1"/>
            <a:r>
              <a:rPr lang="en-GB" dirty="0" smtClean="0"/>
              <a:t>9901, 5937, 5715, 6066, 9905, 6681, 9530, 9531, 8110, 8060, 9910, 5716, 6067, 9908, 9532, 9909, 7815, 8558  (CIDs 18)</a:t>
            </a:r>
            <a:endParaRPr lang="en-GB" sz="2800" dirty="0" smtClean="0"/>
          </a:p>
          <a:p>
            <a:r>
              <a:rPr lang="en-US" sz="3200" dirty="0" smtClean="0"/>
              <a:t>Results: </a:t>
            </a:r>
            <a:r>
              <a:rPr lang="en-US" sz="2800" dirty="0" smtClean="0"/>
              <a:t>Y/N/A: </a:t>
            </a:r>
          </a:p>
          <a:p>
            <a:pPr lvl="1"/>
            <a:r>
              <a:rPr lang="en-US"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20</a:t>
            </a:fld>
            <a:endParaRPr lang="en-US"/>
          </a:p>
        </p:txBody>
      </p:sp>
      <p:sp>
        <p:nvSpPr>
          <p:cNvPr id="5" name="Title 4"/>
          <p:cNvSpPr>
            <a:spLocks noGrp="1"/>
          </p:cNvSpPr>
          <p:nvPr>
            <p:ph type="title"/>
          </p:nvPr>
        </p:nvSpPr>
        <p:spPr/>
        <p:txBody>
          <a:bodyPr/>
          <a:lstStyle/>
          <a:p>
            <a:r>
              <a:rPr lang="en-US" dirty="0" smtClean="0"/>
              <a:t>Straw Poll #6</a:t>
            </a:r>
            <a:br>
              <a:rPr lang="en-US" dirty="0" smtClean="0"/>
            </a:br>
            <a:r>
              <a:rPr lang="en-US" sz="2000" dirty="0" smtClean="0">
                <a:solidFill>
                  <a:schemeClr val="tx1"/>
                </a:solidFill>
              </a:rPr>
              <a:t>(</a:t>
            </a:r>
            <a:r>
              <a:rPr lang="en-GB" sz="2000" dirty="0" smtClean="0"/>
              <a:t>11-17-1032-03-00ax-cids-in-27-5-2.docx</a:t>
            </a:r>
            <a:r>
              <a:rPr lang="en-US" sz="2000" dirty="0" smtClean="0"/>
              <a:t>)</a:t>
            </a:r>
            <a:endParaRPr lang="en-US" sz="2000" dirty="0"/>
          </a:p>
        </p:txBody>
      </p:sp>
      <p:sp>
        <p:nvSpPr>
          <p:cNvPr id="7"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8" name="Footer Placeholder 4"/>
          <p:cNvSpPr>
            <a:spLocks noGrp="1"/>
          </p:cNvSpPr>
          <p:nvPr>
            <p:ph type="ftr" sz="quarter" idx="3"/>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extLst>
      <p:ext uri="{BB962C8B-B14F-4D97-AF65-F5344CB8AC3E}">
        <p14:creationId xmlns:p14="http://schemas.microsoft.com/office/powerpoint/2010/main" xmlns="" val="182734617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pPr lvl="0"/>
            <a:r>
              <a:rPr lang="en-US" sz="2800" dirty="0" smtClean="0"/>
              <a:t>Move to accept resolutions to following </a:t>
            </a:r>
            <a:r>
              <a:rPr lang="pt-BR" sz="2800" dirty="0" smtClean="0"/>
              <a:t>CIDs </a:t>
            </a:r>
            <a:r>
              <a:rPr lang="en-GB" sz="2800" dirty="0" smtClean="0"/>
              <a:t>in doc 11-17-1062-01-00ax-cid-9958.docx /CIDs</a:t>
            </a:r>
          </a:p>
          <a:p>
            <a:pPr lvl="1"/>
            <a:r>
              <a:rPr lang="en-US" dirty="0" smtClean="0"/>
              <a:t>9958 ( CID 1)</a:t>
            </a:r>
          </a:p>
          <a:p>
            <a:endParaRPr lang="en-GB" sz="2800" dirty="0" smtClean="0"/>
          </a:p>
          <a:p>
            <a:r>
              <a:rPr lang="en-US" sz="3200" dirty="0" smtClean="0"/>
              <a:t>Results: </a:t>
            </a:r>
            <a:r>
              <a:rPr lang="en-US" sz="2800" dirty="0" smtClean="0"/>
              <a:t>Y/N/A: </a:t>
            </a:r>
          </a:p>
          <a:p>
            <a:pPr lvl="1"/>
            <a:r>
              <a:rPr lang="en-US" dirty="0" smtClean="0"/>
              <a:t>Passed by unanimous consent</a:t>
            </a:r>
          </a:p>
          <a:p>
            <a:pPr>
              <a:buNone/>
            </a:pPr>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21</a:t>
            </a:fld>
            <a:endParaRPr lang="en-US"/>
          </a:p>
        </p:txBody>
      </p:sp>
      <p:sp>
        <p:nvSpPr>
          <p:cNvPr id="5" name="Title 4"/>
          <p:cNvSpPr>
            <a:spLocks noGrp="1"/>
          </p:cNvSpPr>
          <p:nvPr>
            <p:ph type="title"/>
          </p:nvPr>
        </p:nvSpPr>
        <p:spPr/>
        <p:txBody>
          <a:bodyPr/>
          <a:lstStyle/>
          <a:p>
            <a:r>
              <a:rPr lang="en-US" dirty="0" smtClean="0"/>
              <a:t>Straw Poll #7</a:t>
            </a:r>
            <a:br>
              <a:rPr lang="en-US" dirty="0" smtClean="0"/>
            </a:br>
            <a:r>
              <a:rPr lang="en-US" sz="2000" dirty="0" smtClean="0">
                <a:solidFill>
                  <a:schemeClr val="tx1"/>
                </a:solidFill>
              </a:rPr>
              <a:t>(</a:t>
            </a:r>
            <a:r>
              <a:rPr lang="en-GB" sz="2000" dirty="0" smtClean="0"/>
              <a:t>11-17-1062-01-00ax-cid-9958.docx</a:t>
            </a:r>
            <a:r>
              <a:rPr lang="en-US" sz="2000" dirty="0" smtClean="0"/>
              <a:t>)</a:t>
            </a:r>
            <a:endParaRPr lang="en-US" sz="2000" dirty="0"/>
          </a:p>
        </p:txBody>
      </p:sp>
      <p:sp>
        <p:nvSpPr>
          <p:cNvPr id="7"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8" name="Footer Placeholder 4"/>
          <p:cNvSpPr>
            <a:spLocks noGrp="1"/>
          </p:cNvSpPr>
          <p:nvPr>
            <p:ph type="ftr" sz="quarter" idx="3"/>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extLst>
      <p:ext uri="{BB962C8B-B14F-4D97-AF65-F5344CB8AC3E}">
        <p14:creationId xmlns:p14="http://schemas.microsoft.com/office/powerpoint/2010/main" xmlns="" val="182734617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pPr lvl="0"/>
            <a:r>
              <a:rPr lang="en-US" sz="2800" dirty="0" smtClean="0"/>
              <a:t>Move to accept resolutions to following </a:t>
            </a:r>
            <a:r>
              <a:rPr lang="pt-BR" sz="2800" dirty="0" smtClean="0"/>
              <a:t>CIDs </a:t>
            </a:r>
            <a:r>
              <a:rPr lang="en-GB" sz="2800" dirty="0" smtClean="0"/>
              <a:t>in doc 11-17-0533-05-00ax-lb225-cr-27-16-1.docx /CIDs</a:t>
            </a:r>
          </a:p>
          <a:p>
            <a:pPr lvl="1"/>
            <a:r>
              <a:rPr lang="en-GB" dirty="0" smtClean="0"/>
              <a:t>5229, 5522, 5523, 5524, 7576, 7577, 7578, 7579, 7580, 8618, 8619, 8620, 9967 (13 CIDs) </a:t>
            </a:r>
            <a:endParaRPr lang="en-US" dirty="0" smtClean="0"/>
          </a:p>
          <a:p>
            <a:endParaRPr lang="en-GB" sz="2800" dirty="0" smtClean="0"/>
          </a:p>
          <a:p>
            <a:r>
              <a:rPr lang="en-US" sz="3200" dirty="0" smtClean="0"/>
              <a:t>Results: </a:t>
            </a:r>
            <a:r>
              <a:rPr lang="en-US" sz="2800" dirty="0" smtClean="0"/>
              <a:t>Y- 14/N- 0/A- 3: Straw Poll passed</a:t>
            </a:r>
          </a:p>
          <a:p>
            <a:pPr>
              <a:buNone/>
            </a:pPr>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22</a:t>
            </a:fld>
            <a:endParaRPr lang="en-US"/>
          </a:p>
        </p:txBody>
      </p:sp>
      <p:sp>
        <p:nvSpPr>
          <p:cNvPr id="5" name="Title 4"/>
          <p:cNvSpPr>
            <a:spLocks noGrp="1"/>
          </p:cNvSpPr>
          <p:nvPr>
            <p:ph type="title"/>
          </p:nvPr>
        </p:nvSpPr>
        <p:spPr/>
        <p:txBody>
          <a:bodyPr/>
          <a:lstStyle/>
          <a:p>
            <a:r>
              <a:rPr lang="en-US" dirty="0" smtClean="0"/>
              <a:t>Straw Poll #8</a:t>
            </a:r>
            <a:br>
              <a:rPr lang="en-US" dirty="0" smtClean="0"/>
            </a:br>
            <a:r>
              <a:rPr lang="en-US" sz="2000" dirty="0" smtClean="0">
                <a:solidFill>
                  <a:schemeClr val="tx1"/>
                </a:solidFill>
              </a:rPr>
              <a:t>(</a:t>
            </a:r>
            <a:r>
              <a:rPr lang="en-GB" sz="2000" dirty="0" smtClean="0"/>
              <a:t>11-17-0533-05-00ax-lb225-cr-27-16-1.docx</a:t>
            </a:r>
            <a:r>
              <a:rPr lang="en-US" sz="2000" dirty="0" smtClean="0"/>
              <a:t>)</a:t>
            </a:r>
            <a:endParaRPr lang="en-US" sz="2000" dirty="0"/>
          </a:p>
        </p:txBody>
      </p:sp>
      <p:sp>
        <p:nvSpPr>
          <p:cNvPr id="7"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8" name="Footer Placeholder 4"/>
          <p:cNvSpPr>
            <a:spLocks noGrp="1"/>
          </p:cNvSpPr>
          <p:nvPr>
            <p:ph type="ftr" sz="quarter" idx="3"/>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extLst>
      <p:ext uri="{BB962C8B-B14F-4D97-AF65-F5344CB8AC3E}">
        <p14:creationId xmlns:p14="http://schemas.microsoft.com/office/powerpoint/2010/main" xmlns="" val="182734617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pPr lvl="0"/>
            <a:r>
              <a:rPr lang="en-US" sz="2800" dirty="0" smtClean="0"/>
              <a:t>Do you accept resolutions to following </a:t>
            </a:r>
            <a:r>
              <a:rPr lang="pt-BR" sz="2800" dirty="0" smtClean="0"/>
              <a:t>CIDs </a:t>
            </a:r>
            <a:r>
              <a:rPr lang="en-GB" sz="2800" dirty="0" smtClean="0"/>
              <a:t>in doc 11-17-0925-06-00ax-cr-on-he-duration-based-rts/CIDs</a:t>
            </a:r>
          </a:p>
          <a:p>
            <a:pPr lvl="1"/>
            <a:r>
              <a:rPr lang="en-US" dirty="0" smtClean="0"/>
              <a:t>3136, 4834, 5159, 5161 , 5162, 5557, 5560, 5568, 6514, 6515, 7530, 7779, 7781, 7872, 7873, 8208, 8209, 8349, 8350, 8451, 9422, 9686 (CIDs 22)</a:t>
            </a:r>
          </a:p>
          <a:p>
            <a:pPr lvl="1"/>
            <a:r>
              <a:rPr lang="en-US" sz="3200" dirty="0" smtClean="0"/>
              <a:t>Results: </a:t>
            </a:r>
            <a:r>
              <a:rPr lang="en-US" sz="2800" dirty="0" smtClean="0"/>
              <a:t>Y 9/N 3/A 12: SP passed </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23</a:t>
            </a:fld>
            <a:endParaRPr lang="en-US"/>
          </a:p>
        </p:txBody>
      </p:sp>
      <p:sp>
        <p:nvSpPr>
          <p:cNvPr id="5" name="Title 4"/>
          <p:cNvSpPr>
            <a:spLocks noGrp="1"/>
          </p:cNvSpPr>
          <p:nvPr>
            <p:ph type="title"/>
          </p:nvPr>
        </p:nvSpPr>
        <p:spPr/>
        <p:txBody>
          <a:bodyPr/>
          <a:lstStyle/>
          <a:p>
            <a:r>
              <a:rPr lang="en-US" dirty="0" smtClean="0"/>
              <a:t>Straw Poll #9</a:t>
            </a:r>
            <a:br>
              <a:rPr lang="en-US" dirty="0" smtClean="0"/>
            </a:br>
            <a:r>
              <a:rPr lang="en-US" sz="2000" dirty="0" smtClean="0">
                <a:solidFill>
                  <a:schemeClr val="tx1"/>
                </a:solidFill>
              </a:rPr>
              <a:t>(</a:t>
            </a:r>
            <a:r>
              <a:rPr lang="en-GB" sz="2000" dirty="0" smtClean="0"/>
              <a:t>11-17-0925-06-00ax-cr-on-he-duration-based-rts</a:t>
            </a:r>
            <a:r>
              <a:rPr lang="en-US" sz="2000" dirty="0" smtClean="0"/>
              <a:t>)</a:t>
            </a:r>
            <a:endParaRPr lang="en-US" sz="2000" dirty="0"/>
          </a:p>
        </p:txBody>
      </p:sp>
      <p:sp>
        <p:nvSpPr>
          <p:cNvPr id="7"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8" name="Footer Placeholder 4"/>
          <p:cNvSpPr>
            <a:spLocks noGrp="1"/>
          </p:cNvSpPr>
          <p:nvPr>
            <p:ph type="ftr" sz="quarter" idx="3"/>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extLst>
      <p:ext uri="{BB962C8B-B14F-4D97-AF65-F5344CB8AC3E}">
        <p14:creationId xmlns:p14="http://schemas.microsoft.com/office/powerpoint/2010/main" xmlns="" val="182734617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pPr lvl="0"/>
            <a:r>
              <a:rPr lang="en-US" sz="2800" dirty="0" smtClean="0"/>
              <a:t>Do you accept resolutions to following </a:t>
            </a:r>
            <a:r>
              <a:rPr lang="pt-BR" sz="2800" dirty="0" smtClean="0"/>
              <a:t>CIDs </a:t>
            </a:r>
            <a:r>
              <a:rPr lang="en-GB" sz="2800" dirty="0" smtClean="0"/>
              <a:t>in doc 11-17-1023-00-00ax-lb225-cr-27-11-3.docx /CIDs</a:t>
            </a:r>
          </a:p>
          <a:p>
            <a:pPr lvl="1"/>
            <a:r>
              <a:rPr lang="en-GB" dirty="0" smtClean="0"/>
              <a:t>5212, 8727, 8726 (3 CIDs) </a:t>
            </a:r>
            <a:endParaRPr lang="en-GB" sz="2800" dirty="0" smtClean="0"/>
          </a:p>
          <a:p>
            <a:r>
              <a:rPr lang="en-US" sz="3200" dirty="0" smtClean="0"/>
              <a:t>Results: </a:t>
            </a:r>
            <a:r>
              <a:rPr lang="en-US" sz="2800" dirty="0" smtClean="0"/>
              <a:t>Y/N/A: </a:t>
            </a:r>
          </a:p>
          <a:p>
            <a:pPr lvl="1"/>
            <a:r>
              <a:rPr lang="en-US"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24</a:t>
            </a:fld>
            <a:endParaRPr lang="en-US"/>
          </a:p>
        </p:txBody>
      </p:sp>
      <p:sp>
        <p:nvSpPr>
          <p:cNvPr id="5" name="Title 4"/>
          <p:cNvSpPr>
            <a:spLocks noGrp="1"/>
          </p:cNvSpPr>
          <p:nvPr>
            <p:ph type="title"/>
          </p:nvPr>
        </p:nvSpPr>
        <p:spPr/>
        <p:txBody>
          <a:bodyPr/>
          <a:lstStyle/>
          <a:p>
            <a:r>
              <a:rPr lang="en-US" dirty="0" smtClean="0"/>
              <a:t>Straw Poll #10</a:t>
            </a:r>
            <a:br>
              <a:rPr lang="en-US" dirty="0" smtClean="0"/>
            </a:br>
            <a:r>
              <a:rPr lang="en-US" sz="2000" dirty="0" smtClean="0">
                <a:solidFill>
                  <a:schemeClr val="tx1"/>
                </a:solidFill>
              </a:rPr>
              <a:t>(</a:t>
            </a:r>
            <a:r>
              <a:rPr lang="en-GB" sz="2000" dirty="0" smtClean="0"/>
              <a:t>11-17-1023-01-00ax-lb225-cr-27-11-3.docx</a:t>
            </a:r>
            <a:r>
              <a:rPr lang="en-US" sz="2000" dirty="0" smtClean="0"/>
              <a:t>)</a:t>
            </a:r>
            <a:endParaRPr lang="en-US" sz="2000" dirty="0"/>
          </a:p>
        </p:txBody>
      </p:sp>
      <p:sp>
        <p:nvSpPr>
          <p:cNvPr id="7"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8" name="Footer Placeholder 4"/>
          <p:cNvSpPr>
            <a:spLocks noGrp="1"/>
          </p:cNvSpPr>
          <p:nvPr>
            <p:ph type="ftr" sz="quarter" idx="3"/>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extLst>
      <p:ext uri="{BB962C8B-B14F-4D97-AF65-F5344CB8AC3E}">
        <p14:creationId xmlns:p14="http://schemas.microsoft.com/office/powerpoint/2010/main" xmlns="" val="182734617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pPr lvl="0"/>
            <a:r>
              <a:rPr lang="en-US" sz="2800" dirty="0" smtClean="0"/>
              <a:t>Do you accept resolutions to following </a:t>
            </a:r>
            <a:r>
              <a:rPr lang="pt-BR" sz="2800" dirty="0" smtClean="0"/>
              <a:t>CIDs </a:t>
            </a:r>
            <a:r>
              <a:rPr lang="en-GB" sz="2800" dirty="0" smtClean="0"/>
              <a:t>in doc 11-17-1031-04-00ax-remaining-cids-for-27-5-2-7.docx /CIDs</a:t>
            </a:r>
          </a:p>
          <a:p>
            <a:pPr lvl="1"/>
            <a:r>
              <a:rPr lang="en-GB" dirty="0" smtClean="0"/>
              <a:t>4805, 5811, 6713, 6714, 6715, 6716, 6717, 6718, 6719, 6720, 7108, 7389, 8283, 8284, 8559, 8707, 9450, 9477, 9534, 9715, 9920, 10275</a:t>
            </a:r>
            <a:r>
              <a:rPr lang="en-US" dirty="0" smtClean="0"/>
              <a:t> , (CIDs 22)</a:t>
            </a:r>
            <a:r>
              <a:rPr lang="en-GB" dirty="0" smtClean="0"/>
              <a:t> </a:t>
            </a:r>
            <a:endParaRPr lang="en-US" dirty="0" smtClean="0"/>
          </a:p>
          <a:p>
            <a:endParaRPr lang="en-GB" sz="2800" dirty="0" smtClean="0"/>
          </a:p>
          <a:p>
            <a:r>
              <a:rPr lang="en-US" sz="3200" dirty="0" smtClean="0"/>
              <a:t>Results: </a:t>
            </a:r>
            <a:r>
              <a:rPr lang="en-US" sz="2800" dirty="0" smtClean="0"/>
              <a:t>Y/N/A: SP passed</a:t>
            </a:r>
          </a:p>
          <a:p>
            <a:pPr lvl="1"/>
            <a:r>
              <a:rPr lang="en-US"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25</a:t>
            </a:fld>
            <a:endParaRPr lang="en-US"/>
          </a:p>
        </p:txBody>
      </p:sp>
      <p:sp>
        <p:nvSpPr>
          <p:cNvPr id="5" name="Title 4"/>
          <p:cNvSpPr>
            <a:spLocks noGrp="1"/>
          </p:cNvSpPr>
          <p:nvPr>
            <p:ph type="title"/>
          </p:nvPr>
        </p:nvSpPr>
        <p:spPr/>
        <p:txBody>
          <a:bodyPr/>
          <a:lstStyle/>
          <a:p>
            <a:r>
              <a:rPr lang="en-US" dirty="0" smtClean="0"/>
              <a:t>Straw Poll #11</a:t>
            </a:r>
            <a:br>
              <a:rPr lang="en-US" dirty="0" smtClean="0"/>
            </a:br>
            <a:r>
              <a:rPr lang="en-US" sz="2000" dirty="0" smtClean="0">
                <a:solidFill>
                  <a:schemeClr val="tx1"/>
                </a:solidFill>
              </a:rPr>
              <a:t>(</a:t>
            </a:r>
            <a:r>
              <a:rPr lang="en-GB" sz="2000" dirty="0" smtClean="0"/>
              <a:t>11-17-1031-04-00ax-remaining-cids-for-27-5-2-7.docx</a:t>
            </a:r>
            <a:r>
              <a:rPr lang="en-US" sz="2000" dirty="0" smtClean="0"/>
              <a:t>)</a:t>
            </a:r>
            <a:endParaRPr lang="en-US" sz="2000" dirty="0"/>
          </a:p>
        </p:txBody>
      </p:sp>
      <p:sp>
        <p:nvSpPr>
          <p:cNvPr id="7"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8" name="Footer Placeholder 4"/>
          <p:cNvSpPr>
            <a:spLocks noGrp="1"/>
          </p:cNvSpPr>
          <p:nvPr>
            <p:ph type="ftr" sz="quarter" idx="3"/>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extLst>
      <p:ext uri="{BB962C8B-B14F-4D97-AF65-F5344CB8AC3E}">
        <p14:creationId xmlns:p14="http://schemas.microsoft.com/office/powerpoint/2010/main" xmlns="" val="182734617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pPr lvl="0"/>
            <a:r>
              <a:rPr lang="en-US" sz="2800" dirty="0" smtClean="0"/>
              <a:t>Do you accept resolutions to following </a:t>
            </a:r>
            <a:r>
              <a:rPr lang="pt-BR" sz="2800" dirty="0" smtClean="0"/>
              <a:t>CIDs </a:t>
            </a:r>
            <a:r>
              <a:rPr lang="en-GB" sz="2800" dirty="0" smtClean="0"/>
              <a:t>in doc 11-17-0693-05-00ax-quiet-time-period-part-1 /CIDs</a:t>
            </a:r>
          </a:p>
          <a:p>
            <a:pPr lvl="1"/>
            <a:r>
              <a:rPr lang="en-GB" dirty="0" smtClean="0"/>
              <a:t>3038 </a:t>
            </a:r>
            <a:r>
              <a:rPr lang="en-US" dirty="0" smtClean="0"/>
              <a:t>(CIDs 1)</a:t>
            </a:r>
            <a:endParaRPr lang="en-GB" sz="2800" dirty="0" smtClean="0"/>
          </a:p>
          <a:p>
            <a:r>
              <a:rPr lang="en-US" sz="3200" dirty="0" smtClean="0"/>
              <a:t>Results: </a:t>
            </a:r>
            <a:r>
              <a:rPr lang="en-US" sz="2800" dirty="0" smtClean="0"/>
              <a:t>Y 6/N 1/A 11: SP passed </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26</a:t>
            </a:fld>
            <a:endParaRPr lang="en-US"/>
          </a:p>
        </p:txBody>
      </p:sp>
      <p:sp>
        <p:nvSpPr>
          <p:cNvPr id="5" name="Title 4"/>
          <p:cNvSpPr>
            <a:spLocks noGrp="1"/>
          </p:cNvSpPr>
          <p:nvPr>
            <p:ph type="title"/>
          </p:nvPr>
        </p:nvSpPr>
        <p:spPr/>
        <p:txBody>
          <a:bodyPr/>
          <a:lstStyle/>
          <a:p>
            <a:r>
              <a:rPr lang="en-US" dirty="0" smtClean="0"/>
              <a:t>Straw Poll #12</a:t>
            </a:r>
            <a:br>
              <a:rPr lang="en-US" dirty="0" smtClean="0"/>
            </a:br>
            <a:r>
              <a:rPr lang="en-US" sz="2000" dirty="0" smtClean="0">
                <a:solidFill>
                  <a:schemeClr val="tx1"/>
                </a:solidFill>
              </a:rPr>
              <a:t>(</a:t>
            </a:r>
            <a:r>
              <a:rPr lang="en-GB" sz="2000" dirty="0" smtClean="0"/>
              <a:t>11-17-0693-05-00ax-quiet-time-period-part-1</a:t>
            </a:r>
            <a:r>
              <a:rPr lang="en-US" sz="2000" dirty="0" smtClean="0"/>
              <a:t>)</a:t>
            </a:r>
            <a:endParaRPr lang="en-US" sz="2000" dirty="0"/>
          </a:p>
        </p:txBody>
      </p:sp>
      <p:sp>
        <p:nvSpPr>
          <p:cNvPr id="7"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8" name="Footer Placeholder 4"/>
          <p:cNvSpPr>
            <a:spLocks noGrp="1"/>
          </p:cNvSpPr>
          <p:nvPr>
            <p:ph type="ftr" sz="quarter" idx="3"/>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extLst>
      <p:ext uri="{BB962C8B-B14F-4D97-AF65-F5344CB8AC3E}">
        <p14:creationId xmlns:p14="http://schemas.microsoft.com/office/powerpoint/2010/main" xmlns="" val="182734617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pPr lvl="0"/>
            <a:r>
              <a:rPr lang="en-US" sz="2800" dirty="0" smtClean="0"/>
              <a:t>Do you accept resolutions to following </a:t>
            </a:r>
            <a:r>
              <a:rPr lang="pt-BR" sz="2800" dirty="0" smtClean="0"/>
              <a:t>CIDs </a:t>
            </a:r>
            <a:r>
              <a:rPr lang="en-GB" sz="2800" dirty="0" smtClean="0"/>
              <a:t>in doc 11-17-1044-01-00ax-crs-for-ack-related-cids.docx /CIDs</a:t>
            </a:r>
          </a:p>
          <a:p>
            <a:pPr lvl="1"/>
            <a:r>
              <a:rPr lang="en-GB" dirty="0" smtClean="0"/>
              <a:t>3047, 3130, 4602, 5048, 5567, 5763, 6128, 6129, 6130, 6173, </a:t>
            </a:r>
            <a:endParaRPr lang="en-US" dirty="0" smtClean="0"/>
          </a:p>
          <a:p>
            <a:pPr lvl="1"/>
            <a:r>
              <a:rPr lang="en-GB" dirty="0" smtClean="0"/>
              <a:t>6510, 7061, 7063, 7136, 7383, 7665, 8413, 8414, 8542, 9675, </a:t>
            </a:r>
            <a:endParaRPr lang="en-US" dirty="0" smtClean="0"/>
          </a:p>
          <a:p>
            <a:pPr lvl="1"/>
            <a:r>
              <a:rPr lang="en-GB" dirty="0" smtClean="0"/>
              <a:t>9684, 9685, 9854</a:t>
            </a:r>
            <a:r>
              <a:rPr lang="en-US" dirty="0" smtClean="0"/>
              <a:t> (CIDs 23)</a:t>
            </a:r>
            <a:endParaRPr lang="en-GB" dirty="0" smtClean="0"/>
          </a:p>
          <a:p>
            <a:r>
              <a:rPr lang="en-US" sz="3200" dirty="0" smtClean="0"/>
              <a:t>Results: </a:t>
            </a:r>
            <a:r>
              <a:rPr lang="en-US" sz="2800" dirty="0" smtClean="0"/>
              <a:t>Y/N/A: </a:t>
            </a:r>
          </a:p>
          <a:p>
            <a:pPr lvl="1"/>
            <a:r>
              <a:rPr lang="en-US"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27</a:t>
            </a:fld>
            <a:endParaRPr lang="en-US"/>
          </a:p>
        </p:txBody>
      </p:sp>
      <p:sp>
        <p:nvSpPr>
          <p:cNvPr id="5" name="Title 4"/>
          <p:cNvSpPr>
            <a:spLocks noGrp="1"/>
          </p:cNvSpPr>
          <p:nvPr>
            <p:ph type="title"/>
          </p:nvPr>
        </p:nvSpPr>
        <p:spPr/>
        <p:txBody>
          <a:bodyPr/>
          <a:lstStyle/>
          <a:p>
            <a:r>
              <a:rPr lang="en-US" dirty="0" smtClean="0"/>
              <a:t>Straw Poll #13</a:t>
            </a:r>
            <a:br>
              <a:rPr lang="en-US" dirty="0" smtClean="0"/>
            </a:br>
            <a:r>
              <a:rPr lang="en-US" sz="2000" dirty="0" smtClean="0">
                <a:solidFill>
                  <a:schemeClr val="tx1"/>
                </a:solidFill>
              </a:rPr>
              <a:t>(</a:t>
            </a:r>
            <a:r>
              <a:rPr lang="en-GB" sz="2000" dirty="0" smtClean="0"/>
              <a:t>11-17-1044-01-00ax-crs-for-ack-related-cids.docx</a:t>
            </a:r>
            <a:r>
              <a:rPr lang="en-US" sz="2000" dirty="0" smtClean="0"/>
              <a:t>)</a:t>
            </a:r>
            <a:endParaRPr lang="en-US" sz="2000" dirty="0"/>
          </a:p>
        </p:txBody>
      </p:sp>
      <p:sp>
        <p:nvSpPr>
          <p:cNvPr id="7"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8" name="Footer Placeholder 4"/>
          <p:cNvSpPr>
            <a:spLocks noGrp="1"/>
          </p:cNvSpPr>
          <p:nvPr>
            <p:ph type="ftr" sz="quarter" idx="3"/>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extLst>
      <p:ext uri="{BB962C8B-B14F-4D97-AF65-F5344CB8AC3E}">
        <p14:creationId xmlns:p14="http://schemas.microsoft.com/office/powerpoint/2010/main" xmlns="" val="182734617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pPr lvl="0"/>
            <a:r>
              <a:rPr lang="en-US" sz="2800" dirty="0" smtClean="0"/>
              <a:t>Do you accept resolutions to following </a:t>
            </a:r>
            <a:r>
              <a:rPr lang="pt-BR" sz="2800" dirty="0" smtClean="0"/>
              <a:t>CIDs </a:t>
            </a:r>
            <a:r>
              <a:rPr lang="en-GB" sz="2800" dirty="0" smtClean="0"/>
              <a:t>in doc 11-17-0759-04-00ax-comment-resolution-on-cid-9333-and-9969</a:t>
            </a:r>
          </a:p>
          <a:p>
            <a:pPr lvl="1"/>
            <a:r>
              <a:rPr lang="en-GB" dirty="0" smtClean="0"/>
              <a:t>3215, 9333, 9969</a:t>
            </a:r>
            <a:endParaRPr lang="en-US" dirty="0" smtClean="0"/>
          </a:p>
          <a:p>
            <a:pPr lvl="1"/>
            <a:r>
              <a:rPr lang="en-US" sz="3200" dirty="0" smtClean="0"/>
              <a:t>Results: </a:t>
            </a:r>
            <a:r>
              <a:rPr lang="en-US" sz="2800" dirty="0" smtClean="0"/>
              <a:t>Y/N/A: </a:t>
            </a:r>
          </a:p>
          <a:p>
            <a:pPr lvl="1"/>
            <a:r>
              <a:rPr lang="en-US"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28</a:t>
            </a:fld>
            <a:endParaRPr lang="en-US"/>
          </a:p>
        </p:txBody>
      </p:sp>
      <p:sp>
        <p:nvSpPr>
          <p:cNvPr id="5" name="Title 4"/>
          <p:cNvSpPr>
            <a:spLocks noGrp="1"/>
          </p:cNvSpPr>
          <p:nvPr>
            <p:ph type="title"/>
          </p:nvPr>
        </p:nvSpPr>
        <p:spPr/>
        <p:txBody>
          <a:bodyPr/>
          <a:lstStyle/>
          <a:p>
            <a:r>
              <a:rPr lang="en-US" dirty="0" smtClean="0"/>
              <a:t>Straw Poll #14</a:t>
            </a:r>
            <a:r>
              <a:rPr lang="en-US" dirty="0"/>
              <a:t/>
            </a:r>
            <a:br>
              <a:rPr lang="en-US" dirty="0"/>
            </a:br>
            <a:r>
              <a:rPr lang="en-US" sz="2000" dirty="0" smtClean="0">
                <a:solidFill>
                  <a:schemeClr val="tx1"/>
                </a:solidFill>
              </a:rPr>
              <a:t>(</a:t>
            </a:r>
            <a:r>
              <a:rPr lang="en-GB" sz="2000" dirty="0" smtClean="0"/>
              <a:t>11-17-0759-04-00ax-comment-resolution-on-cid-9333-and-9969</a:t>
            </a:r>
            <a:r>
              <a:rPr lang="en-US" sz="2000" dirty="0" smtClean="0"/>
              <a:t>)</a:t>
            </a:r>
            <a:endParaRPr lang="en-US" sz="2000" dirty="0"/>
          </a:p>
        </p:txBody>
      </p:sp>
      <p:sp>
        <p:nvSpPr>
          <p:cNvPr id="7"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8" name="Footer Placeholder 4"/>
          <p:cNvSpPr>
            <a:spLocks noGrp="1"/>
          </p:cNvSpPr>
          <p:nvPr>
            <p:ph type="ftr" sz="quarter" idx="3"/>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extLst>
      <p:ext uri="{BB962C8B-B14F-4D97-AF65-F5344CB8AC3E}">
        <p14:creationId xmlns:p14="http://schemas.microsoft.com/office/powerpoint/2010/main" xmlns="" val="182734617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pPr lvl="0"/>
            <a:r>
              <a:rPr lang="en-US" sz="2800" dirty="0" smtClean="0"/>
              <a:t>Do you accept to instruct the editor to perform the changes in 1088r0</a:t>
            </a:r>
            <a:endParaRPr lang="en-US" dirty="0" smtClean="0"/>
          </a:p>
          <a:p>
            <a:pPr lvl="1"/>
            <a:r>
              <a:rPr lang="en-US" sz="3200" dirty="0" smtClean="0"/>
              <a:t>Results: </a:t>
            </a:r>
            <a:r>
              <a:rPr lang="en-US" sz="2800" dirty="0" smtClean="0"/>
              <a:t>Y/N/A: </a:t>
            </a:r>
          </a:p>
          <a:p>
            <a:pPr lvl="1"/>
            <a:r>
              <a:rPr lang="en-US"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29</a:t>
            </a:fld>
            <a:endParaRPr lang="en-US"/>
          </a:p>
        </p:txBody>
      </p:sp>
      <p:sp>
        <p:nvSpPr>
          <p:cNvPr id="5" name="Title 4"/>
          <p:cNvSpPr>
            <a:spLocks noGrp="1"/>
          </p:cNvSpPr>
          <p:nvPr>
            <p:ph type="title"/>
          </p:nvPr>
        </p:nvSpPr>
        <p:spPr/>
        <p:txBody>
          <a:bodyPr/>
          <a:lstStyle/>
          <a:p>
            <a:r>
              <a:rPr lang="en-US" dirty="0" smtClean="0"/>
              <a:t>Straw Poll #15</a:t>
            </a:r>
            <a:r>
              <a:rPr lang="en-US" dirty="0"/>
              <a:t/>
            </a:r>
            <a:br>
              <a:rPr lang="en-US" dirty="0"/>
            </a:br>
            <a:r>
              <a:rPr lang="en-US" sz="2000" dirty="0" smtClean="0">
                <a:solidFill>
                  <a:schemeClr val="tx1"/>
                </a:solidFill>
              </a:rPr>
              <a:t>(</a:t>
            </a:r>
            <a:r>
              <a:rPr lang="en-GB" sz="2000" dirty="0" smtClean="0"/>
              <a:t>11-17-1088-00-00ax-editorial-fix.docx</a:t>
            </a:r>
            <a:r>
              <a:rPr lang="en-US" sz="2000" dirty="0" smtClean="0"/>
              <a:t>)</a:t>
            </a:r>
            <a:endParaRPr lang="en-US" sz="2000" dirty="0"/>
          </a:p>
        </p:txBody>
      </p:sp>
      <p:sp>
        <p:nvSpPr>
          <p:cNvPr id="7"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8" name="Footer Placeholder 4"/>
          <p:cNvSpPr>
            <a:spLocks noGrp="1"/>
          </p:cNvSpPr>
          <p:nvPr>
            <p:ph type="ftr" sz="quarter" idx="3"/>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extLst>
      <p:ext uri="{BB962C8B-B14F-4D97-AF65-F5344CB8AC3E}">
        <p14:creationId xmlns:p14="http://schemas.microsoft.com/office/powerpoint/2010/main" xmlns="" val="18273461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600200"/>
            <a:ext cx="7772400" cy="4800600"/>
          </a:xfrm>
        </p:spPr>
        <p:txBody>
          <a:bodyPr/>
          <a:lstStyle/>
          <a:p>
            <a:r>
              <a:rPr lang="en-US" altLang="en-US" sz="1800" dirty="0" smtClean="0"/>
              <a:t>Call </a:t>
            </a:r>
            <a:r>
              <a:rPr lang="en-US" altLang="en-US" sz="1800" dirty="0"/>
              <a:t>meeting to order </a:t>
            </a:r>
          </a:p>
          <a:p>
            <a:r>
              <a:rPr lang="en-US" altLang="en-US" sz="1800" dirty="0"/>
              <a:t>Patent policy, etc. (Call for Potentially Essential Patents)</a:t>
            </a:r>
          </a:p>
          <a:p>
            <a:r>
              <a:rPr lang="en-US" altLang="en-US" sz="1800" dirty="0"/>
              <a:t>Call for submissions</a:t>
            </a:r>
          </a:p>
          <a:p>
            <a:r>
              <a:rPr lang="en-US" altLang="en-US" sz="1800" dirty="0"/>
              <a:t>Set and approve agenda</a:t>
            </a:r>
          </a:p>
          <a:p>
            <a:r>
              <a:rPr lang="en-US" altLang="en-US" sz="1800" dirty="0" smtClean="0"/>
              <a:t>Note ad hoc rules </a:t>
            </a:r>
            <a:endParaRPr lang="en-US" altLang="en-US" sz="1800" dirty="0"/>
          </a:p>
          <a:p>
            <a:pPr lvl="1"/>
            <a:r>
              <a:rPr lang="en-US" altLang="en-US" sz="1600" dirty="0" smtClean="0"/>
              <a:t>Slides 13-14</a:t>
            </a:r>
          </a:p>
          <a:p>
            <a:r>
              <a:rPr lang="en-US" altLang="en-US" sz="1800" dirty="0" smtClean="0"/>
              <a:t>Note total 7MAC ad hoc sessions this week</a:t>
            </a:r>
          </a:p>
          <a:p>
            <a:pPr lvl="1"/>
            <a:r>
              <a:rPr lang="en-US" altLang="en-US" sz="1600" dirty="0" smtClean="0"/>
              <a:t>Monday PM2, </a:t>
            </a:r>
          </a:p>
          <a:p>
            <a:pPr lvl="1"/>
            <a:r>
              <a:rPr lang="en-US" altLang="en-US" sz="1600" dirty="0" smtClean="0"/>
              <a:t>Tuesday AM2, PM2, EVE</a:t>
            </a:r>
          </a:p>
          <a:p>
            <a:pPr lvl="1"/>
            <a:r>
              <a:rPr lang="en-US" altLang="en-US" sz="1600" dirty="0" smtClean="0"/>
              <a:t>Wednesday PM1 and PM2</a:t>
            </a:r>
          </a:p>
          <a:p>
            <a:pPr lvl="1"/>
            <a:r>
              <a:rPr lang="en-US" altLang="en-US" sz="1600" dirty="0" smtClean="0"/>
              <a:t>Thursday AM1</a:t>
            </a:r>
          </a:p>
          <a:p>
            <a:r>
              <a:rPr lang="en-US" altLang="en-US" sz="1800" dirty="0" smtClean="0"/>
              <a:t>Approve previous ad hoc session and telecon minutes </a:t>
            </a:r>
          </a:p>
          <a:p>
            <a:pPr lvl="1"/>
            <a:r>
              <a:rPr lang="en-US" altLang="en-US" sz="1400" dirty="0" smtClean="0"/>
              <a:t>Typically </a:t>
            </a:r>
            <a:r>
              <a:rPr lang="en-US" altLang="en-US" sz="1400" dirty="0" err="1" smtClean="0"/>
              <a:t>TGax</a:t>
            </a:r>
            <a:r>
              <a:rPr lang="en-US" altLang="en-US" sz="1400" dirty="0" smtClean="0"/>
              <a:t> Full</a:t>
            </a:r>
          </a:p>
          <a:p>
            <a:r>
              <a:rPr lang="en-CA" altLang="en-US" sz="1800" dirty="0" smtClean="0"/>
              <a:t>Technical Presentations approved by 802.11ax chair for presentation this week, and related straw polls</a:t>
            </a:r>
          </a:p>
          <a:p>
            <a:r>
              <a:rPr lang="en-CA" altLang="en-US" sz="1800" dirty="0" smtClean="0"/>
              <a:t>Any other technical presentations </a:t>
            </a:r>
          </a:p>
        </p:txBody>
      </p:sp>
      <p:sp>
        <p:nvSpPr>
          <p:cNvPr id="7"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8" name="Footer Placeholder 4"/>
          <p:cNvSpPr>
            <a:spLocks noGrp="1"/>
          </p:cNvSpPr>
          <p:nvPr>
            <p:ph type="ftr" sz="quarter" idx="3"/>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pPr lvl="0"/>
            <a:r>
              <a:rPr lang="en-US" sz="2800" dirty="0" smtClean="0"/>
              <a:t>Do you accept resolutions to following </a:t>
            </a:r>
            <a:r>
              <a:rPr lang="pt-BR" sz="2800" dirty="0" smtClean="0"/>
              <a:t>CIDs </a:t>
            </a:r>
            <a:r>
              <a:rPr lang="en-GB" sz="2800" dirty="0" smtClean="0"/>
              <a:t>in doc 11-17-1077-01-00ax-cr-for-10-3-2-4-and-27-2-2-part-iii.docx</a:t>
            </a:r>
          </a:p>
          <a:p>
            <a:pPr lvl="1"/>
            <a:r>
              <a:rPr lang="en-GB" dirty="0" smtClean="0"/>
              <a:t>5384, 8403, 6177, 7160, 9381, 9414 (CIDs 6)</a:t>
            </a:r>
            <a:endParaRPr lang="en-US" dirty="0" smtClean="0"/>
          </a:p>
          <a:p>
            <a:pPr lvl="1"/>
            <a:r>
              <a:rPr lang="en-US" sz="3200" dirty="0" smtClean="0"/>
              <a:t>Results: </a:t>
            </a:r>
            <a:r>
              <a:rPr lang="en-US" sz="2800" dirty="0" smtClean="0"/>
              <a:t>Y/N/A: </a:t>
            </a:r>
          </a:p>
          <a:p>
            <a:pPr lvl="1"/>
            <a:r>
              <a:rPr lang="en-US"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30</a:t>
            </a:fld>
            <a:endParaRPr lang="en-US"/>
          </a:p>
        </p:txBody>
      </p:sp>
      <p:sp>
        <p:nvSpPr>
          <p:cNvPr id="5" name="Title 4"/>
          <p:cNvSpPr>
            <a:spLocks noGrp="1"/>
          </p:cNvSpPr>
          <p:nvPr>
            <p:ph type="title"/>
          </p:nvPr>
        </p:nvSpPr>
        <p:spPr/>
        <p:txBody>
          <a:bodyPr/>
          <a:lstStyle/>
          <a:p>
            <a:r>
              <a:rPr lang="en-US" dirty="0" smtClean="0"/>
              <a:t>Straw Poll #16</a:t>
            </a:r>
            <a:r>
              <a:rPr lang="en-US" dirty="0"/>
              <a:t/>
            </a:r>
            <a:br>
              <a:rPr lang="en-US" dirty="0"/>
            </a:br>
            <a:r>
              <a:rPr lang="en-US" sz="2000" dirty="0" smtClean="0">
                <a:solidFill>
                  <a:schemeClr val="tx1"/>
                </a:solidFill>
              </a:rPr>
              <a:t>(</a:t>
            </a:r>
            <a:r>
              <a:rPr lang="en-GB" sz="2000" dirty="0" smtClean="0"/>
              <a:t>11-17-1077-01-00ax-cr-for-10-3-2-4-and-27-2-2-part-iii.docx</a:t>
            </a:r>
            <a:r>
              <a:rPr lang="en-US" sz="2000" dirty="0" smtClean="0"/>
              <a:t>)</a:t>
            </a:r>
            <a:endParaRPr lang="en-US" sz="2000" dirty="0"/>
          </a:p>
        </p:txBody>
      </p:sp>
      <p:sp>
        <p:nvSpPr>
          <p:cNvPr id="7"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8" name="Footer Placeholder 4"/>
          <p:cNvSpPr>
            <a:spLocks noGrp="1"/>
          </p:cNvSpPr>
          <p:nvPr>
            <p:ph type="ftr" sz="quarter" idx="3"/>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extLst>
      <p:ext uri="{BB962C8B-B14F-4D97-AF65-F5344CB8AC3E}">
        <p14:creationId xmlns:p14="http://schemas.microsoft.com/office/powerpoint/2010/main" xmlns="" val="182734617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Pending SPs</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t>July 2017</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31</a:t>
            </a:fld>
            <a:endParaRPr lang="en-US" altLang="en-US"/>
          </a:p>
        </p:txBody>
      </p:sp>
      <p:sp>
        <p:nvSpPr>
          <p:cNvPr id="6" name="Footer Placeholder 5"/>
          <p:cNvSpPr>
            <a:spLocks noGrp="1"/>
          </p:cNvSpPr>
          <p:nvPr>
            <p:ph type="ftr" sz="quarter" idx="3"/>
          </p:nvPr>
        </p:nvSpPr>
        <p:spPr/>
        <p:txBody>
          <a:bodyPr/>
          <a:lstStyle/>
          <a:p>
            <a:pPr>
              <a:defRPr/>
            </a:pPr>
            <a:r>
              <a:rPr lang="en-US" smtClean="0"/>
              <a:t>Chao-Chun Wang (MediaTek)</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sz="2000" dirty="0"/>
              <a:t>Please announce your affiliation when you first address the group during a meeting </a:t>
            </a:r>
            <a:r>
              <a:rPr lang="en-US" altLang="en-US" sz="2000" dirty="0" smtClean="0"/>
              <a:t>slot</a:t>
            </a:r>
          </a:p>
          <a:p>
            <a:r>
              <a:rPr lang="en-US" altLang="en-US" sz="2000" dirty="0"/>
              <a:t>Cell Phones to be silent or Off</a:t>
            </a:r>
          </a:p>
          <a:p>
            <a:r>
              <a:rPr lang="en-US" altLang="en-US" sz="2000" dirty="0" smtClean="0"/>
              <a:t>Register your attendance via </a:t>
            </a:r>
            <a:r>
              <a:rPr lang="en-US" altLang="en-US" sz="2000" dirty="0">
                <a:hlinkClick r:id="rId3"/>
              </a:rPr>
              <a:t>https://imat.ieee.org</a:t>
            </a:r>
            <a:r>
              <a:rPr lang="en-US" altLang="en-US" sz="2000" dirty="0"/>
              <a:t> while on </a:t>
            </a:r>
            <a:r>
              <a:rPr lang="en-US" altLang="en-US" sz="2000" dirty="0" smtClean="0"/>
              <a:t>a meeting </a:t>
            </a:r>
            <a:r>
              <a:rPr lang="en-US" altLang="en-US" sz="2000" dirty="0"/>
              <a:t>SSID (e.g. </a:t>
            </a:r>
            <a:r>
              <a:rPr lang="en-US" altLang="en-US" sz="2000" dirty="0" err="1"/>
              <a:t>Verilan</a:t>
            </a:r>
            <a:r>
              <a:rPr lang="en-US" altLang="en-US" sz="2000" dirty="0"/>
              <a:t>-secure)</a:t>
            </a:r>
          </a:p>
          <a:p>
            <a:r>
              <a:rPr lang="en-US" altLang="en-US" sz="2000" dirty="0" smtClean="0"/>
              <a:t>Make sure your badges are correct </a:t>
            </a:r>
          </a:p>
          <a:p>
            <a:r>
              <a:rPr lang="en-US" altLang="en-US" sz="2000" dirty="0" smtClean="0"/>
              <a:t>If you plan to make a submission, be sure it does not contain company logos or advertising</a:t>
            </a:r>
          </a:p>
          <a:p>
            <a:r>
              <a:rPr lang="en-US" altLang="en-US" sz="2000" dirty="0" smtClean="0"/>
              <a:t>Questions on Voting status, Ballot pool, Access to Reflector, Documentation,  Member</a:t>
            </a:r>
            <a:r>
              <a:rPr lang="en-US" altLang="ja-JP" sz="2000" dirty="0" smtClean="0"/>
              <a:t>’s Area</a:t>
            </a:r>
          </a:p>
          <a:p>
            <a:pPr lvl="1"/>
            <a:r>
              <a:rPr lang="en-US" altLang="en-US" dirty="0" smtClean="0"/>
              <a:t>Contact Jon Rosdahl –  </a:t>
            </a:r>
            <a:r>
              <a:rPr lang="en-US" altLang="en-US" dirty="0" smtClean="0">
                <a:hlinkClick r:id="rId4"/>
              </a:rPr>
              <a:t>jrosdahl@ieee.org</a:t>
            </a:r>
            <a:endParaRPr lang="en-US" altLang="en-US" sz="1800" dirty="0" smtClean="0"/>
          </a:p>
          <a:p>
            <a:pPr lvl="1"/>
            <a:endParaRPr lang="en-US" altLang="en-US" sz="1800" dirty="0" smtClean="0"/>
          </a:p>
        </p:txBody>
      </p:sp>
      <p:sp>
        <p:nvSpPr>
          <p:cNvPr id="8" name="Rectangle 4"/>
          <p:cNvSpPr>
            <a:spLocks noGrp="1" noChangeArrowheads="1"/>
          </p:cNvSpPr>
          <p:nvPr>
            <p:ph type="dt" sz="quarter" idx="2"/>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9" name="Footer Placeholder 4"/>
          <p:cNvSpPr>
            <a:spLocks noGrp="1"/>
          </p:cNvSpPr>
          <p:nvPr>
            <p:ph type="ftr" sz="quarter" idx="3"/>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13318" name="Rectangle 3"/>
          <p:cNvSpPr>
            <a:spLocks noGrp="1" noChangeArrowheads="1"/>
          </p:cNvSpPr>
          <p:nvPr>
            <p:ph type="body" idx="1"/>
          </p:nvPr>
        </p:nvSpPr>
        <p:spPr/>
        <p:txBody>
          <a:bodyPr/>
          <a:lstStyle/>
          <a:p>
            <a:r>
              <a:rPr lang="en-US" altLang="en-US" sz="2000" dirty="0" smtClean="0"/>
              <a:t>See the following 5 slides</a:t>
            </a:r>
          </a:p>
        </p:txBody>
      </p:sp>
      <p:sp>
        <p:nvSpPr>
          <p:cNvPr id="7"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8" name="Footer Placeholder 4"/>
          <p:cNvSpPr>
            <a:spLocks noGrp="1"/>
          </p:cNvSpPr>
          <p:nvPr>
            <p:ph type="ftr" sz="quarter" idx="3"/>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14343" name="Text Box 5"/>
          <p:cNvSpPr txBox="1">
            <a:spLocks noChangeArrowheads="1"/>
          </p:cNvSpPr>
          <p:nvPr/>
        </p:nvSpPr>
        <p:spPr bwMode="auto">
          <a:xfrm>
            <a:off x="0" y="6172200"/>
            <a:ext cx="1914525"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400" b="1"/>
              <a:t>(Optional to be shown)</a:t>
            </a:r>
          </a:p>
        </p:txBody>
      </p:sp>
      <p:sp>
        <p:nvSpPr>
          <p:cNvPr id="8" name="Rectangle 4"/>
          <p:cNvSpPr>
            <a:spLocks noGrp="1" noChangeArrowheads="1"/>
          </p:cNvSpPr>
          <p:nvPr>
            <p:ph type="dt" sz="quarter" idx="2"/>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9" name="Footer Placeholder 4"/>
          <p:cNvSpPr>
            <a:spLocks noGrp="1"/>
          </p:cNvSpPr>
          <p:nvPr>
            <p:ph type="ftr" sz="quarter" idx="3"/>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
        <p:nvSpPr>
          <p:cNvPr id="9" name="Rectangle 4"/>
          <p:cNvSpPr>
            <a:spLocks noGrp="1" noChangeArrowheads="1"/>
          </p:cNvSpPr>
          <p:nvPr>
            <p:ph type="dt" sz="quarter" idx="2"/>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10" name="Footer Placeholder 4"/>
          <p:cNvSpPr>
            <a:spLocks noGrp="1"/>
          </p:cNvSpPr>
          <p:nvPr>
            <p:ph type="ftr" sz="quarter" idx="3"/>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#2</a:t>
            </a:r>
            <a:endParaRPr lang="en-US" altLang="en-US" sz="240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
        <p:nvSpPr>
          <p:cNvPr id="9" name="Rectangle 4"/>
          <p:cNvSpPr>
            <a:spLocks noGrp="1" noChangeArrowheads="1"/>
          </p:cNvSpPr>
          <p:nvPr>
            <p:ph type="dt" sz="quarter" idx="2"/>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10" name="Footer Placeholder 4"/>
          <p:cNvSpPr>
            <a:spLocks noGrp="1"/>
          </p:cNvSpPr>
          <p:nvPr>
            <p:ph type="ftr" sz="quarter" idx="3"/>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dirty="0" smtClean="0"/>
              <a:t>Either speak up now or</a:t>
            </a:r>
          </a:p>
          <a:p>
            <a:pPr lvl="1"/>
            <a:r>
              <a:rPr lang="en-US" altLang="en-US" sz="1600" dirty="0" smtClean="0"/>
              <a:t>Provide the chair of this group with the identity of the holder(s) of any and all such claims as soon as possible or</a:t>
            </a:r>
          </a:p>
          <a:p>
            <a:pPr lvl="1"/>
            <a:r>
              <a:rPr lang="en-US" altLang="en-US" sz="1600" dirty="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
        <p:nvSpPr>
          <p:cNvPr id="8" name="Rectangle 4"/>
          <p:cNvSpPr>
            <a:spLocks noGrp="1" noChangeArrowheads="1"/>
          </p:cNvSpPr>
          <p:nvPr>
            <p:ph type="dt" sz="quarter" idx="2"/>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9" name="Footer Placeholder 4"/>
          <p:cNvSpPr>
            <a:spLocks noGrp="1"/>
          </p:cNvSpPr>
          <p:nvPr>
            <p:ph type="ftr" sz="quarter" idx="3"/>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30126</TotalTime>
  <Words>2486</Words>
  <Application>Microsoft Office PowerPoint</Application>
  <PresentationFormat>On-screen Show (4:3)</PresentationFormat>
  <Paragraphs>485</Paragraphs>
  <Slides>31</Slides>
  <Notes>14</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802-11-Submission</vt:lpstr>
      <vt:lpstr>TGax MAC Ad-hoc  July 2017 Meeting Agenda</vt:lpstr>
      <vt:lpstr>IEEE 802.11 TGax High Efficiency WLAN MAC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Submissions (MAC)</vt:lpstr>
      <vt:lpstr>Submissions (MAC)</vt:lpstr>
      <vt:lpstr>Ad Hoc Groups Operation (1/2) Governing document is 15/075r0</vt:lpstr>
      <vt:lpstr>Ad Hoc Groups Operation (2/2) Governing document is 15/075r0</vt:lpstr>
      <vt:lpstr>Straw Poll #1 (11-17-0926-02-00ax-cr-he-mcs-nss-not-supported)</vt:lpstr>
      <vt:lpstr>Straw Poll #2 (11-17-1052-02-00ax-mac-cr-he-mcs-nss-resolutions)</vt:lpstr>
      <vt:lpstr>Straw Poll #3 (11-17-0957-02-00ax-lb225-mac-cr-on-fragmentation)</vt:lpstr>
      <vt:lpstr>Straw Poll #4 (11-17-1002-02-00ax-lb225-mac-cr-on-hcf.docx)</vt:lpstr>
      <vt:lpstr>Straw Poll #5 (11-17-1014-00-00ax-lb225-cr-on-association-exchange-using-dl-ofdma.docx)</vt:lpstr>
      <vt:lpstr>Straw Poll #6 (11-17-1032-03-00ax-cids-in-27-5-2.docx)</vt:lpstr>
      <vt:lpstr>Straw Poll #7 (11-17-1062-01-00ax-cid-9958.docx)</vt:lpstr>
      <vt:lpstr>Straw Poll #8 (11-17-0533-05-00ax-lb225-cr-27-16-1.docx)</vt:lpstr>
      <vt:lpstr>Straw Poll #9 (11-17-0925-06-00ax-cr-on-he-duration-based-rts)</vt:lpstr>
      <vt:lpstr>Straw Poll #10 (11-17-1023-01-00ax-lb225-cr-27-11-3.docx)</vt:lpstr>
      <vt:lpstr>Straw Poll #11 (11-17-1031-04-00ax-remaining-cids-for-27-5-2-7.docx)</vt:lpstr>
      <vt:lpstr>Straw Poll #12 (11-17-0693-05-00ax-quiet-time-period-part-1)</vt:lpstr>
      <vt:lpstr>Straw Poll #13 (11-17-1044-01-00ax-crs-for-ack-related-cids.docx)</vt:lpstr>
      <vt:lpstr>Straw Poll #14 (11-17-0759-04-00ax-comment-resolution-on-cid-9333-and-9969)</vt:lpstr>
      <vt:lpstr>Straw Poll #15 (11-17-1088-00-00ax-editorial-fix.docx)</vt:lpstr>
      <vt:lpstr>Straw Poll #16 (11-17-1077-01-00ax-cr-for-10-3-2-4-and-27-2-2-part-iii.docx)</vt:lpstr>
      <vt:lpstr>Pending SPs</vt:lpstr>
    </vt:vector>
  </TitlesOfParts>
  <Company>Cisco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Mediatek</cp:lastModifiedBy>
  <cp:revision>2011</cp:revision>
  <cp:lastPrinted>1998-02-10T13:28:06Z</cp:lastPrinted>
  <dcterms:created xsi:type="dcterms:W3CDTF">2007-04-17T18:10:23Z</dcterms:created>
  <dcterms:modified xsi:type="dcterms:W3CDTF">2017-07-13T06:00:37Z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