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7" r:id="rId16"/>
    <p:sldId id="469" r:id="rId17"/>
    <p:sldId id="470" r:id="rId18"/>
    <p:sldId id="46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p:restoredTop sz="94808"/>
  </p:normalViewPr>
  <p:slideViewPr>
    <p:cSldViewPr>
      <p:cViewPr>
        <p:scale>
          <a:sx n="100" d="100"/>
          <a:sy n="100" d="100"/>
        </p:scale>
        <p:origin x="-1038" y="2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9"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7"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6" name="Footer Placeholder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2017</a:t>
            </a:r>
            <a:endParaRPr lang="en-US" dirty="0"/>
          </a:p>
        </p:txBody>
      </p:sp>
      <p:sp>
        <p:nvSpPr>
          <p:cNvPr id="1029" name="Rectangle 5"/>
          <p:cNvSpPr>
            <a:spLocks noGrp="1" noChangeArrowheads="1"/>
          </p:cNvSpPr>
          <p:nvPr>
            <p:ph type="ftr" sz="quarter" idx="3"/>
          </p:nvPr>
        </p:nvSpPr>
        <p:spPr bwMode="auto">
          <a:xfrm>
            <a:off x="6676619" y="6475413"/>
            <a:ext cx="18673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Chao-Chun Wang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802.11-17/1098r0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cid:967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2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July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July 10-15,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xmlns=""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7"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1" name="Table 10"/>
          <p:cNvGraphicFramePr>
            <a:graphicFrameLocks noGrp="1"/>
          </p:cNvGraphicFramePr>
          <p:nvPr/>
        </p:nvGraphicFramePr>
        <p:xfrm>
          <a:off x="381000" y="1371600"/>
          <a:ext cx="8458200" cy="5194316"/>
        </p:xfrm>
        <a:graphic>
          <a:graphicData uri="http://schemas.openxmlformats.org/drawingml/2006/table">
            <a:tbl>
              <a:tblPr/>
              <a:tblGrid>
                <a:gridCol w="1048801"/>
                <a:gridCol w="3446999"/>
                <a:gridCol w="3352800"/>
                <a:gridCol w="609600"/>
              </a:tblGrid>
              <a:tr h="241303">
                <a:tc>
                  <a:txBody>
                    <a:bodyPr/>
                    <a:lstStyle/>
                    <a:p>
                      <a:pPr algn="ctr" rtl="0" fontAlgn="b"/>
                      <a:r>
                        <a:rPr lang="en-US" sz="1200" b="0" i="0" u="none" strike="noStrike" dirty="0">
                          <a:solidFill>
                            <a:srgbClr val="000000"/>
                          </a:solidFill>
                          <a:latin typeface="Times New Roman"/>
                        </a:rPr>
                        <a:t>DCN</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a:solidFill>
                            <a:srgbClr val="000000"/>
                          </a:solidFill>
                          <a:latin typeface="Times New Roman"/>
                        </a:rPr>
                        <a:t>Title</a:t>
                      </a:r>
                      <a:r>
                        <a:rPr lang="en-US" sz="1200" b="1" i="0" u="none" strike="noStrike">
                          <a:solidFill>
                            <a:srgbClr val="FFFFFF"/>
                          </a:solidFill>
                          <a:latin typeface="Times New Roman"/>
                        </a:rPr>
                        <a:t> </a:t>
                      </a:r>
                      <a:endParaRPr lang="en-US" sz="1200" b="0" i="0" u="none" strike="noStrike">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dirty="0">
                          <a:solidFill>
                            <a:srgbClr val="000000"/>
                          </a:solidFill>
                          <a:latin typeface="Times New Roman"/>
                        </a:rPr>
                        <a:t>Author (Affiliation)</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ctr" rtl="0" fontAlgn="b"/>
                      <a:r>
                        <a:rPr lang="en-US" sz="1200" b="0" i="0" u="none" strike="noStrike" dirty="0">
                          <a:solidFill>
                            <a:srgbClr val="000000"/>
                          </a:solidFill>
                          <a:latin typeface="Times New Roman"/>
                        </a:rPr>
                        <a:t>ad hoc</a:t>
                      </a:r>
                      <a:r>
                        <a:rPr lang="en-US" sz="1200" b="1" i="0" u="none" strike="noStrike" dirty="0">
                          <a:solidFill>
                            <a:srgbClr val="FFFFFF"/>
                          </a:solidFill>
                          <a:latin typeface="Times New Roman"/>
                        </a:rPr>
                        <a:t> </a:t>
                      </a:r>
                      <a:endParaRPr lang="en-US" sz="1200" b="0" i="0" u="none" strike="noStrike" dirty="0">
                        <a:solidFill>
                          <a:srgbClr val="0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b"/>
                      <a:r>
                        <a:rPr lang="en-US" sz="1200" b="0" i="0" u="none" strike="noStrike" dirty="0">
                          <a:solidFill>
                            <a:srgbClr val="C00000"/>
                          </a:solidFill>
                          <a:latin typeface="Times New Roman"/>
                        </a:rPr>
                        <a:t>11-17/0389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b"/>
                      <a:r>
                        <a:rPr lang="en-US" sz="1200" b="0" i="0" u="none" strike="noStrike" dirty="0">
                          <a:solidFill>
                            <a:srgbClr val="C00000"/>
                          </a:solidFill>
                          <a:latin typeface="Times New Roman"/>
                        </a:rPr>
                        <a:t> </a:t>
                      </a:r>
                      <a:r>
                        <a:rPr lang="en-US" sz="1200" dirty="0" smtClean="0">
                          <a:solidFill>
                            <a:srgbClr val="C00000"/>
                          </a:solidFill>
                        </a:rPr>
                        <a:t>CIDs-for-27-2-1-part1</a:t>
                      </a:r>
                      <a:endParaRPr lang="en-US" sz="1200" b="0" i="0" u="none" strike="noStrike" dirty="0">
                        <a:solidFill>
                          <a:srgbClr val="C00000"/>
                        </a:solidFill>
                        <a:latin typeface="Times New Roman"/>
                      </a:endParaRP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sz="1200" b="0" i="0" u="none" strike="noStrike" dirty="0" err="1">
                          <a:solidFill>
                            <a:srgbClr val="C00000"/>
                          </a:solidFill>
                          <a:latin typeface="Times New Roman"/>
                        </a:rPr>
                        <a:t>Kaiying</a:t>
                      </a:r>
                      <a:r>
                        <a:rPr lang="en-US" sz="1200" b="0" i="0" u="none" strike="noStrike" dirty="0">
                          <a:solidFill>
                            <a:srgbClr val="C00000"/>
                          </a:solidFill>
                          <a:latin typeface="Times New Roman"/>
                        </a:rPr>
                        <a:t> </a:t>
                      </a:r>
                      <a:r>
                        <a:rPr lang="en-US" sz="1200" b="0" i="0" u="none" strike="noStrike" dirty="0" err="1">
                          <a:solidFill>
                            <a:srgbClr val="C00000"/>
                          </a:solidFill>
                          <a:latin typeface="Times New Roman"/>
                        </a:rPr>
                        <a:t>Lv</a:t>
                      </a:r>
                      <a:r>
                        <a:rPr lang="en-US" sz="1200" b="0" i="0" u="none" strike="noStrike" dirty="0">
                          <a:solidFill>
                            <a:srgbClr val="C00000"/>
                          </a:solidFill>
                          <a:latin typeface="Times New Roman"/>
                        </a:rPr>
                        <a:t> (ZTE Corp.)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b"/>
                      <a:r>
                        <a:rPr lang="en-US" sz="1200" b="0" i="0" u="none" strike="noStrike" dirty="0">
                          <a:solidFill>
                            <a:srgbClr val="C00000"/>
                          </a:solidFill>
                          <a:latin typeface="Times New Roman"/>
                        </a:rPr>
                        <a:t>MAC </a:t>
                      </a:r>
                    </a:p>
                  </a:txBody>
                  <a:tcPr marL="6875" marR="6875" marT="687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FF0000"/>
                          </a:solidFill>
                          <a:latin typeface="Times New Roman"/>
                        </a:rPr>
                        <a:t>11-17/0533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baseline="0" dirty="0">
                          <a:solidFill>
                            <a:srgbClr val="FF0000"/>
                          </a:solidFill>
                          <a:latin typeface="Times New Roman"/>
                        </a:rPr>
                        <a:t>lb225-cr-27_16_1</a:t>
                      </a:r>
                      <a:r>
                        <a:rPr lang="en-US" sz="1200" b="0" i="0" u="none" strike="noStrike" dirty="0">
                          <a:solidFill>
                            <a:srgbClr val="FF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FF0000"/>
                          </a:solidFill>
                          <a:latin typeface="Times New Roman"/>
                        </a:rPr>
                        <a:t>Yongho Seok (</a:t>
                      </a:r>
                      <a:r>
                        <a:rPr lang="en-US" sz="1200" b="0" i="0" u="none" strike="noStrike" dirty="0" err="1">
                          <a:solidFill>
                            <a:srgbClr val="FF0000"/>
                          </a:solidFill>
                          <a:latin typeface="Times New Roman"/>
                        </a:rPr>
                        <a:t>MediaTek</a:t>
                      </a:r>
                      <a:r>
                        <a:rPr lang="en-US" sz="1200" b="0" i="0" u="none" strike="noStrike" dirty="0">
                          <a:solidFill>
                            <a:srgbClr val="FF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FF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68256">
                <a:tc>
                  <a:txBody>
                    <a:bodyPr/>
                    <a:lstStyle/>
                    <a:p>
                      <a:pPr algn="l" rtl="0" fontAlgn="t"/>
                      <a:r>
                        <a:rPr lang="en-US" sz="1200" b="0" i="0" u="none" strike="noStrike" dirty="0">
                          <a:solidFill>
                            <a:srgbClr val="C00000"/>
                          </a:solidFill>
                          <a:latin typeface="Times New Roman"/>
                        </a:rPr>
                        <a:t>11-17/0553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dirty="0">
                          <a:solidFill>
                            <a:srgbClr val="C00000"/>
                          </a:solidFill>
                          <a:latin typeface="Times New Roman"/>
                        </a:rPr>
                        <a:t>LB225 11ax D1.0 Comment </a:t>
                      </a:r>
                      <a:r>
                        <a:rPr lang="fr-FR" sz="1200" b="0" i="0" u="none" strike="noStrike" dirty="0" err="1">
                          <a:solidFill>
                            <a:srgbClr val="C00000"/>
                          </a:solidFill>
                          <a:latin typeface="Times New Roman"/>
                        </a:rPr>
                        <a:t>Resolution</a:t>
                      </a:r>
                      <a:r>
                        <a:rPr lang="fr-FR" sz="1200" b="0" i="0" u="none" strike="noStrike" dirty="0">
                          <a:solidFill>
                            <a:srgbClr val="C00000"/>
                          </a:solidFill>
                          <a:latin typeface="Times New Roman"/>
                        </a:rPr>
                        <a:t> 27.10.4 Part 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C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C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FF0000"/>
                          </a:solidFill>
                          <a:latin typeface="Times New Roman"/>
                        </a:rPr>
                        <a:t>11-17/0693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FF0000"/>
                          </a:solidFill>
                          <a:latin typeface="Times New Roman"/>
                        </a:rPr>
                        <a:t>Quiet Time Period- part 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FF0000"/>
                          </a:solidFill>
                          <a:latin typeface="Times New Roman"/>
                        </a:rPr>
                        <a:t>Chao-Chun Wang (</a:t>
                      </a:r>
                      <a:r>
                        <a:rPr lang="en-US" sz="1200" b="0" i="0" u="none" strike="noStrike" dirty="0" err="1">
                          <a:solidFill>
                            <a:srgbClr val="FF0000"/>
                          </a:solidFill>
                          <a:latin typeface="Times New Roman"/>
                        </a:rPr>
                        <a:t>MediaTek</a:t>
                      </a:r>
                      <a:r>
                        <a:rPr lang="en-US" sz="1200" b="0" i="0" u="none" strike="noStrike" dirty="0">
                          <a:solidFill>
                            <a:srgbClr val="FF0000"/>
                          </a:solidFill>
                          <a:latin typeface="Times New Roman"/>
                        </a:rPr>
                        <a: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FF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C00000"/>
                          </a:solidFill>
                          <a:latin typeface="Times New Roman"/>
                        </a:rPr>
                        <a:t>11-17/0759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t"/>
                      <a:r>
                        <a:rPr lang="en-US" sz="1200" b="0" i="0" u="none" strike="noStrike" dirty="0">
                          <a:solidFill>
                            <a:srgbClr val="C00000"/>
                          </a:solidFill>
                          <a:latin typeface="Times New Roman"/>
                        </a:rPr>
                        <a:t> </a:t>
                      </a:r>
                      <a:r>
                        <a:rPr lang="en-US" sz="1200" b="0" i="0" u="none" strike="noStrike" dirty="0" smtClean="0">
                          <a:solidFill>
                            <a:srgbClr val="C00000"/>
                          </a:solidFill>
                          <a:latin typeface="Times New Roman"/>
                        </a:rPr>
                        <a:t>text for 812</a:t>
                      </a:r>
                      <a:endParaRPr lang="en-US" sz="1200" b="0" i="0" u="none" strike="noStrike" dirty="0">
                        <a:solidFill>
                          <a:srgbClr val="C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C00000"/>
                          </a:solidFill>
                          <a:latin typeface="Times New Roman"/>
                        </a:rPr>
                        <a:t>Jason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FF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C00000"/>
                          </a:solidFill>
                          <a:latin typeface="Times New Roman"/>
                        </a:rPr>
                        <a:t>11-17/0812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t"/>
                      <a:r>
                        <a:rPr lang="en-US" sz="1200" b="0" i="0" u="none" strike="noStrike" dirty="0">
                          <a:solidFill>
                            <a:srgbClr val="C00000"/>
                          </a:solidFill>
                          <a:latin typeface="Times New Roman"/>
                        </a:rPr>
                        <a:t> </a:t>
                      </a:r>
                      <a:r>
                        <a:rPr lang="en-US" sz="1200" b="0" i="0" u="none" strike="noStrike" dirty="0" smtClean="0">
                          <a:solidFill>
                            <a:srgbClr val="C00000"/>
                          </a:solidFill>
                          <a:latin typeface="+mn-lt"/>
                        </a:rPr>
                        <a:t>Trigger-frame-for-random-access</a:t>
                      </a:r>
                      <a:endParaRPr lang="en-US" sz="1200" b="0" i="0" u="none" strike="noStrike" dirty="0">
                        <a:solidFill>
                          <a:srgbClr val="C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C00000"/>
                          </a:solidFill>
                          <a:latin typeface="Times New Roman"/>
                        </a:rPr>
                        <a:t>Jason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FF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FF0000"/>
                          </a:solidFill>
                          <a:latin typeface="Times New Roman"/>
                        </a:rPr>
                        <a:t>11-17/0925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FF0000"/>
                          </a:solidFill>
                          <a:latin typeface="Times New Roman"/>
                        </a:rPr>
                        <a:t>CR on HE Duration-based RTS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FF0000"/>
                          </a:solidFill>
                          <a:latin typeface="Times New Roman"/>
                        </a:rPr>
                        <a:t>Huizhao Wang (Quantenna Communications)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FF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B050"/>
                          </a:solidFill>
                          <a:latin typeface="Times New Roman"/>
                        </a:rPr>
                        <a:t>11-17/0926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err="1">
                          <a:solidFill>
                            <a:srgbClr val="00B050"/>
                          </a:solidFill>
                          <a:latin typeface="Times New Roman"/>
                        </a:rPr>
                        <a:t>cr</a:t>
                      </a:r>
                      <a:r>
                        <a:rPr lang="en-US" sz="1200" b="0" i="0" u="none" strike="noStrike" dirty="0">
                          <a:solidFill>
                            <a:srgbClr val="00B050"/>
                          </a:solidFill>
                          <a:latin typeface="Times New Roman"/>
                        </a:rPr>
                        <a:t>-HE-MCS-NSS-not-supported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B050"/>
                          </a:solidFill>
                          <a:latin typeface="Times New Roman"/>
                        </a:rPr>
                        <a:t>Matthew Fischer (Broadcom Limited)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B05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0000"/>
                          </a:solidFill>
                          <a:latin typeface="Times New Roman"/>
                        </a:rPr>
                        <a:t>11-17/1052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MAC-CR-HE MCS_NSS resolutions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smtClean="0">
                          <a:solidFill>
                            <a:srgbClr val="000000"/>
                          </a:solidFill>
                          <a:latin typeface="Times New Roman"/>
                        </a:rPr>
                        <a:t>MAC</a:t>
                      </a:r>
                      <a:endParaRPr lang="en-US" sz="1200" b="0" i="0" u="none" strike="noStrike" dirty="0">
                        <a:solidFill>
                          <a:srgbClr val="000000"/>
                        </a:solidFill>
                        <a:latin typeface="Times New Roman"/>
                      </a:endParaRP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dirty="0">
                          <a:solidFill>
                            <a:srgbClr val="000000"/>
                          </a:solidFill>
                          <a:latin typeface="Times New Roman"/>
                        </a:rPr>
                        <a:t>11-17/0957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dirty="0">
                          <a:solidFill>
                            <a:srgbClr val="000000"/>
                          </a:solidFill>
                          <a:latin typeface="Times New Roman"/>
                        </a:rPr>
                        <a:t>lb225 MAC CR on fragmentation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Suhwook Kim (LG)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11-17/1002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LB225-MAC-CR-on-HCF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Suhwook Kim(LG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11-17/1009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 part 3 (27.26.3.x)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11-17/1010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 Part 4 (9.4.2.223-225)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11-17/1011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 Part 5 (9.6.29.x)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11-17/1014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lb225-cr-on-association-exchange-using-dl-ofdma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Stephane Baron (Canon)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11-17/1023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lb225-cr-27-11-3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Yongho Seok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11-17/1031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Remaining CIDs for 27.5.2.7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laurent cariou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11-17/1031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CIDs in 27.5.2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Abhishek Patil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11-17/1034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Quiet Time Period - Part 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Chao-Chun Wang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41303">
                <a:tc>
                  <a:txBody>
                    <a:bodyPr/>
                    <a:lstStyle/>
                    <a:p>
                      <a:pPr algn="l" rtl="0" fontAlgn="t"/>
                      <a:r>
                        <a:rPr lang="en-US" sz="1200" b="0" i="0" u="none" strike="noStrike">
                          <a:solidFill>
                            <a:srgbClr val="000000"/>
                          </a:solidFill>
                          <a:latin typeface="Times New Roman"/>
                        </a:rPr>
                        <a:t>11-17/1044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CRs for ack related CIDs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George Cherian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p14="http://schemas.microsoft.com/office/powerpoint/2010/main" xmlns="" val="16883456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1752600" y="5943600"/>
            <a:ext cx="5562600" cy="769441"/>
          </a:xfrm>
          <a:prstGeom prst="rect">
            <a:avLst/>
          </a:prstGeom>
          <a:noFill/>
        </p:spPr>
        <p:txBody>
          <a:bodyPr wrap="square" rtlCol="0">
            <a:spAutoFit/>
          </a:bodyPr>
          <a:lstStyle/>
          <a:p>
            <a:r>
              <a:rPr lang="en-US" sz="1100" dirty="0" smtClean="0">
                <a:solidFill>
                  <a:srgbClr val="00B050"/>
                </a:solidFill>
              </a:rPr>
              <a:t>Green</a:t>
            </a:r>
            <a:r>
              <a:rPr lang="en-US" sz="1100" dirty="0" smtClean="0"/>
              <a:t>: Completed with at least one passing pre-Motion</a:t>
            </a:r>
          </a:p>
          <a:p>
            <a:r>
              <a:rPr lang="en-US" sz="1100" dirty="0" smtClean="0">
                <a:solidFill>
                  <a:srgbClr val="FF0000"/>
                </a:solidFill>
              </a:rPr>
              <a:t>Red</a:t>
            </a:r>
            <a:r>
              <a:rPr lang="en-US" sz="1100" dirty="0" smtClean="0"/>
              <a:t>: Completed with no passing pre-Motion</a:t>
            </a:r>
          </a:p>
          <a:p>
            <a:r>
              <a:rPr lang="en-US" sz="1100" dirty="0" smtClean="0">
                <a:solidFill>
                  <a:srgbClr val="0070C0"/>
                </a:solidFill>
              </a:rPr>
              <a:t>Blue</a:t>
            </a:r>
            <a:r>
              <a:rPr lang="en-US" sz="1100" dirty="0" smtClean="0"/>
              <a:t>: Partially completed presentation</a:t>
            </a:r>
          </a:p>
          <a:p>
            <a:r>
              <a:rPr lang="en-US" sz="1100" dirty="0" smtClean="0">
                <a:solidFill>
                  <a:srgbClr val="C00000"/>
                </a:solidFill>
              </a:rPr>
              <a:t>Brown</a:t>
            </a:r>
            <a:r>
              <a:rPr lang="en-US" sz="1100" dirty="0" smtClean="0"/>
              <a:t>: Deferred: </a:t>
            </a:r>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4" name="Table 13"/>
          <p:cNvGraphicFramePr>
            <a:graphicFrameLocks noGrp="1"/>
          </p:cNvGraphicFramePr>
          <p:nvPr/>
        </p:nvGraphicFramePr>
        <p:xfrm>
          <a:off x="685800" y="1219200"/>
          <a:ext cx="7696200" cy="4506075"/>
        </p:xfrm>
        <a:graphic>
          <a:graphicData uri="http://schemas.openxmlformats.org/drawingml/2006/table">
            <a:tbl>
              <a:tblPr/>
              <a:tblGrid>
                <a:gridCol w="893025"/>
                <a:gridCol w="3043221"/>
                <a:gridCol w="3043221"/>
                <a:gridCol w="716733"/>
              </a:tblGrid>
              <a:tr h="225878">
                <a:tc>
                  <a:txBody>
                    <a:bodyPr/>
                    <a:lstStyle/>
                    <a:p>
                      <a:pPr algn="l" rtl="0" fontAlgn="t"/>
                      <a:r>
                        <a:rPr lang="en-US" sz="1200" b="0" i="0" u="none" strike="noStrike" dirty="0">
                          <a:solidFill>
                            <a:srgbClr val="000000"/>
                          </a:solidFill>
                          <a:latin typeface="Times New Roman"/>
                        </a:rPr>
                        <a:t>11-17/1046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 resolution for CID 7043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Kaiying Lv (ZTE Corp.)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11-17/1049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Target RSSI field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laurent cariou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dirty="0">
                          <a:solidFill>
                            <a:srgbClr val="000000"/>
                          </a:solidFill>
                          <a:latin typeface="Times New Roman"/>
                        </a:rPr>
                        <a:t>11-17/1053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MAC-CR-Remaining CIDs in OM Control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11-17/1054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lb225-cr-27-13-presentation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Frank Hsu, Yongho Seok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11-17/1055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lb225-cr-cid7407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Yongho Seok (MediaTek)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on CID 6053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Jeongki Kim (LG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CID 9958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Abhishek Patil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comment-resolution of OMI, Operation Mode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comment-resolution-10.7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11-17/1069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fr-FR" sz="1200" b="0" i="0" u="none" strike="noStrike">
                          <a:solidFill>
                            <a:srgbClr val="000000"/>
                          </a:solidFill>
                          <a:latin typeface="Times New Roman"/>
                        </a:rPr>
                        <a:t>LB225 11ax D1.0 Comment Resolution 9.7.3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Liwen Chu (Marvell)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11-17/1070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for CID5863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Kiseon Ryu (LG Electronics)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11-17/1072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Remaining OMI comment resolutions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Jarkko Kneckt  (Apple)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11-17/1077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CR for 10.3.2.4 and 27.2.2 Part III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Po-Kai Huang (Intel)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44717">
                <a:tc>
                  <a:txBody>
                    <a:bodyPr/>
                    <a:lstStyle/>
                    <a:p>
                      <a:pPr algn="l" rtl="0" fontAlgn="t"/>
                      <a:r>
                        <a:rPr lang="en-US" sz="1200" b="0" i="0" u="none" strike="noStrike">
                          <a:solidFill>
                            <a:srgbClr val="000000"/>
                          </a:solidFill>
                          <a:latin typeface="Times New Roman"/>
                        </a:rPr>
                        <a:t>11-17/1081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 resolutions for HE NDP Announcement frame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Menzo Wentink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44717">
                <a:tc>
                  <a:txBody>
                    <a:bodyPr/>
                    <a:lstStyle/>
                    <a:p>
                      <a:pPr algn="l" rtl="0" fontAlgn="t"/>
                      <a:r>
                        <a:rPr lang="en-US" sz="1200" b="0" i="0" u="none" strike="noStrike">
                          <a:solidFill>
                            <a:srgbClr val="000000"/>
                          </a:solidFill>
                          <a:latin typeface="Times New Roman"/>
                        </a:rPr>
                        <a:t>11-17/1082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Comment resolutions for BRP and BSRP trigger frames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Menzo Wentink (Qualcomm)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11-17/1087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MAC-CR-CIDs 4813-4814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25878">
                <a:tc>
                  <a:txBody>
                    <a:bodyPr/>
                    <a:lstStyle/>
                    <a:p>
                      <a:pPr algn="l" rtl="0" fontAlgn="t"/>
                      <a:r>
                        <a:rPr lang="en-US" sz="1200" b="0" i="0" u="none" strike="noStrike">
                          <a:solidFill>
                            <a:srgbClr val="000000"/>
                          </a:solidFill>
                          <a:latin typeface="Times New Roman"/>
                        </a:rPr>
                        <a:t>11-17/1088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Editorial fix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Alfred Asterjadhi (Qualcomm Inc.)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44717">
                <a:tc>
                  <a:txBody>
                    <a:bodyPr/>
                    <a:lstStyle/>
                    <a:p>
                      <a:pPr algn="l" rtl="0" fontAlgn="t"/>
                      <a:r>
                        <a:rPr lang="en-US" sz="1200" b="0" i="0" u="none" strike="noStrike">
                          <a:solidFill>
                            <a:srgbClr val="000000"/>
                          </a:solidFill>
                          <a:latin typeface="Times New Roman"/>
                        </a:rPr>
                        <a:t>11-17/1091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Proposed resolution for comments related to CIDs in 27.5.2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a:solidFill>
                            <a:srgbClr val="000000"/>
                          </a:solidFill>
                          <a:latin typeface="Times New Roman"/>
                        </a:rPr>
                        <a:t>Jing Ma (NICT)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rtl="0" fontAlgn="t"/>
                      <a:r>
                        <a:rPr lang="en-US" sz="1200" b="0" i="0" u="none" strike="noStrike" dirty="0">
                          <a:solidFill>
                            <a:srgbClr val="000000"/>
                          </a:solidFill>
                          <a:latin typeface="Times New Roman"/>
                        </a:rPr>
                        <a:t>MAC </a:t>
                      </a:r>
                    </a:p>
                  </a:txBody>
                  <a:tcPr marL="6875" marR="6875" marT="68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p14="http://schemas.microsoft.com/office/powerpoint/2010/main" xmlns="" val="513262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 </a:t>
            </a:r>
            <a:r>
              <a:rPr lang="en-GB" sz="2800" dirty="0" smtClean="0"/>
              <a:t>in </a:t>
            </a:r>
            <a:r>
              <a:rPr lang="en-GB" sz="2800" dirty="0" smtClean="0"/>
              <a:t>11-17-0926-02-00ax-cr-he-mcs-nss-not-supported</a:t>
            </a:r>
          </a:p>
          <a:p>
            <a:pPr lvl="1"/>
            <a:r>
              <a:rPr lang="en-GB" dirty="0" smtClean="0">
                <a:hlinkClick r:id="rId2"/>
              </a:rPr>
              <a:t>CID:9674</a:t>
            </a:r>
            <a:r>
              <a:rPr lang="en-GB" dirty="0" smtClean="0"/>
              <a:t> (1)</a:t>
            </a:r>
            <a:endParaRPr lang="en-GB" sz="2800" dirty="0" smtClean="0"/>
          </a:p>
          <a:p>
            <a:r>
              <a:rPr lang="en-US" sz="3200" dirty="0" smtClean="0"/>
              <a:t>Results: </a:t>
            </a:r>
            <a:r>
              <a:rPr lang="en-US" sz="2800" dirty="0" smtClean="0"/>
              <a:t>Y/N/A: </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a:t>
            </a:r>
            <a:r>
              <a:rPr lang="en-GB" sz="2000" dirty="0" smtClean="0"/>
              <a:t>11-17-0926-02-00ax-cr-he-mcs-nss-not-supported</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a:t>
            </a:r>
            <a:r>
              <a:rPr lang="en-GB" sz="2800" dirty="0" smtClean="0"/>
              <a:t>11-17-1052-01-00ax-mac-cr-he-mcs-nss-resolutions</a:t>
            </a:r>
            <a:endParaRPr lang="en-GB" sz="2800" dirty="0" smtClean="0"/>
          </a:p>
          <a:p>
            <a:pPr lvl="1"/>
            <a:r>
              <a:rPr lang="en-GB" dirty="0" smtClean="0"/>
              <a:t>CIDs:</a:t>
            </a:r>
            <a:r>
              <a:rPr lang="en-GB" dirty="0" smtClean="0"/>
              <a:t>4769, 4770, 4932, 5519, 5520, 5525, 5526, 5527, 5528, 5529, 5530, 5531, 5532, 5533, 5534, 5535, 5536, 5537, 5790, 5920, 7560, 7993, 8678, 8679, 8680, 9303, 6433, </a:t>
            </a:r>
            <a:r>
              <a:rPr lang="en-GB" dirty="0" smtClean="0"/>
              <a:t>8348  (28 CIDs)</a:t>
            </a:r>
            <a:endParaRPr lang="en-GB" sz="2800" dirty="0" smtClean="0"/>
          </a:p>
          <a:p>
            <a:r>
              <a:rPr lang="en-US" sz="3200" dirty="0" smtClean="0"/>
              <a:t>Results: </a:t>
            </a:r>
            <a:r>
              <a:rPr lang="en-US" sz="2800" dirty="0" smtClean="0"/>
              <a:t>Y/N/A: </a:t>
            </a:r>
          </a:p>
          <a:p>
            <a:pPr lvl="1"/>
            <a:r>
              <a:rPr lang="en-US"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a:t>
            </a:r>
            <a:r>
              <a:rPr lang="en-US" dirty="0" smtClean="0"/>
              <a:t>#2</a:t>
            </a:r>
            <a:r>
              <a:rPr lang="en-US" dirty="0"/>
              <a:t/>
            </a:r>
            <a:br>
              <a:rPr lang="en-US" dirty="0"/>
            </a:br>
            <a:r>
              <a:rPr lang="en-US" sz="2000" dirty="0" smtClean="0">
                <a:solidFill>
                  <a:schemeClr val="tx1"/>
                </a:solidFill>
              </a:rPr>
              <a:t>(</a:t>
            </a:r>
            <a:r>
              <a:rPr lang="en-GB" sz="2000" dirty="0" smtClean="0"/>
              <a:t>11-17-1052-01-00ax-mac-cr-he-mcs-nss-resolutions</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Footer Placeholder 5"/>
          <p:cNvSpPr>
            <a:spLocks noGrp="1"/>
          </p:cNvSpPr>
          <p:nvPr>
            <p:ph type="ftr" sz="quarter" idx="3"/>
          </p:nvPr>
        </p:nvSpPr>
        <p:spPr/>
        <p:txBody>
          <a:bodyPr/>
          <a:lstStyle/>
          <a:p>
            <a:pPr>
              <a:defRPr/>
            </a:pPr>
            <a:r>
              <a:rPr lang="en-US" smtClean="0"/>
              <a:t>Chao-Chun Wang (MediaTek)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pPr lvl="0"/>
            <a:r>
              <a:rPr lang="en-US" sz="2800" dirty="0" smtClean="0"/>
              <a:t>Move to accept resolutions to following </a:t>
            </a:r>
            <a:r>
              <a:rPr lang="pt-BR" sz="2800" dirty="0" smtClean="0"/>
              <a:t>CIDs </a:t>
            </a:r>
            <a:r>
              <a:rPr lang="en-GB" sz="2800" dirty="0" smtClean="0"/>
              <a:t>in doc 11-17-0533-04-00ax-lb225-cr-27-16-1/CIDs</a:t>
            </a:r>
          </a:p>
          <a:p>
            <a:pPr lvl="1"/>
            <a:r>
              <a:rPr lang="en-GB" dirty="0" smtClean="0"/>
              <a:t>5229, 5522, 5523, 5524</a:t>
            </a:r>
            <a:r>
              <a:rPr lang="en-GB" strike="sngStrike" dirty="0" smtClean="0"/>
              <a:t>, 7576, </a:t>
            </a:r>
            <a:r>
              <a:rPr lang="en-GB" dirty="0" smtClean="0"/>
              <a:t>7577, 7578, 7579, 7580, 8618, 8619, 8620</a:t>
            </a:r>
            <a:r>
              <a:rPr lang="en-GB" strike="sngStrike" dirty="0" smtClean="0"/>
              <a:t>,  9967 </a:t>
            </a:r>
            <a:r>
              <a:rPr lang="en-GB" dirty="0" smtClean="0"/>
              <a:t>(11 CIDs) </a:t>
            </a:r>
            <a:endParaRPr lang="en-US" dirty="0" smtClean="0"/>
          </a:p>
          <a:p>
            <a:endParaRPr lang="en-GB" sz="2800" dirty="0" smtClean="0"/>
          </a:p>
          <a:p>
            <a:r>
              <a:rPr lang="en-US" sz="3200" dirty="0" smtClean="0"/>
              <a:t>Results: </a:t>
            </a:r>
            <a:r>
              <a:rPr lang="en-US" sz="2800" dirty="0" smtClean="0"/>
              <a:t>Y/N/A: </a:t>
            </a:r>
          </a:p>
          <a:p>
            <a:pPr lvl="1"/>
            <a:r>
              <a:rPr lang="en-US"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a:t>
            </a:r>
            <a:r>
              <a:rPr lang="en-GB" sz="2000" dirty="0" smtClean="0"/>
              <a:t>11-17-0533-04-00ax-lb225-cr-27-16-1</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 </a:t>
            </a:r>
          </a:p>
          <a:p>
            <a:pPr lvl="1"/>
            <a:r>
              <a:rPr lang="en-US" altLang="en-US" sz="1600" dirty="0" smtClean="0"/>
              <a:t>Tuesday </a:t>
            </a:r>
            <a:r>
              <a:rPr lang="en-US" altLang="en-US" sz="1600" dirty="0" smtClean="0"/>
              <a:t>AM2, </a:t>
            </a:r>
            <a:r>
              <a:rPr lang="en-US" altLang="en-US" sz="1600" dirty="0" smtClean="0"/>
              <a:t>PM2, EVE</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2"/>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3"/>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28326</TotalTime>
  <Words>1764</Words>
  <Application>Microsoft Office PowerPoint</Application>
  <PresentationFormat>On-screen Show (4:3)</PresentationFormat>
  <Paragraphs>374</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TGax MAC Ad-hoc  July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 Poll #1 (11-17-0926-02-00ax-cr-he-mcs-nss-not-supported)</vt:lpstr>
      <vt:lpstr>Straw Poll #2 (11-17-1052-01-00ax-mac-cr-he-mcs-nss-resolutions)</vt:lpstr>
      <vt:lpstr>BACK UP Slides</vt:lpstr>
      <vt:lpstr>Straw Poll #1 (11-17-0533-04-00ax-lb225-cr-27-16-1)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1915</cp:revision>
  <cp:lastPrinted>1998-02-10T13:28:06Z</cp:lastPrinted>
  <dcterms:created xsi:type="dcterms:W3CDTF">2007-04-17T18:10:23Z</dcterms:created>
  <dcterms:modified xsi:type="dcterms:W3CDTF">2017-07-11T09:48:52Z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