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93" r:id="rId3"/>
    <p:sldId id="324" r:id="rId4"/>
    <p:sldId id="352" r:id="rId5"/>
    <p:sldId id="317" r:id="rId6"/>
    <p:sldId id="318" r:id="rId7"/>
    <p:sldId id="319" r:id="rId8"/>
    <p:sldId id="320" r:id="rId9"/>
    <p:sldId id="321" r:id="rId10"/>
    <p:sldId id="322" r:id="rId11"/>
    <p:sldId id="450" r:id="rId12"/>
    <p:sldId id="451" r:id="rId13"/>
    <p:sldId id="433" r:id="rId14"/>
    <p:sldId id="440" r:id="rId15"/>
    <p:sldId id="46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varScale="1">
        <p:scale>
          <a:sx n="98" d="100"/>
          <a:sy n="98" d="100"/>
        </p:scale>
        <p:origin x="-112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9"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7"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6"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1029"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802.11-17/1098r0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2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July</a:t>
            </a:r>
            <a:r>
              <a:rPr lang="en-US" altLang="en-US" sz="2800" dirty="0" smtClean="0"/>
              <a:t> </a:t>
            </a:r>
            <a:r>
              <a:rPr lang="en-US" altLang="en-US" sz="2800" dirty="0" smtClean="0"/>
              <a:t>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a:t>
            </a:r>
            <a:r>
              <a:rPr lang="en-US" altLang="en-US" sz="1800" b="0" dirty="0" smtClean="0"/>
              <a:t>July</a:t>
            </a:r>
            <a:r>
              <a:rPr lang="en-US" altLang="en-US" sz="1800" b="0" dirty="0" smtClean="0"/>
              <a:t> 10-15, </a:t>
            </a:r>
            <a:r>
              <a:rPr lang="en-US" altLang="en-US" sz="1800" b="0" dirty="0" smtClean="0"/>
              <a:t>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xmlns="" val="1848487150"/>
              </p:ext>
            </p:extLst>
          </p:nvPr>
        </p:nvGraphicFramePr>
        <p:xfrm>
          <a:off x="609600" y="2821146"/>
          <a:ext cx="8001000" cy="74168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7"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1" name="Table 10"/>
          <p:cNvGraphicFramePr>
            <a:graphicFrameLocks noGrp="1"/>
          </p:cNvGraphicFramePr>
          <p:nvPr/>
        </p:nvGraphicFramePr>
        <p:xfrm>
          <a:off x="380999" y="1371596"/>
          <a:ext cx="8382001" cy="4953013"/>
        </p:xfrm>
        <a:graphic>
          <a:graphicData uri="http://schemas.openxmlformats.org/drawingml/2006/table">
            <a:tbl>
              <a:tblPr/>
              <a:tblGrid>
                <a:gridCol w="972602"/>
                <a:gridCol w="3446999"/>
                <a:gridCol w="3352800"/>
                <a:gridCol w="609600"/>
              </a:tblGrid>
              <a:tr h="241303">
                <a:tc>
                  <a:txBody>
                    <a:bodyPr/>
                    <a:lstStyle/>
                    <a:p>
                      <a:pPr algn="ctr" rtl="0" fontAlgn="b"/>
                      <a:r>
                        <a:rPr lang="en-US" sz="1200" b="0" i="0" u="none" strike="noStrike" dirty="0">
                          <a:solidFill>
                            <a:srgbClr val="000000"/>
                          </a:solidFill>
                          <a:latin typeface="Times New Roman"/>
                        </a:rPr>
                        <a:t>DCN</a:t>
                      </a:r>
                      <a:r>
                        <a:rPr lang="en-US" sz="1200" b="1" i="0" u="none" strike="noStrike" dirty="0">
                          <a:solidFill>
                            <a:srgbClr val="FFFFFF"/>
                          </a:solidFill>
                          <a:latin typeface="Times New Roman"/>
                        </a:rPr>
                        <a:t> </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a:solidFill>
                            <a:srgbClr val="000000"/>
                          </a:solidFill>
                          <a:latin typeface="Times New Roman"/>
                        </a:rPr>
                        <a:t>Title</a:t>
                      </a:r>
                      <a:r>
                        <a:rPr lang="en-US" sz="1200" b="1" i="0" u="none" strike="noStrike">
                          <a:solidFill>
                            <a:srgbClr val="FFFFFF"/>
                          </a:solidFill>
                          <a:latin typeface="Times New Roman"/>
                        </a:rPr>
                        <a:t> </a:t>
                      </a:r>
                      <a:endParaRPr lang="en-US" sz="1200" b="0" i="0" u="none" strike="noStrike">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dirty="0">
                          <a:solidFill>
                            <a:srgbClr val="000000"/>
                          </a:solidFill>
                          <a:latin typeface="Times New Roman"/>
                        </a:rPr>
                        <a:t>Author (Affiliation)</a:t>
                      </a:r>
                      <a:r>
                        <a:rPr lang="en-US" sz="1200" b="1" i="0" u="none" strike="noStrike" dirty="0">
                          <a:solidFill>
                            <a:srgbClr val="FFFFFF"/>
                          </a:solidFill>
                          <a:latin typeface="Times New Roman"/>
                        </a:rPr>
                        <a:t> </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a:solidFill>
                            <a:srgbClr val="000000"/>
                          </a:solidFill>
                          <a:latin typeface="Times New Roman"/>
                        </a:rPr>
                        <a:t>ad hoc</a:t>
                      </a:r>
                      <a:r>
                        <a:rPr lang="en-US" sz="1200" b="1" i="0" u="none" strike="noStrike">
                          <a:solidFill>
                            <a:srgbClr val="FFFFFF"/>
                          </a:solidFill>
                          <a:latin typeface="Times New Roman"/>
                        </a:rPr>
                        <a:t> </a:t>
                      </a:r>
                      <a:endParaRPr lang="en-US" sz="1200" b="0" i="0" u="none" strike="noStrike">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b"/>
                      <a:r>
                        <a:rPr lang="en-US" sz="1200" b="0" i="0" u="none" strike="noStrike">
                          <a:solidFill>
                            <a:srgbClr val="000000"/>
                          </a:solidFill>
                          <a:latin typeface="Times New Roman"/>
                        </a:rPr>
                        <a:t>11-17/0389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b"/>
                      <a:r>
                        <a:rPr lang="en-US" sz="1200" b="0" i="0" u="none" strike="noStrike">
                          <a:solidFill>
                            <a:srgbClr val="000000"/>
                          </a:solidFill>
                          <a:latin typeface="Times New Roman"/>
                        </a:rPr>
                        <a:t>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sz="1200" b="0" i="0" u="none" strike="noStrike" dirty="0" err="1">
                          <a:solidFill>
                            <a:srgbClr val="000000"/>
                          </a:solidFill>
                          <a:latin typeface="Times New Roman"/>
                        </a:rPr>
                        <a:t>Kaiying</a:t>
                      </a:r>
                      <a:r>
                        <a:rPr lang="en-US" sz="1200" b="0" i="0" u="none" strike="noStrike" dirty="0">
                          <a:solidFill>
                            <a:srgbClr val="000000"/>
                          </a:solidFill>
                          <a:latin typeface="Times New Roman"/>
                        </a:rPr>
                        <a:t> </a:t>
                      </a:r>
                      <a:r>
                        <a:rPr lang="en-US" sz="1200" b="0" i="0" u="none" strike="noStrike" dirty="0" err="1">
                          <a:solidFill>
                            <a:srgbClr val="000000"/>
                          </a:solidFill>
                          <a:latin typeface="Times New Roman"/>
                        </a:rPr>
                        <a:t>Lv</a:t>
                      </a:r>
                      <a:r>
                        <a:rPr lang="en-US" sz="1200" b="0" i="0" u="none" strike="noStrike" dirty="0">
                          <a:solidFill>
                            <a:srgbClr val="000000"/>
                          </a:solidFill>
                          <a:latin typeface="Times New Roman"/>
                        </a:rPr>
                        <a:t> (ZTE Corp.)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sz="1200" b="0" i="0" u="none" strike="noStrike">
                          <a:solidFill>
                            <a:srgbClr val="000000"/>
                          </a:solidFill>
                          <a:latin typeface="Times New Roman"/>
                        </a:rPr>
                        <a:t>MAC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0000"/>
                          </a:solidFill>
                          <a:latin typeface="Times New Roman"/>
                        </a:rPr>
                        <a:t>11-17/0533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baseline="0" dirty="0">
                          <a:solidFill>
                            <a:srgbClr val="000000"/>
                          </a:solidFill>
                          <a:latin typeface="Times New Roman"/>
                        </a:rPr>
                        <a:t>lb225-cr-27_16_1</a:t>
                      </a:r>
                      <a:r>
                        <a:rPr lang="en-US" sz="1200" b="0" i="0" u="none" strike="noStrike" dirty="0">
                          <a:solidFill>
                            <a:srgbClr val="00000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Yongho Seok (</a:t>
                      </a:r>
                      <a:r>
                        <a:rPr lang="en-US" sz="1200" b="0" i="0" u="none" strike="noStrike" dirty="0" err="1">
                          <a:solidFill>
                            <a:srgbClr val="000000"/>
                          </a:solidFill>
                          <a:latin typeface="Times New Roman"/>
                        </a:rPr>
                        <a:t>MediaTek</a:t>
                      </a:r>
                      <a:r>
                        <a:rPr lang="en-US" sz="1200" b="0" i="0" u="none" strike="noStrike" dirty="0">
                          <a:solidFill>
                            <a:srgbClr val="00000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8256">
                <a:tc>
                  <a:txBody>
                    <a:bodyPr/>
                    <a:lstStyle/>
                    <a:p>
                      <a:pPr algn="l" rtl="0" fontAlgn="t"/>
                      <a:r>
                        <a:rPr lang="en-US" sz="1200" b="0" i="0" u="none" strike="noStrike">
                          <a:solidFill>
                            <a:srgbClr val="000000"/>
                          </a:solidFill>
                          <a:latin typeface="Times New Roman"/>
                        </a:rPr>
                        <a:t>11-17/0553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a:solidFill>
                            <a:srgbClr val="000000"/>
                          </a:solidFill>
                          <a:latin typeface="Times New Roman"/>
                        </a:rPr>
                        <a:t>LB225 11ax D1.0 Comment Resolution 27.10.4 Part 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11-17/0693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Quiet Time Period- part 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11-17/0759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t"/>
                      <a:r>
                        <a:rPr lang="en-US" sz="1200" b="0" i="0" u="none" strike="noStrike">
                          <a:solidFill>
                            <a:srgbClr val="00000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Jason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11-17/0812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t"/>
                      <a:r>
                        <a:rPr lang="en-US" sz="1200" b="0" i="0" u="none" strike="noStrike">
                          <a:solidFill>
                            <a:srgbClr val="00000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Jason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11-17/0925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 on HE Duration-based RTS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Huizhao Wang (Quantenna Communications)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11-17/0926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0000"/>
                          </a:solidFill>
                          <a:latin typeface="Times New Roman"/>
                        </a:rPr>
                        <a:t>cr</a:t>
                      </a:r>
                      <a:r>
                        <a:rPr lang="en-US" sz="1200" b="0" i="0" u="none" strike="noStrike" dirty="0">
                          <a:solidFill>
                            <a:srgbClr val="000000"/>
                          </a:solidFill>
                          <a:latin typeface="Times New Roman"/>
                        </a:rPr>
                        <a:t>-HE-MCS-NSS-not-supported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Matthew Fischer (Broadcom Limited)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11-17/0957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a:solidFill>
                            <a:srgbClr val="000000"/>
                          </a:solidFill>
                          <a:latin typeface="Times New Roman"/>
                        </a:rPr>
                        <a:t>lb225 MAC CR on fragmentation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Suhwook Kim (LG)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11-17/1002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LB225-MAC-CR-on-HCF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Suhwook Kim(LG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11-17/1009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quiet time period - part 3 (27.26.3.x)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11-17/1010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Quiet Time Period - Part 4 (9.4.2.223-225)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11-17/1011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Quiet Time Period - Part 5 (9.6.29.x)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11-17/1014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lb225-cr-on-association-exchange-using-dl-ofdma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Stephane Baron (Canon)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11-17/1023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lb225-cr-27-11-3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Yongho Seok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11-17/1031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Remaining CIDs for 27.5.2.7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laurent cariou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11-17/1031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CIDs in 27.5.2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Abhishek Patil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11-17/1034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Quiet Time Period - Part 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11-17/1044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CRs for ack related CIDs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George Cherian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p14="http://schemas.microsoft.com/office/powerpoint/2010/main" xmlns="" val="16883456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696913" y="5937647"/>
            <a:ext cx="5562600" cy="615553"/>
          </a:xfrm>
          <a:prstGeom prst="rect">
            <a:avLst/>
          </a:prstGeom>
          <a:noFill/>
        </p:spPr>
        <p:txBody>
          <a:bodyPr wrap="square" rtlCol="0">
            <a:spAutoFit/>
          </a:bodyPr>
          <a:lstStyle/>
          <a:p>
            <a:r>
              <a:rPr lang="en-US" sz="1100" dirty="0" smtClean="0">
                <a:solidFill>
                  <a:srgbClr val="00B050"/>
                </a:solidFill>
              </a:rPr>
              <a:t>Green</a:t>
            </a:r>
            <a:r>
              <a:rPr lang="en-US" sz="1100" dirty="0" smtClean="0"/>
              <a:t>: Completed with at least one passing pre-Motion</a:t>
            </a:r>
          </a:p>
          <a:p>
            <a:r>
              <a:rPr lang="en-US" sz="1100" dirty="0" smtClean="0">
                <a:solidFill>
                  <a:srgbClr val="FF0000"/>
                </a:solidFill>
              </a:rPr>
              <a:t>Red</a:t>
            </a:r>
            <a:r>
              <a:rPr lang="en-US" sz="1100" dirty="0" smtClean="0"/>
              <a:t>: Completed with no passing pre-Motion</a:t>
            </a:r>
          </a:p>
          <a:p>
            <a:r>
              <a:rPr lang="en-US" sz="1100" dirty="0" smtClean="0">
                <a:solidFill>
                  <a:srgbClr val="0070C0"/>
                </a:solidFill>
              </a:rPr>
              <a:t>Blue</a:t>
            </a:r>
            <a:r>
              <a:rPr lang="en-US" sz="1100" dirty="0" smtClean="0"/>
              <a:t>: Partially completed presentation</a:t>
            </a:r>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4" name="Table 13"/>
          <p:cNvGraphicFramePr>
            <a:graphicFrameLocks noGrp="1"/>
          </p:cNvGraphicFramePr>
          <p:nvPr/>
        </p:nvGraphicFramePr>
        <p:xfrm>
          <a:off x="685800" y="1219200"/>
          <a:ext cx="7696200" cy="4731953"/>
        </p:xfrm>
        <a:graphic>
          <a:graphicData uri="http://schemas.openxmlformats.org/drawingml/2006/table">
            <a:tbl>
              <a:tblPr/>
              <a:tblGrid>
                <a:gridCol w="893025"/>
                <a:gridCol w="3043221"/>
                <a:gridCol w="3043221"/>
                <a:gridCol w="716733"/>
              </a:tblGrid>
              <a:tr h="225878">
                <a:tc>
                  <a:txBody>
                    <a:bodyPr/>
                    <a:lstStyle/>
                    <a:p>
                      <a:pPr algn="l" rtl="0" fontAlgn="t"/>
                      <a:r>
                        <a:rPr lang="en-US" sz="1200" b="0" i="0" u="none" strike="noStrike" dirty="0">
                          <a:solidFill>
                            <a:srgbClr val="000000"/>
                          </a:solidFill>
                          <a:latin typeface="Times New Roman"/>
                        </a:rPr>
                        <a:t>11-17/1046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 resolution for CID 7043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Kaiying Lv (ZTE Corp.)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11-17/1049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Target RSSI field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laurent cariou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MAC-CR-HE MCS_NSS resolutions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11-17/1053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MAC-CR-Remaining CIDs in OM Control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11-17/1054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lb225-cr-27-13-presentation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Frank Hsu, Yongho Seok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11-17/1055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lb225-cr-cid7407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Yongho Seok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11-17/1060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 on CID 6053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Jeongki Kim (LG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11-17/1062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CID 9958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Abhishek Patil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11-17/1067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comment-resolution of OMI, Operation Mode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11-17/1068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comment-resolution-10.7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11-17/1069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a:solidFill>
                            <a:srgbClr val="000000"/>
                          </a:solidFill>
                          <a:latin typeface="Times New Roman"/>
                        </a:rPr>
                        <a:t>LB225 11ax D1.0 Comment Resolution 9.7.3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11-17/1070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 for CID5863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Kiseon Ryu (LG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11-17/1072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Remaining OMI comment resolutions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Jarkko Kneckt  (Apple)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11-17/1077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 for 10.3.2.4 and 27.2.2 Part III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Po-Kai Huang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44717">
                <a:tc>
                  <a:txBody>
                    <a:bodyPr/>
                    <a:lstStyle/>
                    <a:p>
                      <a:pPr algn="l" rtl="0" fontAlgn="t"/>
                      <a:r>
                        <a:rPr lang="en-US" sz="1200" b="0" i="0" u="none" strike="noStrike">
                          <a:solidFill>
                            <a:srgbClr val="000000"/>
                          </a:solidFill>
                          <a:latin typeface="Times New Roman"/>
                        </a:rPr>
                        <a:t>11-17/1081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 resolutions for HE NDP Announcement frame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Menzo Wentink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44717">
                <a:tc>
                  <a:txBody>
                    <a:bodyPr/>
                    <a:lstStyle/>
                    <a:p>
                      <a:pPr algn="l" rtl="0" fontAlgn="t"/>
                      <a:r>
                        <a:rPr lang="en-US" sz="1200" b="0" i="0" u="none" strike="noStrike">
                          <a:solidFill>
                            <a:srgbClr val="000000"/>
                          </a:solidFill>
                          <a:latin typeface="Times New Roman"/>
                        </a:rPr>
                        <a:t>11-17/1082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 resolutions for BRP and BSRP trigger frames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Menzo Wentink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11-17/1087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MAC-CR-CIDs 4813-4814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11-17/1088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Editorial fix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44717">
                <a:tc>
                  <a:txBody>
                    <a:bodyPr/>
                    <a:lstStyle/>
                    <a:p>
                      <a:pPr algn="l" rtl="0" fontAlgn="t"/>
                      <a:r>
                        <a:rPr lang="en-US" sz="1200" b="0" i="0" u="none" strike="noStrike">
                          <a:solidFill>
                            <a:srgbClr val="000000"/>
                          </a:solidFill>
                          <a:latin typeface="Times New Roman"/>
                        </a:rPr>
                        <a:t>11-17/1091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Proposed resolution for comments related to CIDs in 27.5.2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Jing Ma (NICT)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p14="http://schemas.microsoft.com/office/powerpoint/2010/main" xmlns="" val="513262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11-17/0000r0 (00 </a:t>
            </a:r>
            <a:r>
              <a:rPr lang="en-GB" sz="2800" dirty="0" smtClean="0"/>
              <a:t>CIDs)</a:t>
            </a:r>
          </a:p>
          <a:p>
            <a:pPr lvl="1"/>
            <a:endParaRPr lang="en-US" dirty="0" smtClean="0"/>
          </a:p>
          <a:p>
            <a:r>
              <a:rPr lang="en-US" sz="3200" dirty="0" smtClean="0"/>
              <a:t>Results: </a:t>
            </a:r>
            <a:r>
              <a:rPr lang="en-US" sz="2800" dirty="0" smtClean="0"/>
              <a:t>Y/N/A: </a:t>
            </a:r>
            <a:endParaRPr lang="en-US" sz="2800" dirty="0" smtClean="0"/>
          </a:p>
          <a:p>
            <a:pPr lvl="1"/>
            <a:r>
              <a:rPr lang="en-US" dirty="0" smtClean="0">
                <a:solidFill>
                  <a:schemeClr val="bg1">
                    <a:lumMod val="85000"/>
                  </a:schemeClr>
                </a:solidFill>
              </a:rPr>
              <a:t>Passed </a:t>
            </a:r>
            <a:r>
              <a:rPr lang="en-US" dirty="0" smtClean="0">
                <a:solidFill>
                  <a:schemeClr val="bg1">
                    <a:lumMod val="85000"/>
                  </a:schemeClr>
                </a:solidFill>
              </a:rPr>
              <a:t>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a:t>
            </a:r>
            <a:r>
              <a:rPr lang="en-US" sz="2000" dirty="0" smtClean="0">
                <a:solidFill>
                  <a:schemeClr val="tx1"/>
                </a:solidFill>
              </a:rPr>
              <a:t>11-17-0603-00-00ax-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Chairs</a:t>
            </a:r>
            <a:r>
              <a:rPr lang="en-US" altLang="en-US" sz="2000" dirty="0" smtClean="0">
                <a:latin typeface="Arial" pitchFamily="34" charset="0"/>
              </a:rPr>
              <a:t>: </a:t>
            </a:r>
          </a:p>
          <a:p>
            <a:pPr algn="ctr">
              <a:lnSpc>
                <a:spcPct val="90000"/>
              </a:lnSpc>
              <a:buFontTx/>
              <a:buNone/>
            </a:pPr>
            <a:r>
              <a:rPr lang="en-US" altLang="en-US" sz="2000" dirty="0" smtClean="0">
                <a:latin typeface="Arial" pitchFamily="34" charset="0"/>
              </a:rPr>
              <a:t>Chao-Chun </a:t>
            </a:r>
            <a:r>
              <a:rPr lang="en-US" altLang="en-US" sz="2000" dirty="0" smtClean="0">
                <a:latin typeface="Arial" pitchFamily="34" charset="0"/>
              </a:rPr>
              <a:t>Wang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p>
          <a:p>
            <a:pPr lvl="1"/>
            <a:r>
              <a:rPr lang="en-US" altLang="en-US" sz="1600" dirty="0" smtClean="0"/>
              <a:t>Monday PM2, EVE</a:t>
            </a:r>
          </a:p>
          <a:p>
            <a:pPr lvl="1"/>
            <a:r>
              <a:rPr lang="en-US" altLang="en-US" sz="1600" dirty="0" smtClean="0"/>
              <a:t>Tuesday PM2, EVE</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28092</TotalTime>
  <Words>1598</Words>
  <Application>Microsoft Office PowerPoint</Application>
  <PresentationFormat>On-screen Show (4:3)</PresentationFormat>
  <Paragraphs>352</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TGax MAC Ad-hoc  July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Straw Poll #1 (11-17-0603-00-00ax-)</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Mediatek</cp:lastModifiedBy>
  <cp:revision>1889</cp:revision>
  <cp:lastPrinted>1998-02-10T13:28:06Z</cp:lastPrinted>
  <dcterms:created xsi:type="dcterms:W3CDTF">2007-04-17T18:10:23Z</dcterms:created>
  <dcterms:modified xsi:type="dcterms:W3CDTF">2017-07-10T13:18:02Z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