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8" r:id="rId4"/>
    <p:sldId id="299" r:id="rId5"/>
    <p:sldId id="293" r:id="rId6"/>
    <p:sldId id="301" r:id="rId7"/>
    <p:sldId id="291" r:id="rId8"/>
    <p:sldId id="274" r:id="rId9"/>
    <p:sldId id="285" r:id="rId10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 autoAdjust="0"/>
  </p:normalViewPr>
  <p:slideViewPr>
    <p:cSldViewPr>
      <p:cViewPr varScale="1">
        <p:scale>
          <a:sx n="87" d="100"/>
          <a:sy n="87" d="100"/>
        </p:scale>
        <p:origin x="-1248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41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1652"/>
        <p:guide pos="42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273" y="67907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116831" y="6870996"/>
            <a:ext cx="12086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4784" y="687099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1023931" y="296310"/>
            <a:ext cx="81867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1023932" y="687099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1023932" y="6862495"/>
            <a:ext cx="84140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1183" y="7188"/>
            <a:ext cx="2480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5352" y="7188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78" y="3372350"/>
            <a:ext cx="7507258" cy="319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569217" y="6873425"/>
            <a:ext cx="17023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523" y="6873425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068450" y="6873425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068450" y="6872210"/>
            <a:ext cx="8097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955982" y="227090"/>
            <a:ext cx="83226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doc.: IEEE 802.11-16/0XXXr0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471434" y="6873425"/>
            <a:ext cx="1800172" cy="20005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6560" indent="-366560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8874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7749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66240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54987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4373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Dejian Li (Huawei)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64451" y="6873425"/>
            <a:ext cx="448841" cy="20005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8038" y="536575"/>
            <a:ext cx="3538537" cy="2654300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Dejian Li (Huawei), et 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802.11-17/1084r0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066800"/>
          </a:xfrm>
        </p:spPr>
        <p:txBody>
          <a:bodyPr/>
          <a:lstStyle/>
          <a:p>
            <a:r>
              <a:rPr lang="en-US" dirty="0" smtClean="0"/>
              <a:t>Unsolicited RSS for SLS in DTI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</a:t>
            </a:r>
            <a:r>
              <a:rPr lang="en-US" altLang="en-US" sz="2000" b="0" smtClean="0"/>
              <a:t>2017-7-13</a:t>
            </a:r>
            <a:endParaRPr lang="en-US" altLang="en-US" sz="2000" b="0" dirty="0" smtClean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47701" y="600456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altLang="en-US" sz="2000" b="0" kern="0" dirty="0" smtClean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1143000" y="3276600"/>
          <a:ext cx="7038975" cy="3009900"/>
        </p:xfrm>
        <a:graphic>
          <a:graphicData uri="http://schemas.openxmlformats.org/presentationml/2006/ole">
            <p:oleObj spid="_x0000_s6145" name="Document" r:id="rId4" imgW="8942938" imgH="383445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343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In 11ad, </a:t>
            </a:r>
            <a:r>
              <a:rPr lang="en-US" altLang="zh-CN" sz="1800" dirty="0" smtClean="0"/>
              <a:t>a </a:t>
            </a:r>
            <a:r>
              <a:rPr lang="en-US" altLang="zh-CN" sz="1800" dirty="0" smtClean="0"/>
              <a:t>pair of STAs always perform both </a:t>
            </a:r>
            <a:r>
              <a:rPr lang="en-US" altLang="zh-CN" sz="2000" dirty="0" smtClean="0"/>
              <a:t>ISS </a:t>
            </a:r>
            <a:r>
              <a:rPr lang="en-US" altLang="zh-CN" sz="2000" dirty="0" smtClean="0"/>
              <a:t>and </a:t>
            </a:r>
            <a:r>
              <a:rPr lang="en-US" altLang="zh-CN" sz="2000" dirty="0" smtClean="0"/>
              <a:t>RSS </a:t>
            </a:r>
            <a:r>
              <a:rPr lang="en-US" altLang="zh-CN" sz="2000" dirty="0" smtClean="0"/>
              <a:t>in single TXOP/SP during DTI, which is not </a:t>
            </a:r>
            <a:r>
              <a:rPr lang="en-US" altLang="zh-CN" sz="2000" dirty="0" smtClean="0"/>
              <a:t>flexible and inefficient.</a:t>
            </a:r>
            <a:endParaRPr lang="en-US" altLang="zh-CN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In 11ay D0.3, the </a:t>
            </a:r>
            <a:r>
              <a:rPr lang="en-US" altLang="zh-CN" sz="2000" dirty="0" err="1" smtClean="0"/>
              <a:t>NoRSS</a:t>
            </a:r>
            <a:r>
              <a:rPr lang="en-US" altLang="zh-CN" sz="2000" dirty="0" smtClean="0"/>
              <a:t> capability </a:t>
            </a:r>
            <a:r>
              <a:rPr lang="en-US" altLang="zh-CN" sz="2000" dirty="0" smtClean="0"/>
              <a:t>field indicates an EDMG STA supports </a:t>
            </a:r>
            <a:r>
              <a:rPr lang="en-US" altLang="zh-CN" sz="2000" dirty="0" smtClean="0"/>
              <a:t>SLS without </a:t>
            </a:r>
            <a:r>
              <a:rPr lang="en-US" altLang="zh-CN" sz="2000" dirty="0" smtClean="0"/>
              <a:t>RSS in a TXOP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 smtClean="0"/>
              <a:t>This contribution proposes unsolicited </a:t>
            </a:r>
            <a:r>
              <a:rPr lang="en-US" altLang="zh-CN" sz="2000" dirty="0" smtClean="0"/>
              <a:t>RSS instead of </a:t>
            </a:r>
            <a:r>
              <a:rPr lang="en-US" altLang="zh-CN" sz="2000" dirty="0" err="1" smtClean="0"/>
              <a:t>NoRSS</a:t>
            </a:r>
            <a:r>
              <a:rPr lang="en-US" altLang="zh-CN" sz="2000" dirty="0" smtClean="0"/>
              <a:t>, which needs </a:t>
            </a:r>
            <a:r>
              <a:rPr lang="en-US" altLang="zh-CN" sz="2000" dirty="0" smtClean="0"/>
              <a:t>less modifications to the SSW frame.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600" dirty="0" smtClean="0"/>
              <a:t>The main difference </a:t>
            </a:r>
            <a:r>
              <a:rPr lang="en-US" altLang="zh-CN" sz="1600" dirty="0" smtClean="0"/>
              <a:t>is the term </a:t>
            </a:r>
            <a:r>
              <a:rPr lang="en-US" altLang="zh-CN" sz="1600" dirty="0" err="1" smtClean="0"/>
              <a:t>NoRSS</a:t>
            </a:r>
            <a:r>
              <a:rPr lang="en-US" altLang="zh-CN" sz="1600" dirty="0" smtClean="0"/>
              <a:t> is changed to </a:t>
            </a:r>
            <a:r>
              <a:rPr lang="en-US" altLang="zh-CN" sz="1600" dirty="0" smtClean="0"/>
              <a:t>Unsolicited RSS.</a:t>
            </a:r>
            <a:endParaRPr lang="en-US" altLang="zh-CN" sz="1600" dirty="0" smtClean="0"/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Proposed Unsolicited RSS (1/2)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In </a:t>
            </a:r>
            <a:r>
              <a:rPr lang="en-US" sz="2000" dirty="0" smtClean="0"/>
              <a:t>11ay, the ISS and RSS can be performed in two different TXOPs.</a:t>
            </a:r>
            <a:endParaRPr lang="en-US" sz="1600" dirty="0" smtClean="0"/>
          </a:p>
          <a:p>
            <a:r>
              <a:rPr lang="en-US" altLang="zh-CN" sz="1800" dirty="0" smtClean="0"/>
              <a:t>Initiating Phase: </a:t>
            </a:r>
            <a:r>
              <a:rPr lang="en-US" altLang="zh-CN" sz="1800" dirty="0" smtClean="0"/>
              <a:t>ISS </a:t>
            </a:r>
            <a:r>
              <a:rPr lang="en-US" altLang="zh-CN" sz="1800" dirty="0" smtClean="0"/>
              <a:t>in </a:t>
            </a:r>
            <a:r>
              <a:rPr lang="en-US" sz="1800" dirty="0" smtClean="0"/>
              <a:t>TXOP1/SP1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STA </a:t>
            </a:r>
            <a:r>
              <a:rPr lang="en-US" sz="1600" dirty="0" smtClean="0"/>
              <a:t>B that does not match the </a:t>
            </a:r>
            <a:r>
              <a:rPr lang="en-US" sz="1600" dirty="0" smtClean="0"/>
              <a:t>RA field of SSW frames can </a:t>
            </a:r>
            <a:r>
              <a:rPr lang="en-US" sz="1600" dirty="0" smtClean="0"/>
              <a:t>process the </a:t>
            </a:r>
            <a:r>
              <a:rPr lang="en-US" sz="1600" dirty="0" smtClean="0"/>
              <a:t>received </a:t>
            </a:r>
            <a:r>
              <a:rPr lang="en-US" sz="1600" dirty="0" smtClean="0"/>
              <a:t>SSW frames from the ISS or RSS of STA A.</a:t>
            </a: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</a:rPr>
              <a:t>Accomplishment phase: (unsolicited </a:t>
            </a:r>
            <a:r>
              <a:rPr lang="en-US" sz="1800" dirty="0" smtClean="0">
                <a:solidFill>
                  <a:srgbClr val="000000"/>
                </a:solidFill>
              </a:rPr>
              <a:t>RSS + SSW Feedback + SSW </a:t>
            </a:r>
            <a:r>
              <a:rPr lang="en-US" sz="1800" dirty="0" err="1" smtClean="0">
                <a:solidFill>
                  <a:srgbClr val="000000"/>
                </a:solidFill>
              </a:rPr>
              <a:t>Ack</a:t>
            </a:r>
            <a:r>
              <a:rPr lang="en-US" sz="1800" dirty="0" smtClean="0">
                <a:solidFill>
                  <a:srgbClr val="000000"/>
                </a:solidFill>
              </a:rPr>
              <a:t>) w/o</a:t>
            </a:r>
            <a:r>
              <a:rPr lang="en-US" altLang="zh-CN" sz="1800" dirty="0" smtClean="0"/>
              <a:t> ISS </a:t>
            </a:r>
            <a:r>
              <a:rPr lang="en-US" sz="1800" dirty="0" smtClean="0">
                <a:solidFill>
                  <a:srgbClr val="000000"/>
                </a:solidFill>
              </a:rPr>
              <a:t>in</a:t>
            </a:r>
            <a:r>
              <a:rPr lang="en-US" altLang="zh-CN" sz="1800" dirty="0" smtClean="0"/>
              <a:t> TXOP2/SP2</a:t>
            </a:r>
            <a:endParaRPr 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Following </a:t>
            </a:r>
            <a:r>
              <a:rPr lang="en-US" altLang="zh-CN" sz="1600" dirty="0" smtClean="0"/>
              <a:t>TXOP1/SP1</a:t>
            </a:r>
            <a:r>
              <a:rPr lang="en-US" sz="1600" dirty="0" smtClean="0"/>
              <a:t>, </a:t>
            </a:r>
            <a:r>
              <a:rPr lang="en-US" sz="1600" dirty="0" smtClean="0"/>
              <a:t>the STA B initiates a new </a:t>
            </a:r>
            <a:r>
              <a:rPr lang="en-US" sz="1600" dirty="0" smtClean="0"/>
              <a:t>TXOP to </a:t>
            </a:r>
            <a:r>
              <a:rPr lang="en-US" sz="1600" dirty="0" smtClean="0"/>
              <a:t>perform unsolicited RSS including </a:t>
            </a:r>
            <a:r>
              <a:rPr lang="en-US" altLang="zh-CN" sz="1600" dirty="0" smtClean="0"/>
              <a:t>the Sector Select (Best Sector ID) for STA A.</a:t>
            </a:r>
            <a:endParaRPr lang="en-US" sz="16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766782" y="3962400"/>
          <a:ext cx="7513506" cy="2558006"/>
        </p:xfrm>
        <a:graphic>
          <a:graphicData uri="http://schemas.openxmlformats.org/presentationml/2006/ole">
            <p:oleObj spid="_x0000_s32769" name="Visio" r:id="rId3" imgW="9289764" imgH="3160512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Proposed Unsolicited RSS (2/2)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648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Unsolicited RSS may be used to respond to an earlier ISS or RSS .</a:t>
            </a:r>
          </a:p>
          <a:p>
            <a:pPr lvl="1"/>
            <a:r>
              <a:rPr lang="en-US" sz="1800" dirty="0" smtClean="0"/>
              <a:t>In TXOP1/SP1, STA A may set Direction = 0 (ISS) or </a:t>
            </a:r>
            <a:r>
              <a:rPr lang="en-US" altLang="zh-CN" sz="1800" dirty="0" smtClean="0"/>
              <a:t>Direction = </a:t>
            </a:r>
            <a:r>
              <a:rPr lang="en-US" altLang="zh-CN" sz="1800" dirty="0" smtClean="0"/>
              <a:t>1 (RSS</a:t>
            </a:r>
            <a:r>
              <a:rPr lang="en-US" altLang="zh-CN" sz="1800" dirty="0" smtClean="0"/>
              <a:t>) </a:t>
            </a:r>
            <a:r>
              <a:rPr lang="en-US" sz="1800" dirty="0" smtClean="0"/>
              <a:t>.  </a:t>
            </a:r>
            <a:endParaRPr lang="en-US" sz="1800" dirty="0" smtClean="0"/>
          </a:p>
          <a:p>
            <a:pPr lvl="1">
              <a:spcBef>
                <a:spcPts val="600"/>
              </a:spcBef>
            </a:pPr>
            <a:r>
              <a:rPr lang="en-US" altLang="zh-CN" sz="1800" dirty="0" smtClean="0"/>
              <a:t>In </a:t>
            </a:r>
            <a:r>
              <a:rPr lang="en-US" altLang="zh-CN" sz="1800" dirty="0" smtClean="0"/>
              <a:t>TXOP2/SP2, t</a:t>
            </a:r>
            <a:r>
              <a:rPr lang="en-US" sz="1800" dirty="0" smtClean="0"/>
              <a:t>he </a:t>
            </a:r>
            <a:r>
              <a:rPr lang="en-US" sz="1800" dirty="0" smtClean="0"/>
              <a:t>Direction field in SSW field is used to indicate the unsolicited RSS by the TXOP holder/SP source.</a:t>
            </a:r>
            <a:endParaRPr lang="en-US" sz="18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5800" y="3149636"/>
          <a:ext cx="7698292" cy="2565364"/>
        </p:xfrm>
        <a:graphic>
          <a:graphicData uri="http://schemas.openxmlformats.org/presentationml/2006/ole">
            <p:oleObj spid="_x0000_s31746" name="Visio" r:id="rId3" imgW="10720604" imgH="3551904" progId="Visio.Drawing.11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(</a:t>
            </a:r>
            <a:r>
              <a:rPr lang="en-US" altLang="zh-CN" dirty="0" smtClean="0"/>
              <a:t>1/3)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Allow an EDMG STA to set the Direction field to 1 when operates as a TXOP </a:t>
            </a:r>
            <a:r>
              <a:rPr lang="en-US" altLang="zh-CN" sz="2000" dirty="0" smtClean="0"/>
              <a:t>holder/SP source STA.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In 11ad, the TXOP holder/SP source shall set the </a:t>
            </a:r>
            <a:r>
              <a:rPr lang="en-US" altLang="zh-CN" sz="1600" b="1" dirty="0" smtClean="0"/>
              <a:t>Direction = 0 </a:t>
            </a:r>
            <a:r>
              <a:rPr lang="en-US" altLang="zh-CN" sz="1600" dirty="0" smtClean="0"/>
              <a:t>for ISS.</a:t>
            </a:r>
          </a:p>
          <a:p>
            <a:pPr lvl="1"/>
            <a:r>
              <a:rPr lang="en-US" altLang="zh-CN" sz="1600" dirty="0" smtClean="0"/>
              <a:t>But for the unsolicited </a:t>
            </a:r>
            <a:r>
              <a:rPr lang="en-US" altLang="zh-CN" sz="1600" dirty="0" smtClean="0"/>
              <a:t>RSS, the </a:t>
            </a:r>
            <a:r>
              <a:rPr lang="en-US" altLang="zh-CN" sz="1600" dirty="0" smtClean="0"/>
              <a:t>TXOP holder/SP source sets the </a:t>
            </a:r>
            <a:r>
              <a:rPr lang="en-US" altLang="zh-CN" sz="1600" b="1" dirty="0" smtClean="0"/>
              <a:t>Direction = </a:t>
            </a:r>
            <a:r>
              <a:rPr lang="en-US" altLang="zh-CN" sz="1600" b="1" dirty="0" smtClean="0"/>
              <a:t>1</a:t>
            </a:r>
            <a:r>
              <a:rPr lang="en-US" altLang="zh-CN" sz="1600" dirty="0" smtClean="0"/>
              <a:t>.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2"/>
            <a:endParaRPr lang="zh-CN" altLang="en-US" sz="1400" dirty="0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581400"/>
            <a:ext cx="6809734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 bwMode="auto">
          <a:xfrm>
            <a:off x="1600200" y="3810000"/>
            <a:ext cx="990600" cy="533399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5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Dejian Li (Huawei) et al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(</a:t>
            </a:r>
            <a:r>
              <a:rPr lang="en-US" altLang="zh-CN" dirty="0" smtClean="0"/>
              <a:t>2/3)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Insert the </a:t>
            </a:r>
            <a:r>
              <a:rPr lang="en-US" altLang="zh-CN" sz="2000" dirty="0" smtClean="0">
                <a:solidFill>
                  <a:srgbClr val="FF0000"/>
                </a:solidFill>
              </a:rPr>
              <a:t>Unsolicited RSS Enabled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field to SSW Feedback </a:t>
            </a:r>
            <a:r>
              <a:rPr lang="en-US" altLang="zh-CN" sz="2000" dirty="0" smtClean="0"/>
              <a:t>field using one reserved bit.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 smtClean="0"/>
              <a:t>indicate the SSW frame transmitter is capable to get an unsolicited </a:t>
            </a:r>
            <a:r>
              <a:rPr lang="en-US" altLang="zh-CN" sz="1600" dirty="0" smtClean="0"/>
              <a:t>RSS.</a:t>
            </a:r>
            <a:endParaRPr lang="zh-CN" altLang="en-US" sz="1600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447800" y="3200400"/>
          <a:ext cx="6532563" cy="3246438"/>
        </p:xfrm>
        <a:graphic>
          <a:graphicData uri="http://schemas.openxmlformats.org/presentationml/2006/ole">
            <p:oleObj spid="_x0000_s47107" name="文档" r:id="rId3" imgW="6243850" imgH="3103166" progId="Word.Document.12">
              <p:embed/>
            </p:oleObj>
          </a:graphicData>
        </a:graphic>
      </p:graphicFrame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Dejian Li (Huawei) et al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</a:t>
            </a:r>
            <a:r>
              <a:rPr lang="en-US" altLang="zh-CN" dirty="0" smtClean="0"/>
              <a:t>(3/3)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419600"/>
          </a:xfrm>
        </p:spPr>
        <p:txBody>
          <a:bodyPr/>
          <a:lstStyle/>
          <a:p>
            <a:r>
              <a:rPr lang="en-US" altLang="zh-CN" sz="2000" dirty="0" smtClean="0"/>
              <a:t>Insert the </a:t>
            </a:r>
            <a:r>
              <a:rPr lang="en-US" altLang="zh-CN" sz="2000" dirty="0" smtClean="0"/>
              <a:t>Unsolicited RSS </a:t>
            </a:r>
            <a:r>
              <a:rPr lang="en-US" altLang="zh-CN" sz="2000" dirty="0" smtClean="0"/>
              <a:t>bit into the BF Control </a:t>
            </a:r>
            <a:r>
              <a:rPr lang="en-US" altLang="zh-CN" sz="2000" dirty="0" smtClean="0"/>
              <a:t>field</a:t>
            </a:r>
            <a:endParaRPr lang="en-US" altLang="zh-CN" sz="2000" dirty="0" smtClean="0"/>
          </a:p>
          <a:p>
            <a:pPr lvl="1"/>
            <a:r>
              <a:rPr lang="en-US" altLang="zh-CN" sz="1800" dirty="0" err="1" smtClean="0"/>
              <a:t>IsInitiatorTXSS</a:t>
            </a:r>
            <a:r>
              <a:rPr lang="en-US" altLang="zh-CN" sz="1800" dirty="0" smtClean="0"/>
              <a:t> and </a:t>
            </a:r>
            <a:r>
              <a:rPr lang="en-US" altLang="zh-CN" sz="1800" dirty="0" err="1" smtClean="0"/>
              <a:t>IsResponderTXSS</a:t>
            </a:r>
            <a:r>
              <a:rPr lang="en-US" altLang="zh-CN" sz="1800" dirty="0" smtClean="0"/>
              <a:t> indicate that ISS and RSS are both always present in SLS, which cannot </a:t>
            </a:r>
            <a:r>
              <a:rPr lang="en-US" altLang="zh-CN" sz="1800" dirty="0" smtClean="0"/>
              <a:t>indicate the unsolicited </a:t>
            </a:r>
            <a:r>
              <a:rPr lang="en-US" altLang="zh-CN" sz="1800" dirty="0" smtClean="0"/>
              <a:t>RSS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pPr lvl="2"/>
            <a:endParaRPr lang="en-US" altLang="zh-CN" sz="1400" dirty="0" smtClean="0"/>
          </a:p>
          <a:p>
            <a:pPr lvl="2"/>
            <a:endParaRPr lang="en-US" altLang="zh-CN" sz="14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</p:txBody>
      </p:sp>
      <p:sp>
        <p:nvSpPr>
          <p:cNvPr id="2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" name="表格 31"/>
          <p:cNvGraphicFramePr>
            <a:graphicFrameLocks noGrp="1"/>
          </p:cNvGraphicFramePr>
          <p:nvPr/>
        </p:nvGraphicFramePr>
        <p:xfrm>
          <a:off x="7772400" y="4319587"/>
          <a:ext cx="1143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rgbClr val="FF0000"/>
                          </a:solidFill>
                        </a:rPr>
                        <a:t>Unsolicited RSS (B12)</a:t>
                      </a:r>
                      <a:endParaRPr lang="zh-CN" alt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7" name="组合 26"/>
          <p:cNvGrpSpPr/>
          <p:nvPr/>
        </p:nvGrpSpPr>
        <p:grpSpPr>
          <a:xfrm>
            <a:off x="1524000" y="2819400"/>
            <a:ext cx="5791199" cy="3605213"/>
            <a:chOff x="1524000" y="2743200"/>
            <a:chExt cx="5791199" cy="3605213"/>
          </a:xfrm>
        </p:grpSpPr>
        <p:grpSp>
          <p:nvGrpSpPr>
            <p:cNvPr id="17" name="组合 16"/>
            <p:cNvGrpSpPr/>
            <p:nvPr/>
          </p:nvGrpSpPr>
          <p:grpSpPr>
            <a:xfrm>
              <a:off x="1524000" y="2743200"/>
              <a:ext cx="5791199" cy="3605213"/>
              <a:chOff x="1905000" y="3581400"/>
              <a:chExt cx="5334000" cy="2843213"/>
            </a:xfrm>
          </p:grpSpPr>
          <p:pic>
            <p:nvPicPr>
              <p:cNvPr id="18" name="Picture 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905000" y="3581400"/>
                <a:ext cx="5334000" cy="2843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矩形 18"/>
              <p:cNvSpPr/>
              <p:nvPr/>
            </p:nvSpPr>
            <p:spPr bwMode="auto">
              <a:xfrm>
                <a:off x="6412606" y="3778333"/>
                <a:ext cx="751268" cy="459510"/>
              </a:xfrm>
              <a:prstGeom prst="rect">
                <a:avLst/>
              </a:prstGeom>
              <a:no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 bwMode="auto">
              <a:xfrm>
                <a:off x="6412606" y="5485081"/>
                <a:ext cx="751268" cy="392545"/>
              </a:xfrm>
              <a:prstGeom prst="rect">
                <a:avLst/>
              </a:prstGeom>
              <a:no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3" name="矩形 22"/>
            <p:cNvSpPr/>
            <p:nvPr/>
          </p:nvSpPr>
          <p:spPr bwMode="auto">
            <a:xfrm>
              <a:off x="2743200" y="2971800"/>
              <a:ext cx="1981200" cy="619173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2743200" y="5181600"/>
              <a:ext cx="2008414" cy="457200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8" name="Footer Placeholder 3"/>
          <p:cNvSpPr txBox="1">
            <a:spLocks/>
          </p:cNvSpPr>
          <p:nvPr/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Dejian Li (Huawei), et al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Date Placeholder 5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26" name="直接连接符 25"/>
          <p:cNvCxnSpPr>
            <a:stCxn id="20" idx="3"/>
          </p:cNvCxnSpPr>
          <p:nvPr/>
        </p:nvCxnSpPr>
        <p:spPr bwMode="auto">
          <a:xfrm flipV="1">
            <a:off x="7233633" y="4648200"/>
            <a:ext cx="538767" cy="8339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/>
          <p:cNvCxnSpPr>
            <a:stCxn id="19" idx="3"/>
          </p:cNvCxnSpPr>
          <p:nvPr/>
        </p:nvCxnSpPr>
        <p:spPr bwMode="auto">
          <a:xfrm>
            <a:off x="7233633" y="3360443"/>
            <a:ext cx="538767" cy="9829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Autofit/>
          </a:bodyPr>
          <a:lstStyle/>
          <a:p>
            <a:endParaRPr lang="en-US" b="0" dirty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609600" y="1600200"/>
            <a:ext cx="8001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b="1" dirty="0" smtClean="0">
                <a:latin typeface="+mn-ea"/>
                <a:ea typeface="+mn-ea"/>
              </a:rPr>
              <a:t>Using unsolicited RSS, </a:t>
            </a:r>
            <a:r>
              <a:rPr lang="en-US" altLang="zh-CN" sz="2000" b="1" dirty="0" smtClean="0">
                <a:latin typeface="+mn-ea"/>
                <a:ea typeface="+mn-ea"/>
              </a:rPr>
              <a:t>BF </a:t>
            </a:r>
            <a:r>
              <a:rPr lang="en-US" altLang="zh-CN" sz="2000" b="1" dirty="0" smtClean="0">
                <a:latin typeface="+mn-ea"/>
                <a:ea typeface="+mn-ea"/>
              </a:rPr>
              <a:t>time can be saved </a:t>
            </a:r>
            <a:r>
              <a:rPr lang="en-US" altLang="zh-CN" sz="2000" b="1" dirty="0" smtClean="0">
                <a:latin typeface="+mn-ea"/>
                <a:ea typeface="+mn-ea"/>
              </a:rPr>
              <a:t>significantly due </a:t>
            </a:r>
            <a:r>
              <a:rPr lang="en-US" altLang="zh-CN" sz="2000" b="1" dirty="0" smtClean="0">
                <a:latin typeface="+mn-ea"/>
                <a:ea typeface="+mn-ea"/>
              </a:rPr>
              <a:t>to skipping the already </a:t>
            </a:r>
            <a:r>
              <a:rPr lang="en-US" altLang="zh-CN" sz="2000" b="1" dirty="0" smtClean="0">
                <a:latin typeface="+mn-ea"/>
              </a:rPr>
              <a:t>performed </a:t>
            </a:r>
            <a:r>
              <a:rPr lang="en-US" altLang="zh-CN" sz="2000" b="1" dirty="0" smtClean="0">
                <a:latin typeface="+mn-ea"/>
              </a:rPr>
              <a:t>“</a:t>
            </a:r>
            <a:r>
              <a:rPr lang="en-US" altLang="zh-CN" sz="2000" b="1" dirty="0" smtClean="0">
                <a:latin typeface="+mn-ea"/>
                <a:ea typeface="+mn-ea"/>
              </a:rPr>
              <a:t>ISS”.</a:t>
            </a:r>
            <a:endParaRPr lang="en-US" altLang="zh-CN" sz="2000" b="1" dirty="0" smtClean="0">
              <a:latin typeface="+mn-ea"/>
              <a:ea typeface="+mn-ea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CN" sz="2000" b="1" dirty="0" smtClean="0">
                <a:latin typeface="+mn-ea"/>
                <a:ea typeface="+mn-ea"/>
              </a:rPr>
              <a:t>Standard </a:t>
            </a:r>
            <a:r>
              <a:rPr lang="en-US" altLang="zh-CN" sz="2000" b="1" dirty="0" smtClean="0">
                <a:latin typeface="+mn-ea"/>
                <a:ea typeface="+mn-ea"/>
              </a:rPr>
              <a:t>impact</a:t>
            </a:r>
            <a:endParaRPr lang="en-US" altLang="zh-CN" sz="2000" b="1" dirty="0" smtClean="0">
              <a:latin typeface="+mn-ea"/>
              <a:ea typeface="+mn-ea"/>
            </a:endParaRPr>
          </a:p>
          <a:p>
            <a:pPr marL="742950" lvl="1" indent="-285750" eaLnBrk="0" hangingPunct="0"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lang="en-US" altLang="zh-CN" sz="1600" dirty="0" smtClean="0">
                <a:latin typeface="+mn-lt"/>
                <a:cs typeface="MS PGothic" charset="0"/>
              </a:rPr>
              <a:t>Use the </a:t>
            </a:r>
            <a:r>
              <a:rPr lang="en-US" altLang="zh-CN" sz="1600" b="1" dirty="0" smtClean="0">
                <a:latin typeface="+mn-lt"/>
                <a:cs typeface="MS PGothic" charset="0"/>
              </a:rPr>
              <a:t>Direction</a:t>
            </a:r>
            <a:r>
              <a:rPr lang="en-US" altLang="zh-CN" sz="1600" dirty="0" smtClean="0">
                <a:latin typeface="+mn-lt"/>
                <a:cs typeface="MS PGothic" charset="0"/>
              </a:rPr>
              <a:t> subfield in SSW field to indicate the unsolicited RSS or a normal ISS.</a:t>
            </a:r>
          </a:p>
          <a:p>
            <a:pPr marL="742950" lvl="1" indent="-285750" eaLnBrk="0" hangingPunct="0"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lang="en-US" altLang="zh-CN" sz="1600" dirty="0" smtClean="0">
                <a:latin typeface="+mn-lt"/>
                <a:cs typeface="MS PGothic" charset="0"/>
              </a:rPr>
              <a:t>Insert the </a:t>
            </a:r>
            <a:r>
              <a:rPr lang="en-US" altLang="zh-CN" sz="1600" b="1" dirty="0" smtClean="0">
                <a:latin typeface="+mn-lt"/>
                <a:cs typeface="MS PGothic" charset="0"/>
              </a:rPr>
              <a:t>Unsolicited RSS Enabled</a:t>
            </a:r>
            <a:r>
              <a:rPr lang="en-US" altLang="zh-CN" sz="1600" dirty="0" smtClean="0">
                <a:latin typeface="+mn-lt"/>
                <a:cs typeface="MS PGothic" charset="0"/>
              </a:rPr>
              <a:t> </a:t>
            </a:r>
            <a:r>
              <a:rPr lang="en-US" altLang="zh-CN" sz="1600" dirty="0" smtClean="0">
                <a:latin typeface="+mn-lt"/>
                <a:cs typeface="MS PGothic" charset="0"/>
              </a:rPr>
              <a:t>field to indicate the whether the </a:t>
            </a:r>
            <a:r>
              <a:rPr lang="en-US" altLang="zh-CN" sz="1600" dirty="0" err="1" smtClean="0">
                <a:latin typeface="+mn-lt"/>
                <a:cs typeface="MS PGothic" charset="0"/>
              </a:rPr>
              <a:t>trasnmitter</a:t>
            </a:r>
            <a:r>
              <a:rPr lang="en-US" altLang="zh-CN" sz="1600" dirty="0" smtClean="0">
                <a:latin typeface="+mn-lt"/>
                <a:cs typeface="MS PGothic" charset="0"/>
              </a:rPr>
              <a:t> of </a:t>
            </a:r>
            <a:r>
              <a:rPr lang="en-US" altLang="zh-CN" sz="1600" dirty="0" smtClean="0">
                <a:latin typeface="+mn-lt"/>
                <a:cs typeface="MS PGothic" charset="0"/>
              </a:rPr>
              <a:t>Unsolicited RSS Enabled </a:t>
            </a:r>
            <a:r>
              <a:rPr lang="en-US" altLang="zh-CN" sz="1600" dirty="0" smtClean="0">
                <a:latin typeface="+mn-lt"/>
                <a:cs typeface="MS PGothic" charset="0"/>
              </a:rPr>
              <a:t>field is ready to receive an unsolicited RSS.</a:t>
            </a:r>
          </a:p>
          <a:p>
            <a:pPr marL="742950" lvl="1" indent="-285750" eaLnBrk="0" hangingPunct="0">
              <a:spcBef>
                <a:spcPts val="600"/>
              </a:spcBef>
              <a:spcAft>
                <a:spcPts val="600"/>
              </a:spcAft>
              <a:buFontTx/>
              <a:buChar char="–"/>
              <a:defRPr/>
            </a:pPr>
            <a:r>
              <a:rPr lang="en-US" altLang="zh-CN" sz="1600" dirty="0" smtClean="0">
                <a:cs typeface="MS PGothic" charset="0"/>
              </a:rPr>
              <a:t>Insert</a:t>
            </a:r>
            <a:r>
              <a:rPr lang="en-US" altLang="zh-CN" sz="1600" dirty="0" smtClean="0">
                <a:latin typeface="+mn-lt"/>
                <a:cs typeface="MS PGothic" charset="0"/>
              </a:rPr>
              <a:t> </a:t>
            </a:r>
            <a:r>
              <a:rPr lang="en-US" altLang="zh-CN" sz="1600" b="1" dirty="0" smtClean="0">
                <a:latin typeface="+mn-lt"/>
                <a:cs typeface="MS PGothic" charset="0"/>
              </a:rPr>
              <a:t>Unsolicited RSS</a:t>
            </a:r>
            <a:r>
              <a:rPr lang="en-US" altLang="zh-CN" sz="1600" dirty="0" smtClean="0">
                <a:latin typeface="+mn-lt"/>
                <a:cs typeface="MS PGothic" charset="0"/>
              </a:rPr>
              <a:t> field </a:t>
            </a:r>
            <a:r>
              <a:rPr lang="en-US" altLang="zh-CN" sz="1600" dirty="0" smtClean="0">
                <a:latin typeface="+mn-lt"/>
                <a:cs typeface="MS PGothic" charset="0"/>
              </a:rPr>
              <a:t>to the BF Control </a:t>
            </a:r>
            <a:r>
              <a:rPr lang="en-US" altLang="zh-CN" sz="1600" dirty="0" smtClean="0">
                <a:latin typeface="+mn-lt"/>
                <a:cs typeface="MS PGothic" charset="0"/>
              </a:rPr>
              <a:t>field</a:t>
            </a:r>
            <a:endParaRPr lang="en-US" altLang="zh-CN" sz="1600" dirty="0" smtClean="0">
              <a:latin typeface="+mn-lt"/>
              <a:cs typeface="MS PGothic" charset="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endParaRPr lang="en-US" altLang="zh-CN" sz="2000" b="1" dirty="0" smtClean="0">
              <a:latin typeface="+mn-ea"/>
              <a:ea typeface="+mn-ea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endParaRPr lang="en-US" altLang="zh-CN" sz="2000" dirty="0" smtClean="0">
              <a:latin typeface="+mn-ea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b="1" kern="0" dirty="0" smtClean="0">
              <a:latin typeface="+mn-lt"/>
              <a:cs typeface="MS PGothic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70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2484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564" y="1981200"/>
            <a:ext cx="8022236" cy="3657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Do you agree that the text in contribution </a:t>
            </a:r>
            <a:r>
              <a:rPr lang="en-US" altLang="zh-CN" sz="2000" dirty="0" smtClean="0"/>
              <a:t>17/1085r0 </a:t>
            </a:r>
            <a:r>
              <a:rPr lang="en-US" altLang="zh-CN" sz="2000" dirty="0" smtClean="0"/>
              <a:t>(Proposed resolution to </a:t>
            </a:r>
            <a:r>
              <a:rPr lang="en-US" altLang="zh-CN" sz="2000" dirty="0" err="1" smtClean="0"/>
              <a:t>NoRSS</a:t>
            </a:r>
            <a:r>
              <a:rPr lang="en-US" altLang="zh-CN" sz="2000" dirty="0" smtClean="0"/>
              <a:t> related CIDs) shall be </a:t>
            </a:r>
            <a:r>
              <a:rPr lang="en-GB" altLang="en-US" sz="2000" dirty="0" smtClean="0"/>
              <a:t>incorporated</a:t>
            </a:r>
            <a:r>
              <a:rPr lang="en-US" altLang="zh-CN" sz="2000" dirty="0" smtClean="0"/>
              <a:t> in the 11ay </a:t>
            </a:r>
            <a:r>
              <a:rPr lang="en-US" altLang="zh-CN" sz="2000" dirty="0" smtClean="0"/>
              <a:t>draft</a:t>
            </a:r>
            <a:r>
              <a:rPr lang="en-US" altLang="zh-CN" sz="2000" dirty="0" smtClean="0"/>
              <a:t>?</a:t>
            </a:r>
            <a:endParaRPr lang="en-US" altLang="ko-KR" sz="2000" kern="1200" dirty="0" smtClean="0"/>
          </a:p>
          <a:p>
            <a:pPr marL="0" indent="0">
              <a:buNone/>
            </a:pPr>
            <a:r>
              <a:rPr lang="en-US" altLang="zh-CN" sz="2000" b="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altLang="zh-CN" kern="1200" dirty="0" smtClean="0"/>
              <a:t>Y  /N  /</a:t>
            </a:r>
            <a:r>
              <a:rPr lang="en-US" altLang="zh-CN" kern="1200" dirty="0" smtClean="0"/>
              <a:t>A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fi-FI" smtClean="0"/>
              <a:t>Dejian Li (Huawei), et al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July 2017</a:t>
            </a:r>
            <a:endParaRPr lang="en-US" dirty="0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53710</TotalTime>
  <Words>589</Words>
  <Application>Microsoft Office PowerPoint</Application>
  <PresentationFormat>全屏显示(4:3)</PresentationFormat>
  <Paragraphs>77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802-11-Submission</vt:lpstr>
      <vt:lpstr>Microsoft Office Word 97 - 2003 文档</vt:lpstr>
      <vt:lpstr>Microsoft Office Visio 绘图</vt:lpstr>
      <vt:lpstr>Microsoft Office Word 文档</vt:lpstr>
      <vt:lpstr>Unsolicited RSS for SLS in DTI</vt:lpstr>
      <vt:lpstr>Introduction</vt:lpstr>
      <vt:lpstr>Proposed Unsolicited RSS (1/2)</vt:lpstr>
      <vt:lpstr>Proposed Unsolicited RSS (2/2)</vt:lpstr>
      <vt:lpstr>Signaling (1/3)</vt:lpstr>
      <vt:lpstr>Signaling (2/3)</vt:lpstr>
      <vt:lpstr>Signaling (3/3)</vt:lpstr>
      <vt:lpstr>Conclusion</vt:lpstr>
      <vt:lpstr>Straw poll 1</vt:lpstr>
    </vt:vector>
  </TitlesOfParts>
  <Company>Marvell Semiconductor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Dejian Li</dc:creator>
  <cp:lastModifiedBy>l00228741</cp:lastModifiedBy>
  <cp:revision>3327</cp:revision>
  <cp:lastPrinted>2014-11-04T15:04:57Z</cp:lastPrinted>
  <dcterms:created xsi:type="dcterms:W3CDTF">2007-04-17T18:10:23Z</dcterms:created>
  <dcterms:modified xsi:type="dcterms:W3CDTF">2017-07-13T08:48:11Z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(2)J7CtDRt4fi/eVLx9I+vn0Y1ieMx9vkMDlUhcnP+p0F0+Sibl7LgltrgxE3Ka9Pflw1La7Xiw
4AY4kgL6eCyztcsMVveqMIgbVYts3DPu+wSKtth7uu0tSqs1VaIB8zUToS+ghNkY7v5saiUr
w1twHZSaaN6CSnr0xYtJP3ZlL6e3HV8L52FQDdqYhDcxL0PjXsnmGIjhXP0jhVHauA5O330I
YPYunbfPpvn61dXGjz</vt:lpwstr>
  </property>
  <property fmtid="{D5CDD505-2E9C-101B-9397-08002B2CF9AE}" pid="27" name="_2015_ms_pID_7253431">
    <vt:lpwstr>DJwqyfhHecDva4hnpdwPKTJwkSvruJ2cB2nOXV5Nqa0D2hpP2i/3fN
643gZnLUdWVdZjhVTMghyVJMajP8Bfmiv+5jQXEabdQYcwX1E912aWK4srBkhkvJdvOt55PK
6mvkQrxsn7f2amKcA2to27VgSmzBxc3GnlFrJJd+BrwzWLHjKRz+3YFSh5VKU9o08o7vCAh+
nEnkbdesqFOXTAso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1479699359</vt:lpwstr>
  </property>
</Properties>
</file>