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6" r:id="rId6"/>
    <p:sldId id="273" r:id="rId7"/>
    <p:sldId id="299" r:id="rId8"/>
    <p:sldId id="312" r:id="rId9"/>
    <p:sldId id="315" r:id="rId10"/>
    <p:sldId id="314" r:id="rId11"/>
    <p:sldId id="307" r:id="rId12"/>
    <p:sldId id="320" r:id="rId13"/>
    <p:sldId id="318" r:id="rId14"/>
    <p:sldId id="321" r:id="rId15"/>
    <p:sldId id="319" r:id="rId16"/>
    <p:sldId id="322" r:id="rId17"/>
    <p:sldId id="323" r:id="rId18"/>
    <p:sldId id="284" r:id="rId19"/>
    <p:sldId id="324" r:id="rId20"/>
    <p:sldId id="325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108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872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uhx\Desktop\working1\myCodes\11ba\July2017\analysis_playground_purpose%20indic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uhx\Desktop\working1\myCodes\11ba\July2017\analysis_playground_purpose%20indic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Scenario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'Refined results'!$D$31:$D$32</c:f>
              <c:strCache>
                <c:ptCount val="2"/>
                <c:pt idx="0">
                  <c:v>no PI</c:v>
                </c:pt>
                <c:pt idx="1">
                  <c:v>with PI</c:v>
                </c:pt>
              </c:strCache>
            </c:strRef>
          </c:cat>
          <c:val>
            <c:numRef>
              <c:f>'Refined results'!$B$31:$B$32</c:f>
              <c:numCache>
                <c:formatCode>General</c:formatCode>
                <c:ptCount val="2"/>
                <c:pt idx="0">
                  <c:v>0.40720000000000001</c:v>
                </c:pt>
                <c:pt idx="1">
                  <c:v>0.32640000000000002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DD-47A0-B5A5-02F5B242F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6359568"/>
        <c:axId val="416360224"/>
        <c:axId val="0"/>
      </c:bar3DChart>
      <c:catAx>
        <c:axId val="416359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Schemes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360224"/>
        <c:crosses val="autoZero"/>
        <c:auto val="1"/>
        <c:lblAlgn val="ctr"/>
        <c:lblOffset val="100"/>
        <c:noMultiLvlLbl val="0"/>
      </c:catAx>
      <c:valAx>
        <c:axId val="41636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Average</a:t>
                </a:r>
                <a:r>
                  <a:rPr lang="en-US" baseline="0" dirty="0"/>
                  <a:t> power comsumption per STA (uW)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35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Scenario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no PI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'Refined results'!$B$6:$K$6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</c:numCache>
            </c:numRef>
          </c:cat>
          <c:val>
            <c:numRef>
              <c:f>'Refined results'!$B$9:$K$9</c:f>
              <c:numCache>
                <c:formatCode>General</c:formatCode>
                <c:ptCount val="10"/>
                <c:pt idx="0">
                  <c:v>6.3231000000000002</c:v>
                </c:pt>
                <c:pt idx="1">
                  <c:v>3.1614</c:v>
                </c:pt>
                <c:pt idx="2">
                  <c:v>1.8968</c:v>
                </c:pt>
                <c:pt idx="3">
                  <c:v>1.5806</c:v>
                </c:pt>
                <c:pt idx="4">
                  <c:v>1.2645</c:v>
                </c:pt>
                <c:pt idx="5">
                  <c:v>0.94840000000000002</c:v>
                </c:pt>
                <c:pt idx="6">
                  <c:v>0.63229999999999997</c:v>
                </c:pt>
                <c:pt idx="7">
                  <c:v>0.63229999999999997</c:v>
                </c:pt>
                <c:pt idx="8">
                  <c:v>0.63229999999999997</c:v>
                </c:pt>
                <c:pt idx="9">
                  <c:v>0.63219999999999998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EC-40A2-B4D7-7433D47D0D7D}"/>
            </c:ext>
          </c:extLst>
        </c:ser>
        <c:ser>
          <c:idx val="1"/>
          <c:order val="1"/>
          <c:tx>
            <c:v>with PI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'Refined results'!$B$6:$K$6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</c:numCache>
            </c:numRef>
          </c:cat>
          <c:val>
            <c:numRef>
              <c:f>'Refined results'!$B$10:$K$10</c:f>
              <c:numCache>
                <c:formatCode>General</c:formatCode>
                <c:ptCount val="10"/>
                <c:pt idx="0">
                  <c:v>3.8315000000000001</c:v>
                </c:pt>
                <c:pt idx="1">
                  <c:v>1.9157</c:v>
                </c:pt>
                <c:pt idx="2">
                  <c:v>1.1494</c:v>
                </c:pt>
                <c:pt idx="3">
                  <c:v>0.95779999999999998</c:v>
                </c:pt>
                <c:pt idx="4">
                  <c:v>0.76629999999999998</c:v>
                </c:pt>
                <c:pt idx="5">
                  <c:v>0.57469999999999999</c:v>
                </c:pt>
                <c:pt idx="6">
                  <c:v>0.3831</c:v>
                </c:pt>
                <c:pt idx="7">
                  <c:v>0.3831</c:v>
                </c:pt>
                <c:pt idx="8">
                  <c:v>0.3831</c:v>
                </c:pt>
                <c:pt idx="9">
                  <c:v>0.3831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EC-40A2-B4D7-7433D47D0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2260344"/>
        <c:axId val="352263624"/>
        <c:axId val="0"/>
      </c:bar3DChart>
      <c:catAx>
        <c:axId val="352260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</a:t>
                </a:r>
                <a:r>
                  <a:rPr lang="en-US" baseline="0" dirty="0"/>
                  <a:t> arrival duration (us)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263624"/>
        <c:crosses val="autoZero"/>
        <c:auto val="1"/>
        <c:lblAlgn val="ctr"/>
        <c:lblOffset val="100"/>
        <c:noMultiLvlLbl val="0"/>
      </c:catAx>
      <c:valAx>
        <c:axId val="352263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Average power comsumption</a:t>
                </a:r>
                <a:r>
                  <a:rPr lang="en-US" baseline="0" dirty="0"/>
                  <a:t> per STA (uW)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260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74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03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9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27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9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Power Consumption Evaluation for A Few WUR MAC Procedures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042006"/>
              </p:ext>
            </p:extLst>
          </p:nvPr>
        </p:nvGraphicFramePr>
        <p:xfrm>
          <a:off x="2317751" y="3932239"/>
          <a:ext cx="7578725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1" y="3932239"/>
                        <a:ext cx="7578725" cy="2325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Scenario 1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892283"/>
              </p:ext>
            </p:extLst>
          </p:nvPr>
        </p:nvGraphicFramePr>
        <p:xfrm>
          <a:off x="4125773" y="5517232"/>
          <a:ext cx="4388670" cy="60906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194335">
                  <a:extLst>
                    <a:ext uri="{9D8B030D-6E8A-4147-A177-3AD203B41FA5}">
                      <a16:colId xmlns:a16="http://schemas.microsoft.com/office/drawing/2014/main" val="3406281675"/>
                    </a:ext>
                  </a:extLst>
                </a:gridCol>
                <a:gridCol w="2194335">
                  <a:extLst>
                    <a:ext uri="{9D8B030D-6E8A-4147-A177-3AD203B41FA5}">
                      <a16:colId xmlns:a16="http://schemas.microsoft.com/office/drawing/2014/main" val="852377012"/>
                    </a:ext>
                  </a:extLst>
                </a:gridCol>
              </a:tblGrid>
              <a:tr h="203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 PI (uW)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3805082"/>
                  </a:ext>
                </a:extLst>
              </a:tr>
              <a:tr h="203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with PI (uW)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371620"/>
                  </a:ext>
                </a:extLst>
              </a:tr>
              <a:tr h="203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83911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9940831"/>
              </p:ext>
            </p:extLst>
          </p:nvPr>
        </p:nvGraphicFramePr>
        <p:xfrm>
          <a:off x="3791744" y="18303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3791744" y="5085184"/>
            <a:ext cx="53450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Power saving gain comparing to no purpose indication case</a:t>
            </a:r>
          </a:p>
        </p:txBody>
      </p:sp>
    </p:spTree>
    <p:extLst>
      <p:ext uri="{BB962C8B-B14F-4D97-AF65-F5344CB8AC3E}">
        <p14:creationId xmlns:p14="http://schemas.microsoft.com/office/powerpoint/2010/main" val="358823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Observation for Scenario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each round of (Re)Configuration, ~20% power saving can be achieved by indicating in the wake up packets that a STA is being woken up for individual (Re)Configuration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More beneficial if (Re)Configuration takes place more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duty cycle configuration: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expected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channel configuration may be needed more frequently: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WUR channel being narrowband, more likely subject to deep fading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Device movement expected: cows, goods,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(Re)Configuration frequency depends on coherent channel time</a:t>
            </a: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Achieved power saving may be significant over a long life time expected of WUR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Sensors attached to cows, e.g.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1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Scenario 2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845154"/>
              </p:ext>
            </p:extLst>
          </p:nvPr>
        </p:nvGraphicFramePr>
        <p:xfrm>
          <a:off x="2495601" y="5229200"/>
          <a:ext cx="7344821" cy="49071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87111">
                  <a:extLst>
                    <a:ext uri="{9D8B030D-6E8A-4147-A177-3AD203B41FA5}">
                      <a16:colId xmlns:a16="http://schemas.microsoft.com/office/drawing/2014/main" val="2645941094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2974899088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87162775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285278720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58986434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020206484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82957152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2257586743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447227741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377851760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742579751"/>
                    </a:ext>
                  </a:extLst>
                </a:gridCol>
              </a:tblGrid>
              <a:tr h="245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Packet Arrival duration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7599178"/>
                  </a:ext>
                </a:extLst>
              </a:tr>
              <a:tr h="245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gain (%)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784862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287689" y="4780637"/>
            <a:ext cx="6877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Power saving gain comparing to no purpose indication case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766869"/>
              </p:ext>
            </p:extLst>
          </p:nvPr>
        </p:nvGraphicFramePr>
        <p:xfrm>
          <a:off x="2855640" y="1628800"/>
          <a:ext cx="6264696" cy="295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702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Observation for Scenario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each round of UL data transmission, ~40% power saving can be achieved by indicating in the wake up packets that a STA is being woken up for UL data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Achieved power saving could be very significant over a long life time expected of WUR devices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72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evaluated two potential wake up procedures for their power consumptions and compared the results for the scenarios where the STA is/is not informed of the purpose of the wake up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1: a STA is woken up for individual (Re)Configuration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2: a STA is woken up for UL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show that significant power saving and overhead reduction can be achieved if the WUP indicates the purpose of the wake up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WUP may need to use a few bits to indicate the purpose of the wake up process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209800" y="1700809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11-17/0387r6, Purpose Indication of WUR Packets, May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to the 802.11ba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WUP may carry the indication that the receiving STA is being woken up for UL data transmissions.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to the 802.11ba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WUP may carry the indication that the receiving STA is being woken up for individual (Re)Configuration.</a:t>
            </a:r>
          </a:p>
        </p:txBody>
      </p:sp>
    </p:spTree>
    <p:extLst>
      <p:ext uri="{BB962C8B-B14F-4D97-AF65-F5344CB8AC3E}">
        <p14:creationId xmlns:p14="http://schemas.microsoft.com/office/powerpoint/2010/main" val="362298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evaluate the power consumption for a few WUR MAC procedures using simulation results and discuss the benefits of purpose indication for overhead reduction and power saving for WUR devices.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18799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may be woken up by another STA for very different reasons: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Individual (Re)Configuration/BSS-wide parameters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and/or DL data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Optimization is possible if a STA is informed of the purpose of the wake up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Overhead reduction and power saving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 two potential wake up procedures for power consumptions with/without the STA being informed of the purpose of wake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1: STA being woken up for (re)configuration: e.g.,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woken up for WUR duty cycle renegotiation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woken up for WUR channel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2: STA being woken up for UL data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AP wakes a STA for (Re)configuration, e.g., WUR duty cycle renegotiation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Purpose Indication in WUP, STA’s behavior may be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WUP without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PS-Poll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Configuration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Config preference; receives Config Confirm and sends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Returns to sleep</a:t>
            </a:r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Purpose Indication in WUP, STA’s behavior may be optimized: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WUP with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Config Preference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 Configuration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Config Confirm; receives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Returns to sleep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050" y="1124745"/>
            <a:ext cx="7137901" cy="4384801"/>
          </a:xfrm>
          <a:prstGeom prst="rect">
            <a:avLst/>
          </a:prstGeom>
        </p:spPr>
      </p:pic>
      <p:sp>
        <p:nvSpPr>
          <p:cNvPr id="97" name="Rectangle 96"/>
          <p:cNvSpPr/>
          <p:nvPr/>
        </p:nvSpPr>
        <p:spPr bwMode="auto">
          <a:xfrm>
            <a:off x="3935760" y="1139152"/>
            <a:ext cx="2736304" cy="2238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935760" y="3516359"/>
            <a:ext cx="2088232" cy="25271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631504" y="543767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With purpose indication in WUP, one frame can be reduced from the frame exchange; shortens awake time for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Cost: a few (e.g., 2 or 3) bits in purpose indication in WUR packets</a:t>
            </a:r>
          </a:p>
        </p:txBody>
      </p:sp>
    </p:spTree>
    <p:extLst>
      <p:ext uri="{BB962C8B-B14F-4D97-AF65-F5344CB8AC3E}">
        <p14:creationId xmlns:p14="http://schemas.microsoft.com/office/powerpoint/2010/main" val="92879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Scenario 2: AP wakes STAs for UL data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Purpose Indication in WUP, STA’s behavior may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a WUP without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PS-Poll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UL packet request/poll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UL packet; receives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returns to sleep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Purpose Indication in WUP, STA’s behavior may be optimized: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a WUP with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UL 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returns to sleep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042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184" y="1196753"/>
            <a:ext cx="7201632" cy="42746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3915882" y="1187199"/>
            <a:ext cx="2304256" cy="23551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915882" y="3610927"/>
            <a:ext cx="1099998" cy="2128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688664" y="5494774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With purpose indication in WUP, two frames can be removed from the frame exchange; shortens awake time for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Cost: A few (e.g., 2 or 3 bits) in purpose indication in WUR packet</a:t>
            </a:r>
          </a:p>
        </p:txBody>
      </p:sp>
    </p:spTree>
    <p:extLst>
      <p:ext uri="{BB962C8B-B14F-4D97-AF65-F5344CB8AC3E}">
        <p14:creationId xmlns:p14="http://schemas.microsoft.com/office/powerpoint/2010/main" val="234254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Analysis assumptions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3600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Usage Scenario 3 (Cattle farm) [5]: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farmer (Mobile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50 cows (STAs)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data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rate in Scenario 2: packets being polled every [5:5:50]s</a:t>
            </a:r>
          </a:p>
          <a:p>
            <a:pPr marL="457200" lvl="1" indent="0"/>
            <a:endParaRPr lang="en-US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consumption evaluated at the STA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1: Power consumption for one configuration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2: Power consumption for one UL data exchange for 100s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7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Analysis assumptions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3600400"/>
          </a:xfrm>
        </p:spPr>
        <p:txBody>
          <a:bodyPr/>
          <a:lstStyle/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7035"/>
              </p:ext>
            </p:extLst>
          </p:nvPr>
        </p:nvGraphicFramePr>
        <p:xfrm>
          <a:off x="2063552" y="1196752"/>
          <a:ext cx="3480048" cy="323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708605231"/>
                    </a:ext>
                  </a:extLst>
                </a:gridCol>
                <a:gridCol w="1463824">
                  <a:extLst>
                    <a:ext uri="{9D8B030D-6E8A-4147-A177-3AD203B41FA5}">
                      <a16:colId xmlns:a16="http://schemas.microsoft.com/office/drawing/2014/main" val="2067744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Parameters (WUR)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84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56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90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P.Listen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688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144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5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8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WUR PHY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  <a:r>
                        <a:rPr lang="en-US" baseline="0" dirty="0"/>
                        <a:t> kbps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089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WUR Packet</a:t>
                      </a:r>
                      <a:r>
                        <a:rPr lang="en-US" baseline="0" dirty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31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206260"/>
              </p:ext>
            </p:extLst>
          </p:nvPr>
        </p:nvGraphicFramePr>
        <p:xfrm>
          <a:off x="6197522" y="1240760"/>
          <a:ext cx="3480048" cy="3191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475483393"/>
                    </a:ext>
                  </a:extLst>
                </a:gridCol>
                <a:gridCol w="1463824">
                  <a:extLst>
                    <a:ext uri="{9D8B030D-6E8A-4147-A177-3AD203B41FA5}">
                      <a16:colId xmlns:a16="http://schemas.microsoft.com/office/drawing/2014/main" val="1293259965"/>
                    </a:ext>
                  </a:extLst>
                </a:gridCol>
              </a:tblGrid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Parameters (PCR)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677446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352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355805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154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669708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P.Listen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 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222408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P.DeepSleep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0" dirty="0"/>
                        <a:t> uw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33590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Frame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234862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695279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PCR PHY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6.5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4499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524000" y="4474761"/>
            <a:ext cx="4788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Assumed packet sizes: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UL Data packet size: 32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PS-Poll: 20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Data-poll: 20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Config Req size: 30 bytes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30238" y="4509120"/>
            <a:ext cx="47142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Config Pref size: 30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Config Confirm size: 20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ACK: 14 bytes </a:t>
            </a:r>
          </a:p>
        </p:txBody>
      </p:sp>
    </p:spTree>
    <p:extLst>
      <p:ext uri="{BB962C8B-B14F-4D97-AF65-F5344CB8AC3E}">
        <p14:creationId xmlns:p14="http://schemas.microsoft.com/office/powerpoint/2010/main" val="354575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14482</TotalTime>
  <Words>1375</Words>
  <Application>Microsoft Office PowerPoint</Application>
  <PresentationFormat>Widescreen</PresentationFormat>
  <Paragraphs>276</Paragraphs>
  <Slides>17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Power Consumption Evaluation for A Few WUR MAC Procedures</vt:lpstr>
      <vt:lpstr>PowerPoint Presentation</vt:lpstr>
      <vt:lpstr>Introduction</vt:lpstr>
      <vt:lpstr>Purpose Indication Scenario (1)</vt:lpstr>
      <vt:lpstr>Purpose Indication Scenario (2)</vt:lpstr>
      <vt:lpstr>Purpose Indication Scenario (3)</vt:lpstr>
      <vt:lpstr>Purpose Indication Scenario (4)</vt:lpstr>
      <vt:lpstr>Analysis assumptions (1)</vt:lpstr>
      <vt:lpstr>Analysis assumptions (2)</vt:lpstr>
      <vt:lpstr>Results for Scenario 1</vt:lpstr>
      <vt:lpstr>Observation for Scenario 1</vt:lpstr>
      <vt:lpstr>Results for Scenario 2</vt:lpstr>
      <vt:lpstr>Observation for Scenario 2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Consumption Evaluation for A Few WUR MAC Procedures</dc:title>
  <dc:creator>Xiaofei.Wang@InterDigital.com</dc:creator>
  <cp:lastModifiedBy>Wang, Xiaofei (Clement)</cp:lastModifiedBy>
  <cp:revision>255</cp:revision>
  <cp:lastPrinted>1601-01-01T00:00:00Z</cp:lastPrinted>
  <dcterms:created xsi:type="dcterms:W3CDTF">2014-04-14T10:59:07Z</dcterms:created>
  <dcterms:modified xsi:type="dcterms:W3CDTF">2017-07-10T09:40:39Z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