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448" r:id="rId2"/>
    <p:sldId id="449" r:id="rId3"/>
    <p:sldId id="468" r:id="rId4"/>
    <p:sldId id="452" r:id="rId5"/>
    <p:sldId id="464" r:id="rId6"/>
    <p:sldId id="467" r:id="rId7"/>
    <p:sldId id="466" r:id="rId8"/>
    <p:sldId id="459" r:id="rId9"/>
    <p:sldId id="460"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Yang Yunsong 73640" initials="YY7"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736" autoAdjust="0"/>
    <p:restoredTop sz="94771" autoAdjust="0"/>
  </p:normalViewPr>
  <p:slideViewPr>
    <p:cSldViewPr>
      <p:cViewPr varScale="1">
        <p:scale>
          <a:sx n="79" d="100"/>
          <a:sy n="79" d="100"/>
        </p:scale>
        <p:origin x="1387" y="7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608" y="88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a:t>doc.: IEEE 802.11-17/1045r8</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March 2018</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de-DE"/>
              <a:t>Stephen McCann (BlackBerry)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9036040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a:t>doc.: IEEE 802.11-17/1045r8</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March 2018</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de-DE"/>
              <a:t>Stephen McCann (BlackBerry)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32476198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xmlns="" id="{26E81422-7C0A-45E7-8C06-AF03994A010A}"/>
              </a:ext>
            </a:extLst>
          </p:cNvPr>
          <p:cNvSpPr>
            <a:spLocks noGrp="1" noRot="1" noChangeAspect="1" noChangeArrowheads="1" noTextEdit="1"/>
          </p:cNvSpPr>
          <p:nvPr>
            <p:ph type="sldImg"/>
          </p:nvPr>
        </p:nvSpPr>
        <p:spPr>
          <a:xfrm>
            <a:off x="1154113" y="701675"/>
            <a:ext cx="4625975" cy="3468688"/>
          </a:xfrm>
          <a:ln/>
        </p:spPr>
      </p:sp>
      <p:sp>
        <p:nvSpPr>
          <p:cNvPr id="28675" name="Notes Placeholder 2">
            <a:extLst>
              <a:ext uri="{FF2B5EF4-FFF2-40B4-BE49-F238E27FC236}">
                <a16:creationId xmlns:a16="http://schemas.microsoft.com/office/drawing/2014/main" xmlns="" id="{9DABD961-F61A-4CB1-B24E-9C970229B31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a:extLst>
              <a:ext uri="{FF2B5EF4-FFF2-40B4-BE49-F238E27FC236}">
                <a16:creationId xmlns:a16="http://schemas.microsoft.com/office/drawing/2014/main" xmlns="" id="{7DE74A74-7737-42CF-A350-6A6A46DC329D}"/>
              </a:ext>
            </a:extLst>
          </p:cNvPr>
          <p:cNvSpPr>
            <a:spLocks noGrp="1"/>
          </p:cNvSpPr>
          <p:nvPr>
            <p:ph type="hdr" sz="quarter"/>
          </p:nvPr>
        </p:nvSpPr>
        <p:spPr/>
        <p:txBody>
          <a:bodyPr/>
          <a:lstStyle/>
          <a:p>
            <a:pPr>
              <a:defRPr/>
            </a:pPr>
            <a:r>
              <a:rPr lang="en-US"/>
              <a:t>doc.: IEEE 802.11-17/1045r8</a:t>
            </a:r>
          </a:p>
        </p:txBody>
      </p:sp>
      <p:sp>
        <p:nvSpPr>
          <p:cNvPr id="28677" name="Date Placeholder 4">
            <a:extLst>
              <a:ext uri="{FF2B5EF4-FFF2-40B4-BE49-F238E27FC236}">
                <a16:creationId xmlns:a16="http://schemas.microsoft.com/office/drawing/2014/main" xmlns="" id="{880C63E7-8C98-4CB5-86DE-30C45E93387D}"/>
              </a:ext>
            </a:extLst>
          </p:cNvPr>
          <p:cNvSpPr>
            <a:spLocks noGrp="1"/>
          </p:cNvSpPr>
          <p:nvPr>
            <p:ph type="dt" sz="quarter" idx="1"/>
          </p:nvPr>
        </p:nvSpPr>
        <p:spPr>
          <a:xfrm>
            <a:off x="654050" y="95250"/>
            <a:ext cx="12271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March 2018</a:t>
            </a:r>
          </a:p>
        </p:txBody>
      </p:sp>
      <p:sp>
        <p:nvSpPr>
          <p:cNvPr id="6" name="Footer Placeholder 5">
            <a:extLst>
              <a:ext uri="{FF2B5EF4-FFF2-40B4-BE49-F238E27FC236}">
                <a16:creationId xmlns:a16="http://schemas.microsoft.com/office/drawing/2014/main" xmlns="" id="{0D55F7AF-A864-46BE-BD97-89AEC05FBF80}"/>
              </a:ext>
            </a:extLst>
          </p:cNvPr>
          <p:cNvSpPr>
            <a:spLocks noGrp="1"/>
          </p:cNvSpPr>
          <p:nvPr>
            <p:ph type="ftr" sz="quarter" idx="4"/>
          </p:nvPr>
        </p:nvSpPr>
        <p:spPr/>
        <p:txBody>
          <a:bodyPr/>
          <a:lstStyle/>
          <a:p>
            <a:pPr lvl="4">
              <a:defRPr/>
            </a:pPr>
            <a:r>
              <a:rPr lang="en-US"/>
              <a:t>Dorothy Stanley (HP Enterprise)</a:t>
            </a:r>
          </a:p>
        </p:txBody>
      </p:sp>
      <p:sp>
        <p:nvSpPr>
          <p:cNvPr id="28679" name="Slide Number Placeholder 6">
            <a:extLst>
              <a:ext uri="{FF2B5EF4-FFF2-40B4-BE49-F238E27FC236}">
                <a16:creationId xmlns:a16="http://schemas.microsoft.com/office/drawing/2014/main" xmlns="" id="{9AFF0201-857C-440F-A0BF-5EA01625A3E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DDF4B742-F828-4BC3-B077-56517E65E37B}" type="slidenum">
              <a:rPr lang="en-US" altLang="en-US" smtClean="0"/>
              <a:pPr>
                <a:spcBef>
                  <a:spcPct val="0"/>
                </a:spcBef>
              </a:pPr>
              <a:t>3</a:t>
            </a:fld>
            <a:endParaRPr lang="en-US" altLang="en-US"/>
          </a:p>
        </p:txBody>
      </p:sp>
    </p:spTree>
    <p:extLst>
      <p:ext uri="{BB962C8B-B14F-4D97-AF65-F5344CB8AC3E}">
        <p14:creationId xmlns:p14="http://schemas.microsoft.com/office/powerpoint/2010/main" val="2531750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de-DE"/>
              <a:t>doc.: IEEE 802.11-17/1045r8</a:t>
            </a:r>
            <a:endParaRPr lang="en-CA"/>
          </a:p>
        </p:txBody>
      </p:sp>
      <p:sp>
        <p:nvSpPr>
          <p:cNvPr id="5" name="Date Placeholder 4"/>
          <p:cNvSpPr>
            <a:spLocks noGrp="1"/>
          </p:cNvSpPr>
          <p:nvPr>
            <p:ph type="dt" idx="11"/>
          </p:nvPr>
        </p:nvSpPr>
        <p:spPr/>
        <p:txBody>
          <a:bodyPr/>
          <a:lstStyle/>
          <a:p>
            <a:r>
              <a:rPr lang="en-US"/>
              <a:t>March 2018</a:t>
            </a:r>
            <a:endParaRPr lang="en-CA"/>
          </a:p>
        </p:txBody>
      </p:sp>
      <p:sp>
        <p:nvSpPr>
          <p:cNvPr id="6" name="Footer Placeholder 5"/>
          <p:cNvSpPr>
            <a:spLocks noGrp="1"/>
          </p:cNvSpPr>
          <p:nvPr>
            <p:ph type="ftr" sz="quarter" idx="12"/>
          </p:nvPr>
        </p:nvSpPr>
        <p:spPr/>
        <p:txBody>
          <a:bodyPr/>
          <a:lstStyle/>
          <a:p>
            <a:pPr lvl="4"/>
            <a:r>
              <a:rPr lang="de-DE"/>
              <a:t>Stephen McCann (BlackBerry)</a:t>
            </a:r>
            <a:endParaRPr lang="en-CA"/>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5</a:t>
            </a:fld>
            <a:endParaRPr lang="en-CA"/>
          </a:p>
        </p:txBody>
      </p:sp>
    </p:spTree>
    <p:extLst>
      <p:ext uri="{BB962C8B-B14F-4D97-AF65-F5344CB8AC3E}">
        <p14:creationId xmlns:p14="http://schemas.microsoft.com/office/powerpoint/2010/main" val="6970093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de-DE"/>
              <a:t>doc.: IEEE 802.11-17/1045r8</a:t>
            </a:r>
            <a:endParaRPr lang="en-CA"/>
          </a:p>
        </p:txBody>
      </p:sp>
      <p:sp>
        <p:nvSpPr>
          <p:cNvPr id="5" name="Date Placeholder 4"/>
          <p:cNvSpPr>
            <a:spLocks noGrp="1"/>
          </p:cNvSpPr>
          <p:nvPr>
            <p:ph type="dt" idx="11"/>
          </p:nvPr>
        </p:nvSpPr>
        <p:spPr/>
        <p:txBody>
          <a:bodyPr/>
          <a:lstStyle/>
          <a:p>
            <a:r>
              <a:rPr lang="en-US"/>
              <a:t>March 2018</a:t>
            </a:r>
            <a:endParaRPr lang="en-CA"/>
          </a:p>
        </p:txBody>
      </p:sp>
      <p:sp>
        <p:nvSpPr>
          <p:cNvPr id="6" name="Footer Placeholder 5"/>
          <p:cNvSpPr>
            <a:spLocks noGrp="1"/>
          </p:cNvSpPr>
          <p:nvPr>
            <p:ph type="ftr" sz="quarter" idx="12"/>
          </p:nvPr>
        </p:nvSpPr>
        <p:spPr/>
        <p:txBody>
          <a:bodyPr/>
          <a:lstStyle/>
          <a:p>
            <a:pPr lvl="4"/>
            <a:r>
              <a:rPr lang="de-DE"/>
              <a:t>Stephen McCann (BlackBerry)</a:t>
            </a:r>
            <a:endParaRPr lang="en-CA"/>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6</a:t>
            </a:fld>
            <a:endParaRPr lang="en-CA"/>
          </a:p>
        </p:txBody>
      </p:sp>
    </p:spTree>
    <p:extLst>
      <p:ext uri="{BB962C8B-B14F-4D97-AF65-F5344CB8AC3E}">
        <p14:creationId xmlns:p14="http://schemas.microsoft.com/office/powerpoint/2010/main" val="6970093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de-DE"/>
              <a:t>doc.: IEEE 802.11-17/1045r8</a:t>
            </a:r>
            <a:endParaRPr lang="en-CA"/>
          </a:p>
        </p:txBody>
      </p:sp>
      <p:sp>
        <p:nvSpPr>
          <p:cNvPr id="5" name="Date Placeholder 4"/>
          <p:cNvSpPr>
            <a:spLocks noGrp="1"/>
          </p:cNvSpPr>
          <p:nvPr>
            <p:ph type="dt" idx="11"/>
          </p:nvPr>
        </p:nvSpPr>
        <p:spPr/>
        <p:txBody>
          <a:bodyPr/>
          <a:lstStyle/>
          <a:p>
            <a:r>
              <a:rPr lang="en-US"/>
              <a:t>March 2018</a:t>
            </a:r>
            <a:endParaRPr lang="en-CA"/>
          </a:p>
        </p:txBody>
      </p:sp>
      <p:sp>
        <p:nvSpPr>
          <p:cNvPr id="6" name="Footer Placeholder 5"/>
          <p:cNvSpPr>
            <a:spLocks noGrp="1"/>
          </p:cNvSpPr>
          <p:nvPr>
            <p:ph type="ftr" sz="quarter" idx="12"/>
          </p:nvPr>
        </p:nvSpPr>
        <p:spPr/>
        <p:txBody>
          <a:bodyPr/>
          <a:lstStyle/>
          <a:p>
            <a:pPr lvl="4"/>
            <a:r>
              <a:rPr lang="de-DE"/>
              <a:t>Stephen McCann (BlackBerry)</a:t>
            </a:r>
            <a:endParaRPr lang="en-CA"/>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7</a:t>
            </a:fld>
            <a:endParaRPr lang="en-CA"/>
          </a:p>
        </p:txBody>
      </p:sp>
    </p:spTree>
    <p:extLst>
      <p:ext uri="{BB962C8B-B14F-4D97-AF65-F5344CB8AC3E}">
        <p14:creationId xmlns:p14="http://schemas.microsoft.com/office/powerpoint/2010/main" val="3716568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79309" cy="276999"/>
          </a:xfrm>
          <a:ln/>
        </p:spPr>
        <p:txBody>
          <a:bodyPr/>
          <a:lstStyle>
            <a:lvl1pPr>
              <a:defRPr/>
            </a:lvl1pPr>
          </a:lstStyle>
          <a:p>
            <a:pPr>
              <a:defRPr/>
            </a:pPr>
            <a:r>
              <a:rPr lang="en-US"/>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Stephen McCann (BlackBerry)</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Stephen McCann (BlackBerry)</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Stephen McCann (BlackBerry)</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579309" cy="276999"/>
          </a:xfrm>
          <a:ln/>
        </p:spPr>
        <p:txBody>
          <a:bodyPr/>
          <a:lstStyle>
            <a:lvl1pPr>
              <a:defRPr/>
            </a:lvl1pPr>
          </a:lstStyle>
          <a:p>
            <a:pPr>
              <a:defRPr/>
            </a:pPr>
            <a:r>
              <a:rPr lang="en-US"/>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Stephen McCann (BlackBerry)</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Stephen McCann (BlackBerry)</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Stephen McCann (BlackBerry)</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March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t>Stephen McCann (BlackBerry)</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March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t>Stephen McCann (BlackBerry)</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t>Stephen McCann (BlackBerry)</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Stephen McCann (BlackBerry)</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Stephen McCann (BlackBerry)</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32277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t>March 2018</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de-DE"/>
              <a:t>Stephen McCann (BlackBerry)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802.11-17/1045r9</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notesSlide" Target="../notesSlides/notesSlide4.xml"/><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hyperlink" Target="https://mentor.ieee.org/802.11/dcn/18/11-18-0347-00-00aq-unsatisfied-sponsor-ballot-comments-on-p802-11aq-draft-to-be-attached-to-the-report-to-the-ec-to-forward-draft-to-revcom.xls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79309" cy="276999"/>
          </a:xfrm>
        </p:spPr>
        <p:txBody>
          <a:bodyPr/>
          <a:lstStyle/>
          <a:p>
            <a:pPr>
              <a:defRPr/>
            </a:pPr>
            <a:r>
              <a:rPr lang="en-US"/>
              <a:t>March 2018</a:t>
            </a:r>
            <a:endParaRPr lang="en-US" dirty="0"/>
          </a:p>
        </p:txBody>
      </p:sp>
      <p:sp>
        <p:nvSpPr>
          <p:cNvPr id="5" name="Footer Placeholder 4"/>
          <p:cNvSpPr>
            <a:spLocks noGrp="1"/>
          </p:cNvSpPr>
          <p:nvPr>
            <p:ph type="ftr" sz="quarter" idx="11"/>
          </p:nvPr>
        </p:nvSpPr>
        <p:spPr>
          <a:xfrm>
            <a:off x="6662962" y="6475413"/>
            <a:ext cx="1880963" cy="184666"/>
          </a:xfrm>
        </p:spPr>
        <p:txBody>
          <a:bodyPr/>
          <a:lstStyle/>
          <a:p>
            <a:pPr>
              <a:defRPr/>
            </a:pPr>
            <a:r>
              <a:rPr lang="de-DE"/>
              <a:t>Stephen McCann (BlackBerry)</a:t>
            </a:r>
            <a:endParaRPr lang="en-US" dirty="0"/>
          </a:p>
        </p:txBody>
      </p:sp>
      <p:sp>
        <p:nvSpPr>
          <p:cNvPr id="6" name="Slide Number Placeholder 5"/>
          <p:cNvSpPr>
            <a:spLocks noGrp="1"/>
          </p:cNvSpPr>
          <p:nvPr>
            <p:ph type="sldNum" sz="quarter" idx="12"/>
          </p:nvPr>
        </p:nvSpPr>
        <p:spPr/>
        <p:txBody>
          <a:bodyPr/>
          <a:lstStyle/>
          <a:p>
            <a:pPr>
              <a:defRPr/>
            </a:pPr>
            <a:r>
              <a:rPr lang="en-US"/>
              <a:t>Slide </a:t>
            </a:r>
            <a:fld id="{BD236530-B1A2-4A31-8CA2-AC905962223D}" type="slidenum">
              <a:rPr lang="en-US" smtClean="0"/>
              <a:pPr>
                <a:defRPr/>
              </a:pPr>
              <a:t>1</a:t>
            </a:fld>
            <a:endParaRPr lang="en-US"/>
          </a:p>
        </p:txBody>
      </p:sp>
      <p:sp>
        <p:nvSpPr>
          <p:cNvPr id="9" name="Rectangle 6"/>
          <p:cNvSpPr txBox="1">
            <a:spLocks noChangeArrowheads="1"/>
          </p:cNvSpPr>
          <p:nvPr/>
        </p:nvSpPr>
        <p:spPr>
          <a:xfrm>
            <a:off x="685800" y="1981200"/>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effectLst/>
                <a:uLnTx/>
                <a:uFillTx/>
                <a:latin typeface="+mn-lt"/>
                <a:ea typeface="+mn-ea"/>
                <a:cs typeface="+mn-cs"/>
              </a:rPr>
              <a:t>Date:</a:t>
            </a:r>
            <a:r>
              <a:rPr kumimoji="0" lang="en-US" sz="2000" b="0" i="0" u="none" strike="noStrike" kern="0" cap="none" spc="0" normalizeH="0" baseline="0" noProof="0" dirty="0">
                <a:ln>
                  <a:noFill/>
                </a:ln>
                <a:effectLst/>
                <a:uLnTx/>
                <a:uFillTx/>
                <a:latin typeface="+mn-lt"/>
                <a:ea typeface="+mn-ea"/>
                <a:cs typeface="+mn-cs"/>
              </a:rPr>
              <a:t> </a:t>
            </a:r>
            <a:r>
              <a:rPr kumimoji="0" lang="en-US" sz="2000" b="0" i="0" u="none" strike="noStrike" kern="0" cap="none" spc="0" normalizeH="0" baseline="0" noProof="0" dirty="0" smtClean="0">
                <a:ln>
                  <a:noFill/>
                </a:ln>
                <a:effectLst/>
                <a:uLnTx/>
                <a:uFillTx/>
                <a:latin typeface="+mn-lt"/>
                <a:ea typeface="+mn-ea"/>
                <a:cs typeface="+mn-cs"/>
              </a:rPr>
              <a:t>2018-</a:t>
            </a:r>
            <a:r>
              <a:rPr lang="en-US" sz="2000" kern="0" noProof="0" dirty="0" smtClean="0">
                <a:latin typeface="+mn-lt"/>
              </a:rPr>
              <a:t>03</a:t>
            </a:r>
            <a:r>
              <a:rPr kumimoji="0" lang="en-US" sz="2000" b="0" i="0" u="none" strike="noStrike" kern="0" cap="none" spc="0" normalizeH="0" baseline="0" noProof="0" dirty="0" smtClean="0">
                <a:ln>
                  <a:noFill/>
                </a:ln>
                <a:effectLst/>
                <a:uLnTx/>
                <a:uFillTx/>
                <a:latin typeface="+mn-lt"/>
                <a:ea typeface="+mn-ea"/>
                <a:cs typeface="+mn-cs"/>
              </a:rPr>
              <a:t>-09</a:t>
            </a:r>
            <a:endParaRPr kumimoji="0" lang="en-US" sz="2000" b="0" i="0" u="none" strike="noStrike" kern="0" cap="none" spc="0" normalizeH="0" baseline="0" noProof="0" dirty="0">
              <a:ln>
                <a:noFill/>
              </a:ln>
              <a:effectLst/>
              <a:uLnTx/>
              <a:uFillTx/>
              <a:latin typeface="+mn-lt"/>
              <a:ea typeface="+mn-ea"/>
              <a:cs typeface="+mn-cs"/>
            </a:endParaRPr>
          </a:p>
        </p:txBody>
      </p:sp>
      <p:sp>
        <p:nvSpPr>
          <p:cNvPr id="11" name="Rectangle 12"/>
          <p:cNvSpPr>
            <a:spLocks noChangeArrowheads="1"/>
          </p:cNvSpPr>
          <p:nvPr/>
        </p:nvSpPr>
        <p:spPr bwMode="auto">
          <a:xfrm>
            <a:off x="533400" y="23622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
        <p:nvSpPr>
          <p:cNvPr id="12" name="Rectangle 2"/>
          <p:cNvSpPr txBox="1">
            <a:spLocks noChangeArrowheads="1"/>
          </p:cNvSpPr>
          <p:nvPr/>
        </p:nvSpPr>
        <p:spPr>
          <a:xfrm>
            <a:off x="685800" y="685800"/>
            <a:ext cx="7772400" cy="1066800"/>
          </a:xfrm>
          <a:prstGeom prst="rect">
            <a:avLst/>
          </a:prstGeom>
          <a:noFill/>
        </p:spPr>
        <p:txBody>
          <a:bodyPr/>
          <a:lstStyle/>
          <a:p>
            <a:pPr lvl="0" algn="ctr">
              <a:defRPr/>
            </a:pPr>
            <a:r>
              <a:rPr lang="en-US" sz="3200" b="1" kern="0" dirty="0">
                <a:solidFill>
                  <a:schemeClr val="tx2"/>
                </a:solidFill>
                <a:latin typeface="+mj-lt"/>
                <a:ea typeface="+mj-ea"/>
                <a:cs typeface="+mj-cs"/>
              </a:rPr>
              <a:t>P802.11aq Report to EC on approval to forward draft to </a:t>
            </a:r>
            <a:r>
              <a:rPr lang="en-US" sz="3200" b="1" kern="0" dirty="0" err="1">
                <a:solidFill>
                  <a:schemeClr val="tx2"/>
                </a:solidFill>
                <a:latin typeface="+mj-lt"/>
                <a:ea typeface="+mj-ea"/>
                <a:cs typeface="+mj-cs"/>
              </a:rPr>
              <a:t>RevCom</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graphicFrame>
        <p:nvGraphicFramePr>
          <p:cNvPr id="13" name="Object 5">
            <a:extLst>
              <a:ext uri="{FF2B5EF4-FFF2-40B4-BE49-F238E27FC236}">
                <a16:creationId xmlns:a16="http://schemas.microsoft.com/office/drawing/2014/main" xmlns="" id="{B34A966E-D6F8-4761-81F6-AE6580ACFD0A}"/>
              </a:ext>
            </a:extLst>
          </p:cNvPr>
          <p:cNvGraphicFramePr>
            <a:graphicFrameLocks noChangeAspect="1"/>
          </p:cNvGraphicFramePr>
          <p:nvPr>
            <p:extLst>
              <p:ext uri="{D42A27DB-BD31-4B8C-83A1-F6EECF244321}">
                <p14:modId xmlns:p14="http://schemas.microsoft.com/office/powerpoint/2010/main" val="2319307763"/>
              </p:ext>
            </p:extLst>
          </p:nvPr>
        </p:nvGraphicFramePr>
        <p:xfrm>
          <a:off x="574675" y="2986088"/>
          <a:ext cx="7969250" cy="2255837"/>
        </p:xfrm>
        <a:graphic>
          <a:graphicData uri="http://schemas.openxmlformats.org/presentationml/2006/ole">
            <mc:AlternateContent xmlns:mc="http://schemas.openxmlformats.org/markup-compatibility/2006">
              <mc:Choice xmlns:v="urn:schemas-microsoft-com:vml" Requires="v">
                <p:oleObj spid="_x0000_s15470" name="Document" r:id="rId3" imgW="8156175" imgH="2304796" progId="Word.Document.8">
                  <p:embed/>
                </p:oleObj>
              </mc:Choice>
              <mc:Fallback>
                <p:oleObj name="Document" r:id="rId3" imgW="8156175" imgH="2304796" progId="Word.Document.8">
                  <p:embed/>
                  <p:pic>
                    <p:nvPicPr>
                      <p:cNvPr id="0" name="Picture 8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4675" y="2986088"/>
                        <a:ext cx="7969250" cy="2255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0"/>
            <a:ext cx="7772400" cy="762000"/>
          </a:xfrm>
        </p:spPr>
        <p:txBody>
          <a:bodyPr/>
          <a:lstStyle/>
          <a:p>
            <a:r>
              <a:rPr lang="en-US" dirty="0">
                <a:ea typeface="ＭＳ Ｐゴシック" pitchFamily="34" charset="-128"/>
              </a:rPr>
              <a:t>Introduction</a:t>
            </a:r>
            <a:endParaRPr lang="en-US" dirty="0"/>
          </a:p>
        </p:txBody>
      </p:sp>
      <p:sp>
        <p:nvSpPr>
          <p:cNvPr id="6" name="Content Placeholder 5"/>
          <p:cNvSpPr>
            <a:spLocks noGrp="1"/>
          </p:cNvSpPr>
          <p:nvPr>
            <p:ph idx="1"/>
          </p:nvPr>
        </p:nvSpPr>
        <p:spPr/>
        <p:txBody>
          <a:bodyPr/>
          <a:lstStyle/>
          <a:p>
            <a:r>
              <a:rPr lang="en-GB" dirty="0">
                <a:ea typeface="ＭＳ Ｐゴシック" pitchFamily="34" charset="-128"/>
              </a:rPr>
              <a:t>This document contains the report to the IEEE 802 Executive Committee in support of a request for approval to send the IEEE P802.11aq Draft to </a:t>
            </a:r>
            <a:r>
              <a:rPr lang="en-GB" dirty="0" err="1">
                <a:ea typeface="ＭＳ Ｐゴシック" pitchFamily="34" charset="-128"/>
              </a:rPr>
              <a:t>RevCom</a:t>
            </a:r>
            <a:r>
              <a:rPr lang="en-GB" dirty="0">
                <a:ea typeface="ＭＳ Ｐゴシック" pitchFamily="34" charset="-128"/>
              </a:rPr>
              <a:t>.</a:t>
            </a:r>
          </a:p>
          <a:p>
            <a:r>
              <a:rPr lang="en-GB" altLang="ko-KR" dirty="0">
                <a:ea typeface="ＭＳ Ｐゴシック" pitchFamily="34" charset="-128"/>
              </a:rPr>
              <a:t>This document was approved during the plenary session of the IEEE 802.11 working group on </a:t>
            </a:r>
            <a:r>
              <a:rPr lang="en-GB" altLang="ko-KR" dirty="0" smtClean="0">
                <a:ea typeface="ＭＳ Ｐゴシック" pitchFamily="34" charset="-128"/>
              </a:rPr>
              <a:t>2018-03-07, </a:t>
            </a:r>
            <a:r>
              <a:rPr lang="en-US" dirty="0" smtClean="0"/>
              <a:t>Result</a:t>
            </a:r>
            <a:r>
              <a:rPr lang="en-US" dirty="0"/>
              <a:t>: 99-0-12 </a:t>
            </a:r>
            <a:r>
              <a:rPr lang="en-US" dirty="0" smtClean="0"/>
              <a:t>Passes</a:t>
            </a:r>
            <a:r>
              <a:rPr lang="en-GB" altLang="ko-KR" dirty="0" smtClean="0">
                <a:ea typeface="ＭＳ Ｐゴシック" pitchFamily="34" charset="-128"/>
              </a:rPr>
              <a:t>.</a:t>
            </a:r>
            <a:endParaRPr lang="en-GB" altLang="ko-KR" dirty="0">
              <a:ea typeface="ＭＳ Ｐゴシック" pitchFamily="34" charset="-128"/>
            </a:endParaRPr>
          </a:p>
        </p:txBody>
      </p:sp>
      <p:sp>
        <p:nvSpPr>
          <p:cNvPr id="2" name="Date Placeholder 1"/>
          <p:cNvSpPr>
            <a:spLocks noGrp="1"/>
          </p:cNvSpPr>
          <p:nvPr>
            <p:ph type="dt" sz="half" idx="10"/>
          </p:nvPr>
        </p:nvSpPr>
        <p:spPr>
          <a:xfrm>
            <a:off x="696913" y="332601"/>
            <a:ext cx="1579309" cy="276999"/>
          </a:xfrm>
        </p:spPr>
        <p:txBody>
          <a:bodyPr/>
          <a:lstStyle/>
          <a:p>
            <a:pPr>
              <a:defRPr/>
            </a:pPr>
            <a:r>
              <a:rPr lang="en-US"/>
              <a:t>March 2018</a:t>
            </a:r>
            <a:endParaRPr lang="en-US" altLang="ko-KR" dirty="0"/>
          </a:p>
        </p:txBody>
      </p:sp>
      <p:sp>
        <p:nvSpPr>
          <p:cNvPr id="3" name="Footer Placeholder 2"/>
          <p:cNvSpPr>
            <a:spLocks noGrp="1"/>
          </p:cNvSpPr>
          <p:nvPr>
            <p:ph type="ftr" sz="quarter" idx="11"/>
          </p:nvPr>
        </p:nvSpPr>
        <p:spPr>
          <a:xfrm>
            <a:off x="6662961" y="6475413"/>
            <a:ext cx="1880964" cy="184666"/>
          </a:xfrm>
        </p:spPr>
        <p:txBody>
          <a:bodyPr/>
          <a:lstStyle/>
          <a:p>
            <a:pPr>
              <a:defRPr/>
            </a:pPr>
            <a:r>
              <a:rPr lang="de-DE" altLang="ko-KR"/>
              <a:t>Stephen McCann (BlackBerry)</a:t>
            </a:r>
            <a:endParaRPr lang="en-US" altLang="ko-KR" dirty="0"/>
          </a:p>
        </p:txBody>
      </p:sp>
      <p:sp>
        <p:nvSpPr>
          <p:cNvPr id="4" name="Slide Number Placeholder 3"/>
          <p:cNvSpPr>
            <a:spLocks noGrp="1"/>
          </p:cNvSpPr>
          <p:nvPr>
            <p:ph type="sldNum" sz="quarter" idx="12"/>
          </p:nvPr>
        </p:nvSpPr>
        <p:spPr/>
        <p:txBody>
          <a:bodyPr/>
          <a:lstStyle/>
          <a:p>
            <a:pPr>
              <a:defRPr/>
            </a:pPr>
            <a:r>
              <a:rPr lang="en-US"/>
              <a:t>Slide </a:t>
            </a:r>
            <a:fld id="{FB3C9980-79DC-43B3-9260-ABCB224AB3D0}" type="slidenum">
              <a:rPr lang="en-US" smtClean="0"/>
              <a:pPr>
                <a:defRPr/>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xmlns="" id="{1F4F9DE5-944E-4A8A-9AD6-D0414D30B28A}"/>
              </a:ext>
            </a:extLst>
          </p:cNvPr>
          <p:cNvSpPr>
            <a:spLocks noGrp="1" noChangeArrowheads="1"/>
          </p:cNvSpPr>
          <p:nvPr>
            <p:ph type="title"/>
          </p:nvPr>
        </p:nvSpPr>
        <p:spPr>
          <a:xfrm>
            <a:off x="685800" y="685800"/>
            <a:ext cx="7772400" cy="685800"/>
          </a:xfrm>
        </p:spPr>
        <p:txBody>
          <a:bodyPr/>
          <a:lstStyle/>
          <a:p>
            <a:r>
              <a:rPr lang="en-GB" altLang="en-US" dirty="0">
                <a:ea typeface="MS PGothic" panose="020B0600070205080204" pitchFamily="34" charset="-128"/>
              </a:rPr>
              <a:t>Sponsor Ballot Results</a:t>
            </a:r>
            <a:endParaRPr lang="en-US" altLang="en-US" dirty="0"/>
          </a:p>
        </p:txBody>
      </p:sp>
      <p:sp>
        <p:nvSpPr>
          <p:cNvPr id="27651" name="Slide Number Placeholder 4">
            <a:extLst>
              <a:ext uri="{FF2B5EF4-FFF2-40B4-BE49-F238E27FC236}">
                <a16:creationId xmlns:a16="http://schemas.microsoft.com/office/drawing/2014/main" xmlns="" id="{080BBFE8-369E-4B49-A14E-CA3353CA70B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80BD825-AFD7-496A-8B3A-5862D6F35B6F}" type="slidenum">
              <a:rPr lang="en-US" altLang="en-US" sz="1200" b="0" smtClean="0"/>
              <a:pPr>
                <a:spcBef>
                  <a:spcPct val="0"/>
                </a:spcBef>
                <a:buFontTx/>
                <a:buNone/>
              </a:pPr>
              <a:t>3</a:t>
            </a:fld>
            <a:endParaRPr lang="en-US" altLang="en-US" sz="1200" b="0"/>
          </a:p>
        </p:txBody>
      </p:sp>
      <p:sp>
        <p:nvSpPr>
          <p:cNvPr id="27652" name="Date Placeholder 3">
            <a:extLst>
              <a:ext uri="{FF2B5EF4-FFF2-40B4-BE49-F238E27FC236}">
                <a16:creationId xmlns:a16="http://schemas.microsoft.com/office/drawing/2014/main" xmlns="" id="{4F42AB88-D7AD-4A96-A779-D75B40F0C2E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2018</a:t>
            </a:r>
            <a:endParaRPr lang="en-GB" altLang="en-US" sz="1800"/>
          </a:p>
        </p:txBody>
      </p:sp>
      <p:graphicFrame>
        <p:nvGraphicFramePr>
          <p:cNvPr id="8" name="Table 7">
            <a:extLst>
              <a:ext uri="{FF2B5EF4-FFF2-40B4-BE49-F238E27FC236}">
                <a16:creationId xmlns:a16="http://schemas.microsoft.com/office/drawing/2014/main" xmlns="" id="{73FB0B36-16F4-4807-8356-C4BD5ABD810D}"/>
              </a:ext>
            </a:extLst>
          </p:cNvPr>
          <p:cNvGraphicFramePr>
            <a:graphicFrameLocks noGrp="1"/>
          </p:cNvGraphicFramePr>
          <p:nvPr>
            <p:extLst>
              <p:ext uri="{D42A27DB-BD31-4B8C-83A1-F6EECF244321}">
                <p14:modId xmlns:p14="http://schemas.microsoft.com/office/powerpoint/2010/main" val="2347813390"/>
              </p:ext>
            </p:extLst>
          </p:nvPr>
        </p:nvGraphicFramePr>
        <p:xfrm>
          <a:off x="654579" y="1371600"/>
          <a:ext cx="7812088" cy="4951064"/>
        </p:xfrm>
        <a:graphic>
          <a:graphicData uri="http://schemas.openxmlformats.org/drawingml/2006/table">
            <a:tbl>
              <a:tblPr/>
              <a:tblGrid>
                <a:gridCol w="945621">
                  <a:extLst>
                    <a:ext uri="{9D8B030D-6E8A-4147-A177-3AD203B41FA5}">
                      <a16:colId xmlns:a16="http://schemas.microsoft.com/office/drawing/2014/main" xmlns="" val="1356565924"/>
                    </a:ext>
                  </a:extLst>
                </a:gridCol>
                <a:gridCol w="2753237">
                  <a:extLst>
                    <a:ext uri="{9D8B030D-6E8A-4147-A177-3AD203B41FA5}">
                      <a16:colId xmlns:a16="http://schemas.microsoft.com/office/drawing/2014/main" xmlns="" val="4086691519"/>
                    </a:ext>
                  </a:extLst>
                </a:gridCol>
                <a:gridCol w="542572">
                  <a:extLst>
                    <a:ext uri="{9D8B030D-6E8A-4147-A177-3AD203B41FA5}">
                      <a16:colId xmlns:a16="http://schemas.microsoft.com/office/drawing/2014/main" xmlns="" val="3322993748"/>
                    </a:ext>
                  </a:extLst>
                </a:gridCol>
                <a:gridCol w="595110">
                  <a:extLst>
                    <a:ext uri="{9D8B030D-6E8A-4147-A177-3AD203B41FA5}">
                      <a16:colId xmlns:a16="http://schemas.microsoft.com/office/drawing/2014/main" xmlns="" val="2362110785"/>
                    </a:ext>
                  </a:extLst>
                </a:gridCol>
                <a:gridCol w="426814">
                  <a:extLst>
                    <a:ext uri="{9D8B030D-6E8A-4147-A177-3AD203B41FA5}">
                      <a16:colId xmlns:a16="http://schemas.microsoft.com/office/drawing/2014/main" xmlns="" val="2651277141"/>
                    </a:ext>
                  </a:extLst>
                </a:gridCol>
                <a:gridCol w="425078">
                  <a:extLst>
                    <a:ext uri="{9D8B030D-6E8A-4147-A177-3AD203B41FA5}">
                      <a16:colId xmlns:a16="http://schemas.microsoft.com/office/drawing/2014/main" xmlns="" val="2067479234"/>
                    </a:ext>
                  </a:extLst>
                </a:gridCol>
                <a:gridCol w="426814">
                  <a:extLst>
                    <a:ext uri="{9D8B030D-6E8A-4147-A177-3AD203B41FA5}">
                      <a16:colId xmlns:a16="http://schemas.microsoft.com/office/drawing/2014/main" xmlns="" val="303645697"/>
                    </a:ext>
                  </a:extLst>
                </a:gridCol>
                <a:gridCol w="595110">
                  <a:extLst>
                    <a:ext uri="{9D8B030D-6E8A-4147-A177-3AD203B41FA5}">
                      <a16:colId xmlns:a16="http://schemas.microsoft.com/office/drawing/2014/main" xmlns="" val="1249324892"/>
                    </a:ext>
                  </a:extLst>
                </a:gridCol>
                <a:gridCol w="435487">
                  <a:extLst>
                    <a:ext uri="{9D8B030D-6E8A-4147-A177-3AD203B41FA5}">
                      <a16:colId xmlns:a16="http://schemas.microsoft.com/office/drawing/2014/main" xmlns="" val="2575278106"/>
                    </a:ext>
                  </a:extLst>
                </a:gridCol>
                <a:gridCol w="666245">
                  <a:extLst>
                    <a:ext uri="{9D8B030D-6E8A-4147-A177-3AD203B41FA5}">
                      <a16:colId xmlns:a16="http://schemas.microsoft.com/office/drawing/2014/main" xmlns="" val="826411065"/>
                    </a:ext>
                  </a:extLst>
                </a:gridCol>
              </a:tblGrid>
              <a:tr h="63299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200" b="1" i="0" u="none" strike="noStrike" cap="none" normalizeH="0" baseline="0">
                          <a:ln>
                            <a:noFill/>
                          </a:ln>
                          <a:solidFill>
                            <a:srgbClr val="000000"/>
                          </a:solidFill>
                          <a:effectLst/>
                          <a:latin typeface="Arial" panose="020B0604020202020204" pitchFamily="34" charset="0"/>
                          <a:cs typeface="Times New Roman" panose="02020603050405020304" pitchFamily="18" charset="0"/>
                        </a:rPr>
                        <a:t>Ballot Close Date</a:t>
                      </a:r>
                      <a:endParaRPr kumimoji="0" lang="en-GB" altLang="en-US"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91439" marR="91439"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200" b="1" i="0" u="none" strike="noStrike" cap="none" normalizeH="0" baseline="0">
                          <a:ln>
                            <a:noFill/>
                          </a:ln>
                          <a:solidFill>
                            <a:srgbClr val="000000"/>
                          </a:solidFill>
                          <a:effectLst/>
                          <a:latin typeface="Arial" panose="020B0604020202020204" pitchFamily="34" charset="0"/>
                          <a:cs typeface="Times New Roman" panose="02020603050405020304" pitchFamily="18" charset="0"/>
                        </a:rPr>
                        <a:t>Title</a:t>
                      </a:r>
                      <a:endParaRPr kumimoji="0" lang="en-GB" altLang="en-US"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91439" marR="91439"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200" b="1" i="0" u="none" strike="noStrike" cap="none" normalizeH="0" baseline="0">
                          <a:ln>
                            <a:noFill/>
                          </a:ln>
                          <a:solidFill>
                            <a:srgbClr val="000000"/>
                          </a:solidFill>
                          <a:effectLst/>
                          <a:latin typeface="Arial" panose="020B0604020202020204" pitchFamily="34" charset="0"/>
                          <a:cs typeface="Times New Roman" panose="02020603050405020304" pitchFamily="18" charset="0"/>
                        </a:rPr>
                        <a:t>Pool</a:t>
                      </a:r>
                      <a:endParaRPr kumimoji="0" lang="en-GB" altLang="en-US"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91439" marR="91439" marT="45733" marB="45733"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200" b="1" i="0" u="none" strike="noStrike" cap="none" normalizeH="0" baseline="0">
                          <a:ln>
                            <a:noFill/>
                          </a:ln>
                          <a:solidFill>
                            <a:srgbClr val="000000"/>
                          </a:solidFill>
                          <a:effectLst/>
                          <a:latin typeface="Arial" panose="020B0604020202020204" pitchFamily="34" charset="0"/>
                          <a:cs typeface="Times New Roman" panose="02020603050405020304" pitchFamily="18" charset="0"/>
                        </a:rPr>
                        <a:t>Return</a:t>
                      </a:r>
                      <a:endParaRPr kumimoji="0" lang="en-GB" altLang="en-US"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91439" marR="91439" marT="45733" marB="45733"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200" b="1" i="0" u="none" strike="noStrike" cap="none" normalizeH="0" baseline="0">
                          <a:ln>
                            <a:noFill/>
                          </a:ln>
                          <a:solidFill>
                            <a:srgbClr val="000000"/>
                          </a:solidFill>
                          <a:effectLst/>
                          <a:latin typeface="Arial" panose="020B0604020202020204" pitchFamily="34" charset="0"/>
                          <a:cs typeface="Times New Roman" panose="02020603050405020304" pitchFamily="18" charset="0"/>
                        </a:rPr>
                        <a:t>%Return</a:t>
                      </a:r>
                      <a:endParaRPr kumimoji="0" lang="en-GB" altLang="en-US"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91439" marR="91439" marT="45733" marB="45733"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200" b="1" i="0" u="none" strike="noStrike" cap="none" normalizeH="0" baseline="0">
                          <a:ln>
                            <a:noFill/>
                          </a:ln>
                          <a:solidFill>
                            <a:srgbClr val="000000"/>
                          </a:solidFill>
                          <a:effectLst/>
                          <a:latin typeface="Arial" panose="020B0604020202020204" pitchFamily="34" charset="0"/>
                          <a:cs typeface="Times New Roman" panose="02020603050405020304" pitchFamily="18" charset="0"/>
                        </a:rPr>
                        <a:t>Abstain</a:t>
                      </a:r>
                      <a:endParaRPr kumimoji="0" lang="en-GB" altLang="en-US"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91439" marR="91439" marT="45733" marB="45733"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200" b="1" i="0" u="none" strike="noStrike" cap="none" normalizeH="0" baseline="0">
                          <a:ln>
                            <a:noFill/>
                          </a:ln>
                          <a:solidFill>
                            <a:srgbClr val="000000"/>
                          </a:solidFill>
                          <a:effectLst/>
                          <a:latin typeface="Arial" panose="020B0604020202020204" pitchFamily="34" charset="0"/>
                          <a:cs typeface="Times New Roman" panose="02020603050405020304" pitchFamily="18" charset="0"/>
                        </a:rPr>
                        <a:t>%Abstain</a:t>
                      </a:r>
                      <a:endParaRPr kumimoji="0" lang="en-GB" altLang="en-US"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91439" marR="91439" marT="45733" marB="45733"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200" b="1" i="0" u="none" strike="noStrike" cap="none" normalizeH="0" baseline="0">
                          <a:ln>
                            <a:noFill/>
                          </a:ln>
                          <a:solidFill>
                            <a:srgbClr val="000000"/>
                          </a:solidFill>
                          <a:effectLst/>
                          <a:latin typeface="Arial" panose="020B0604020202020204" pitchFamily="34" charset="0"/>
                          <a:cs typeface="Times New Roman" panose="02020603050405020304" pitchFamily="18" charset="0"/>
                        </a:rPr>
                        <a:t>Approve</a:t>
                      </a:r>
                      <a:endParaRPr kumimoji="0" lang="en-GB" altLang="en-US"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91439" marR="91439" marT="45733" marB="45733"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200" b="1" i="0" u="none" strike="noStrike" cap="none" normalizeH="0" baseline="0" dirty="0">
                          <a:ln>
                            <a:noFill/>
                          </a:ln>
                          <a:solidFill>
                            <a:srgbClr val="000000"/>
                          </a:solidFill>
                          <a:effectLst/>
                          <a:latin typeface="Arial" panose="020B0604020202020204" pitchFamily="34" charset="0"/>
                          <a:cs typeface="Times New Roman" panose="02020603050405020304" pitchFamily="18" charset="0"/>
                        </a:rPr>
                        <a:t>Disapprove</a:t>
                      </a:r>
                      <a:endParaRPr kumimoji="0" lang="en-GB" altLang="en-US" sz="2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91439" marR="91439" marT="45733" marB="45733"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200" b="1" i="0" u="none" strike="noStrike" cap="none" normalizeH="0" baseline="0">
                          <a:ln>
                            <a:noFill/>
                          </a:ln>
                          <a:solidFill>
                            <a:srgbClr val="000000"/>
                          </a:solidFill>
                          <a:effectLst/>
                          <a:latin typeface="Arial" panose="020B0604020202020204" pitchFamily="34" charset="0"/>
                          <a:cs typeface="Times New Roman" panose="02020603050405020304" pitchFamily="18" charset="0"/>
                        </a:rPr>
                        <a:t>%Approve</a:t>
                      </a:r>
                      <a:endParaRPr kumimoji="0" lang="en-GB" altLang="en-US"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91439" marR="91439" marT="45733" marB="45733"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2861573409"/>
                  </a:ext>
                </a:extLst>
              </a:tr>
              <a:tr h="44211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Nov 4, 2016</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Initial Sponsor Ballot for P802.11aq draft 7.0</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125</a:t>
                      </a:r>
                      <a:endParaRPr kumimoji="0" lang="en-US"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endParaRP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105</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84</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91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13</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88</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extLst>
                  <a:ext uri="{0D108BD9-81ED-4DB2-BD59-A6C34878D82A}">
                    <a16:rowId xmlns:a16="http://schemas.microsoft.com/office/drawing/2014/main" xmlns="" val="1400146783"/>
                  </a:ext>
                </a:extLst>
              </a:tr>
              <a:tr h="44211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anose="020B0604020202020204" pitchFamily="34" charset="0"/>
                          <a:cs typeface="Times New Roman" panose="02020603050405020304" pitchFamily="18" charset="0"/>
                        </a:rPr>
                        <a:t>March 18,</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anose="020B0604020202020204" pitchFamily="34" charset="0"/>
                          <a:cs typeface="Times New Roman" panose="02020603050405020304" pitchFamily="18" charset="0"/>
                        </a:rPr>
                        <a:t>2017</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First Recirculation Sponsor  Ballot for P802.11aq draft 8.0</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125</a:t>
                      </a:r>
                      <a:endParaRPr kumimoji="0" lang="en-US"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endParaRP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110</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88</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2</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anose="020B0604020202020204" pitchFamily="34" charset="0"/>
                          <a:cs typeface="Times New Roman" panose="02020603050405020304" pitchFamily="18" charset="0"/>
                        </a:rPr>
                        <a:t>98</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10</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90</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3581525269"/>
                  </a:ext>
                </a:extLst>
              </a:tr>
              <a:tr h="44211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June 23, 2017</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Second Recirculation Sponsor Ballot for </a:t>
                      </a:r>
                      <a:r>
                        <a:rPr kumimoji="0" lang="en-GB" altLang="en-US" sz="12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P802.11aq</a:t>
                      </a:r>
                      <a:r>
                        <a:rPr kumimoji="0" lang="en-CA"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 draft 9.0</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125</a:t>
                      </a:r>
                      <a:endParaRPr kumimoji="0" lang="en-CA"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111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88</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2</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102</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7</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93</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extLst>
                  <a:ext uri="{0D108BD9-81ED-4DB2-BD59-A6C34878D82A}">
                    <a16:rowId xmlns:a16="http://schemas.microsoft.com/office/drawing/2014/main" xmlns="" val="1136128160"/>
                  </a:ext>
                </a:extLst>
              </a:tr>
              <a:tr h="44211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July 29, 2017</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Third Recirculation Sponsor Ballot for </a:t>
                      </a:r>
                      <a:r>
                        <a:rPr kumimoji="0" lang="en-GB" altLang="en-US" sz="12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P802.11aq</a:t>
                      </a: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draft 10.0</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125</a:t>
                      </a:r>
                      <a:endPar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111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88</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106</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97</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3672203883"/>
                  </a:ext>
                </a:extLst>
              </a:tr>
              <a:tr h="44211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Sept 9, 2017</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Fourth Recirculation Sponsor Ballot for </a:t>
                      </a:r>
                      <a:r>
                        <a:rPr kumimoji="0" lang="en-GB" altLang="en-US" sz="1200" b="0" i="0" u="none" strike="noStrike" cap="none" normalizeH="0" baseline="0" dirty="0">
                          <a:ln>
                            <a:noFill/>
                          </a:ln>
                          <a:solidFill>
                            <a:srgbClr val="000000"/>
                          </a:solidFill>
                          <a:effectLst/>
                          <a:latin typeface="Arial" panose="020B0604020202020204" pitchFamily="34" charset="0"/>
                          <a:cs typeface="Times New Roman" panose="02020603050405020304" pitchFamily="18" charset="0"/>
                        </a:rPr>
                        <a:t>P802.11aq</a:t>
                      </a: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draft 11.0</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rgbClr val="000000"/>
                          </a:solidFill>
                          <a:effectLst/>
                          <a:latin typeface="Arial" panose="020B0604020202020204" pitchFamily="34" charset="0"/>
                          <a:cs typeface="Arial" panose="020B0604020202020204" pitchFamily="34" charset="0"/>
                        </a:rPr>
                        <a:t>125</a:t>
                      </a:r>
                      <a:endParaRPr kumimoji="0" lang="en-CA"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111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88</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105</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4</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96</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extLst>
                  <a:ext uri="{0D108BD9-81ED-4DB2-BD59-A6C34878D82A}">
                    <a16:rowId xmlns:a16="http://schemas.microsoft.com/office/drawing/2014/main" xmlns="" val="201167401"/>
                  </a:ext>
                </a:extLst>
              </a:tr>
              <a:tr h="44211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Oct 1, 2017</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Fifth Recirculation Sponsor Ballot for </a:t>
                      </a:r>
                      <a:r>
                        <a:rPr kumimoji="0" lang="en-GB" altLang="en-US" sz="1200" b="0" i="0" u="none" strike="noStrike" cap="none" normalizeH="0" baseline="0" dirty="0">
                          <a:ln>
                            <a:noFill/>
                          </a:ln>
                          <a:solidFill>
                            <a:srgbClr val="000000"/>
                          </a:solidFill>
                          <a:effectLst/>
                          <a:latin typeface="Arial" panose="020B0604020202020204" pitchFamily="34" charset="0"/>
                          <a:cs typeface="Times New Roman" panose="02020603050405020304" pitchFamily="18" charset="0"/>
                        </a:rPr>
                        <a:t>P802.11aq</a:t>
                      </a: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draft 12.0</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125</a:t>
                      </a:r>
                      <a:endPar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113</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90</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108</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97</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2850901385"/>
                  </a:ext>
                </a:extLst>
              </a:tr>
              <a:tr h="50984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Oct 30, 2017</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Sixth Recirculation Sponsor Ballot for </a:t>
                      </a:r>
                      <a:r>
                        <a:rPr kumimoji="0" lang="en-GB" altLang="en-US" sz="1200" b="0" i="0" u="none" strike="noStrike" cap="none" normalizeH="0" baseline="0" dirty="0">
                          <a:ln>
                            <a:noFill/>
                          </a:ln>
                          <a:solidFill>
                            <a:srgbClr val="000000"/>
                          </a:solidFill>
                          <a:effectLst/>
                          <a:latin typeface="Arial" panose="020B0604020202020204" pitchFamily="34" charset="0"/>
                          <a:cs typeface="Times New Roman" panose="02020603050405020304" pitchFamily="18" charset="0"/>
                        </a:rPr>
                        <a:t>P802.11aq</a:t>
                      </a: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draft 13.0</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125</a:t>
                      </a:r>
                      <a:endPar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114</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91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109</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97</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extLst>
                  <a:ext uri="{0D108BD9-81ED-4DB2-BD59-A6C34878D82A}">
                    <a16:rowId xmlns:a16="http://schemas.microsoft.com/office/drawing/2014/main" xmlns="" val="2570401861"/>
                  </a:ext>
                </a:extLst>
              </a:tr>
              <a:tr h="457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Jan 4, 2018</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alpha val="20000"/>
                      </a:scheme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Seventh Recirculation Sponsor Ballot for </a:t>
                      </a:r>
                      <a:r>
                        <a:rPr kumimoji="0" lang="en-GB" altLang="en-US" sz="1200" b="0" i="0" u="none" strike="noStrike" cap="none" normalizeH="0" baseline="0" dirty="0">
                          <a:ln>
                            <a:noFill/>
                          </a:ln>
                          <a:solidFill>
                            <a:srgbClr val="000000"/>
                          </a:solidFill>
                          <a:effectLst/>
                          <a:latin typeface="Arial" panose="020B0604020202020204" pitchFamily="34" charset="0"/>
                          <a:cs typeface="Times New Roman" panose="02020603050405020304" pitchFamily="18" charset="0"/>
                        </a:rPr>
                        <a:t>P802.11aq</a:t>
                      </a: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draft 14.0</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alpha val="20000"/>
                      </a:scheme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125</a:t>
                      </a:r>
                      <a:endPar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alpha val="20000"/>
                      </a:scheme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115</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alpha val="20000"/>
                      </a:scheme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92</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alpha val="20000"/>
                      </a:scheme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alpha val="20000"/>
                      </a:scheme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alpha val="20000"/>
                      </a:scheme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111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alpha val="20000"/>
                      </a:scheme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alpha val="20000"/>
                      </a:scheme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98</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alpha val="20000"/>
                      </a:schemeClr>
                    </a:solidFill>
                  </a:tcPr>
                </a:tc>
                <a:extLst>
                  <a:ext uri="{0D108BD9-81ED-4DB2-BD59-A6C34878D82A}">
                    <a16:rowId xmlns:a16="http://schemas.microsoft.com/office/drawing/2014/main" xmlns="" val="2325115125"/>
                  </a:ext>
                </a:extLst>
              </a:tr>
              <a:tr h="60053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Jan 31, 2018</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Eighth Recirculation Sponsor Ballot for </a:t>
                      </a:r>
                      <a:r>
                        <a:rPr kumimoji="0" lang="en-GB" altLang="en-US" sz="1200" b="0" i="0" u="none" strike="noStrike" cap="none" normalizeH="0" baseline="0" dirty="0">
                          <a:ln>
                            <a:noFill/>
                          </a:ln>
                          <a:solidFill>
                            <a:srgbClr val="000000"/>
                          </a:solidFill>
                          <a:effectLst/>
                          <a:latin typeface="Arial" panose="020B0604020202020204" pitchFamily="34" charset="0"/>
                          <a:cs typeface="Times New Roman" panose="02020603050405020304" pitchFamily="18" charset="0"/>
                        </a:rPr>
                        <a:t>P802.11aq</a:t>
                      </a: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draft 14.0</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125</a:t>
                      </a:r>
                      <a:endPar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115</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92</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113</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99</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extLst>
                  <a:ext uri="{0D108BD9-81ED-4DB2-BD59-A6C34878D82A}">
                    <a16:rowId xmlns:a16="http://schemas.microsoft.com/office/drawing/2014/main" xmlns="" val="2705843031"/>
                  </a:ext>
                </a:extLst>
              </a:tr>
            </a:tbl>
          </a:graphicData>
        </a:graphic>
      </p:graphicFrame>
      <p:sp>
        <p:nvSpPr>
          <p:cNvPr id="10" name="Footer Placeholder 3">
            <a:extLst>
              <a:ext uri="{FF2B5EF4-FFF2-40B4-BE49-F238E27FC236}">
                <a16:creationId xmlns:a16="http://schemas.microsoft.com/office/drawing/2014/main" xmlns="" id="{58CC981B-9102-429A-94A5-88CB4AEB2F2E}"/>
              </a:ext>
            </a:extLst>
          </p:cNvPr>
          <p:cNvSpPr>
            <a:spLocks noGrp="1"/>
          </p:cNvSpPr>
          <p:nvPr>
            <p:ph type="ftr" sz="quarter" idx="11"/>
          </p:nvPr>
        </p:nvSpPr>
        <p:spPr>
          <a:xfrm>
            <a:off x="6662961" y="6475413"/>
            <a:ext cx="1880964" cy="184666"/>
          </a:xfrm>
        </p:spPr>
        <p:txBody>
          <a:bodyPr/>
          <a:lstStyle/>
          <a:p>
            <a:pPr>
              <a:defRPr/>
            </a:pPr>
            <a:r>
              <a:rPr lang="de-DE" altLang="ko-KR" dirty="0"/>
              <a:t>Stephen McCann (BlackBerry)</a:t>
            </a:r>
            <a:endParaRPr lang="en-US" altLang="ko-KR" dirty="0"/>
          </a:p>
        </p:txBody>
      </p:sp>
    </p:spTree>
    <p:extLst>
      <p:ext uri="{BB962C8B-B14F-4D97-AF65-F5344CB8AC3E}">
        <p14:creationId xmlns:p14="http://schemas.microsoft.com/office/powerpoint/2010/main" val="3681051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GB" dirty="0">
                <a:solidFill>
                  <a:schemeClr val="tx1"/>
                </a:solidFill>
                <a:ea typeface="ＭＳ Ｐゴシック" pitchFamily="34" charset="-128"/>
              </a:rPr>
              <a:t>Sponsor Ballot Comments – P802.11aq</a:t>
            </a:r>
            <a:endParaRPr lang="en-US" dirty="0"/>
          </a:p>
        </p:txBody>
      </p:sp>
      <p:sp>
        <p:nvSpPr>
          <p:cNvPr id="3" name="Date Placeholder 2"/>
          <p:cNvSpPr>
            <a:spLocks noGrp="1"/>
          </p:cNvSpPr>
          <p:nvPr>
            <p:ph type="dt" sz="half" idx="10"/>
          </p:nvPr>
        </p:nvSpPr>
        <p:spPr>
          <a:xfrm>
            <a:off x="696913" y="332601"/>
            <a:ext cx="1579309" cy="276999"/>
          </a:xfrm>
        </p:spPr>
        <p:txBody>
          <a:bodyPr/>
          <a:lstStyle/>
          <a:p>
            <a:pPr>
              <a:defRPr/>
            </a:pPr>
            <a:r>
              <a:rPr lang="en-US"/>
              <a:t>March 2018</a:t>
            </a:r>
            <a:endParaRPr lang="en-US" altLang="ko-KR" dirty="0"/>
          </a:p>
        </p:txBody>
      </p:sp>
      <p:sp>
        <p:nvSpPr>
          <p:cNvPr id="4" name="Footer Placeholder 3"/>
          <p:cNvSpPr>
            <a:spLocks noGrp="1"/>
          </p:cNvSpPr>
          <p:nvPr>
            <p:ph type="ftr" sz="quarter" idx="11"/>
          </p:nvPr>
        </p:nvSpPr>
        <p:spPr>
          <a:xfrm>
            <a:off x="6662961" y="6475413"/>
            <a:ext cx="1880964" cy="184666"/>
          </a:xfrm>
        </p:spPr>
        <p:txBody>
          <a:bodyPr/>
          <a:lstStyle/>
          <a:p>
            <a:pPr>
              <a:defRPr/>
            </a:pPr>
            <a:r>
              <a:rPr lang="de-DE" altLang="ko-KR" dirty="0"/>
              <a:t>Stephen McCann (BlackBerry)</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4</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414907700"/>
              </p:ext>
            </p:extLst>
          </p:nvPr>
        </p:nvGraphicFramePr>
        <p:xfrm>
          <a:off x="685800" y="1447800"/>
          <a:ext cx="7765500" cy="4670064"/>
        </p:xfrm>
        <a:graphic>
          <a:graphicData uri="http://schemas.openxmlformats.org/drawingml/2006/table">
            <a:tbl>
              <a:tblPr firstRow="1" bandRow="1">
                <a:tableStyleId>{ED083AE6-46FA-4A59-8FB0-9F97EB10719F}</a:tableStyleId>
              </a:tblPr>
              <a:tblGrid>
                <a:gridCol w="1920266">
                  <a:extLst>
                    <a:ext uri="{9D8B030D-6E8A-4147-A177-3AD203B41FA5}">
                      <a16:colId xmlns:a16="http://schemas.microsoft.com/office/drawing/2014/main" xmlns="" val="20000"/>
                    </a:ext>
                  </a:extLst>
                </a:gridCol>
                <a:gridCol w="3337534">
                  <a:extLst>
                    <a:ext uri="{9D8B030D-6E8A-4147-A177-3AD203B41FA5}">
                      <a16:colId xmlns:a16="http://schemas.microsoft.com/office/drawing/2014/main" xmlns="" val="20001"/>
                    </a:ext>
                  </a:extLst>
                </a:gridCol>
                <a:gridCol w="2507700">
                  <a:extLst>
                    <a:ext uri="{9D8B030D-6E8A-4147-A177-3AD203B41FA5}">
                      <a16:colId xmlns:a16="http://schemas.microsoft.com/office/drawing/2014/main" xmlns="" val="20002"/>
                    </a:ext>
                  </a:extLst>
                </a:gridCol>
              </a:tblGrid>
              <a:tr h="48983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xmlns="" val="10000"/>
                  </a:ext>
                </a:extLst>
              </a:tr>
              <a:tr h="424561">
                <a:tc>
                  <a:txBody>
                    <a:bodyPr/>
                    <a:lstStyle/>
                    <a:p>
                      <a:r>
                        <a:rPr kumimoji="0" lang="en-US" sz="1200" b="0" i="0" u="none" strike="noStrike" kern="1200" cap="none" normalizeH="0" baseline="0" dirty="0">
                          <a:ln>
                            <a:noFill/>
                          </a:ln>
                          <a:solidFill>
                            <a:srgbClr val="000000"/>
                          </a:solidFill>
                          <a:effectLst/>
                          <a:latin typeface="Arial" charset="0"/>
                          <a:ea typeface="Times New Roman" pitchFamily="18" charset="0"/>
                          <a:cs typeface="Arial" charset="0"/>
                        </a:rPr>
                        <a:t>Nov 4, 2016</a:t>
                      </a:r>
                    </a:p>
                  </a:txBody>
                  <a:tcPr marT="45727" marB="4572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rgbClr val="000000"/>
                          </a:solidFill>
                          <a:effectLst/>
                          <a:latin typeface="Arial" charset="0"/>
                          <a:ea typeface="Times New Roman" pitchFamily="18" charset="0"/>
                          <a:cs typeface="Arial" charset="0"/>
                        </a:rPr>
                        <a:t>Initial Sponsor Ballot for P802.11aq draft 7.0</a:t>
                      </a:r>
                    </a:p>
                  </a:txBody>
                  <a:tcPr marT="45727" marB="4572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rgbClr val="000000"/>
                          </a:solidFill>
                          <a:effectLst/>
                          <a:latin typeface="Arial" charset="0"/>
                          <a:ea typeface="Times New Roman" pitchFamily="18" charset="0"/>
                          <a:cs typeface="Arial" charset="0"/>
                        </a:rPr>
                        <a:t>235 (120 T, 25 G, 90 E)</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xmlns="" val="10002"/>
                  </a:ext>
                </a:extLst>
              </a:tr>
              <a:tr h="424547">
                <a:tc>
                  <a:txBody>
                    <a:bodyPr/>
                    <a:lstStyle/>
                    <a:p>
                      <a:r>
                        <a:rPr kumimoji="0" lang="en-US" sz="1200" b="0" i="0" u="none" strike="noStrike" kern="1200" cap="none" normalizeH="0" baseline="0" dirty="0">
                          <a:ln>
                            <a:noFill/>
                          </a:ln>
                          <a:solidFill>
                            <a:srgbClr val="000000"/>
                          </a:solidFill>
                          <a:effectLst/>
                          <a:latin typeface="Arial" charset="0"/>
                          <a:ea typeface="Times New Roman" pitchFamily="18" charset="0"/>
                          <a:cs typeface="Arial" charset="0"/>
                        </a:rPr>
                        <a:t>March 18, 2017</a:t>
                      </a:r>
                    </a:p>
                  </a:txBody>
                  <a:tcPr marT="45727" marB="4572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normalizeH="0" baseline="0" dirty="0">
                          <a:ln>
                            <a:noFill/>
                          </a:ln>
                          <a:solidFill>
                            <a:srgbClr val="000000"/>
                          </a:solidFill>
                          <a:effectLst/>
                          <a:latin typeface="Arial" charset="0"/>
                          <a:ea typeface="Times New Roman" pitchFamily="18" charset="0"/>
                          <a:cs typeface="Arial" charset="0"/>
                        </a:rPr>
                        <a:t>First Recirculation </a:t>
                      </a:r>
                      <a:r>
                        <a:rPr kumimoji="0" lang="en-GB" sz="1200" b="0" i="0" u="none" strike="noStrike" cap="none" normalizeH="0" baseline="0" dirty="0">
                          <a:ln>
                            <a:noFill/>
                          </a:ln>
                          <a:solidFill>
                            <a:srgbClr val="000000"/>
                          </a:solidFill>
                          <a:effectLst/>
                          <a:latin typeface="Arial" charset="0"/>
                          <a:ea typeface="Times New Roman" pitchFamily="18" charset="0"/>
                          <a:cs typeface="Arial" charset="0"/>
                        </a:rPr>
                        <a:t>Sponsor </a:t>
                      </a:r>
                      <a:r>
                        <a:rPr kumimoji="0" lang="en-GB" sz="1200" b="0" i="0" u="none" strike="noStrike" kern="1200" cap="none" normalizeH="0" baseline="0" dirty="0">
                          <a:ln>
                            <a:noFill/>
                          </a:ln>
                          <a:solidFill>
                            <a:srgbClr val="000000"/>
                          </a:solidFill>
                          <a:effectLst/>
                          <a:latin typeface="Arial" charset="0"/>
                          <a:ea typeface="Times New Roman" pitchFamily="18" charset="0"/>
                          <a:cs typeface="Arial" charset="0"/>
                        </a:rPr>
                        <a:t> Ballot for P802.11aq draft 8.0</a:t>
                      </a:r>
                    </a:p>
                  </a:txBody>
                  <a:tcPr marT="45727" marB="45727"/>
                </a:tc>
                <a:tc>
                  <a:txBody>
                    <a:bodyPr/>
                    <a:lstStyle/>
                    <a:p>
                      <a:r>
                        <a:rPr kumimoji="0" lang="en-US" sz="1200" b="0" i="0" u="none" strike="noStrike" kern="1200" cap="none" normalizeH="0" baseline="0" dirty="0">
                          <a:ln>
                            <a:noFill/>
                          </a:ln>
                          <a:solidFill>
                            <a:srgbClr val="000000"/>
                          </a:solidFill>
                          <a:effectLst/>
                          <a:latin typeface="Arial" pitchFamily="34" charset="0"/>
                          <a:ea typeface="Times New Roman" pitchFamily="18" charset="0"/>
                          <a:cs typeface="Arial" pitchFamily="34" charset="0"/>
                        </a:rPr>
                        <a:t>152 (131 T, 44 E)</a:t>
                      </a:r>
                    </a:p>
                  </a:txBody>
                  <a:tcPr/>
                </a:tc>
                <a:extLst>
                  <a:ext uri="{0D108BD9-81ED-4DB2-BD59-A6C34878D82A}">
                    <a16:rowId xmlns:a16="http://schemas.microsoft.com/office/drawing/2014/main" xmlns="" val="10003"/>
                  </a:ext>
                </a:extLst>
              </a:tr>
              <a:tr h="424533">
                <a:tc>
                  <a:txBody>
                    <a:bodyPr/>
                    <a:lstStyle/>
                    <a:p>
                      <a:r>
                        <a:rPr lang="en-US" sz="1200" i="0" dirty="0">
                          <a:solidFill>
                            <a:schemeClr val="tx1"/>
                          </a:solidFill>
                          <a:latin typeface="Arial" pitchFamily="34" charset="0"/>
                          <a:cs typeface="Arial" pitchFamily="34" charset="0"/>
                        </a:rPr>
                        <a:t>June</a:t>
                      </a:r>
                      <a:r>
                        <a:rPr lang="en-US" sz="1200" i="0" baseline="0" dirty="0">
                          <a:solidFill>
                            <a:schemeClr val="tx1"/>
                          </a:solidFill>
                          <a:latin typeface="Arial" pitchFamily="34" charset="0"/>
                          <a:cs typeface="Arial" pitchFamily="34" charset="0"/>
                        </a:rPr>
                        <a:t> 23, 2017</a:t>
                      </a:r>
                      <a:endParaRPr lang="en-US" sz="1200" i="0" dirty="0">
                        <a:solidFill>
                          <a:schemeClr val="tx1"/>
                        </a:solidFill>
                        <a:latin typeface="Arial" pitchFamily="34" charset="0"/>
                        <a:cs typeface="Arial" pitchFamily="34" charset="0"/>
                      </a:endParaRPr>
                    </a:p>
                  </a:txBody>
                  <a:tcPr marT="45727" marB="45727"/>
                </a:tc>
                <a:tc>
                  <a:txBody>
                    <a:bodyPr/>
                    <a:lstStyle/>
                    <a:p>
                      <a:r>
                        <a:rPr lang="en-CA" sz="1200" i="0" dirty="0">
                          <a:solidFill>
                            <a:schemeClr val="tx1"/>
                          </a:solidFill>
                          <a:latin typeface="Arial" pitchFamily="34" charset="0"/>
                          <a:cs typeface="Arial" pitchFamily="34" charset="0"/>
                        </a:rPr>
                        <a:t>Second Recirculation Sponsor Ballot for</a:t>
                      </a:r>
                      <a:r>
                        <a:rPr lang="en-CA" sz="1200" i="0" baseline="0" dirty="0">
                          <a:solidFill>
                            <a:schemeClr val="tx1"/>
                          </a:solidFill>
                          <a:latin typeface="Arial" pitchFamily="34" charset="0"/>
                          <a:cs typeface="Arial" pitchFamily="34" charset="0"/>
                        </a:rPr>
                        <a:t> </a:t>
                      </a:r>
                      <a:r>
                        <a:rPr kumimoji="0" lang="en-GB" sz="1200" b="0" i="0" u="none" strike="noStrike" kern="1200" cap="none" normalizeH="0" baseline="0" dirty="0">
                          <a:ln>
                            <a:noFill/>
                          </a:ln>
                          <a:solidFill>
                            <a:schemeClr val="tx1"/>
                          </a:solidFill>
                          <a:effectLst/>
                          <a:latin typeface="Arial" charset="0"/>
                          <a:ea typeface="Times New Roman" pitchFamily="18" charset="0"/>
                          <a:cs typeface="Arial" charset="0"/>
                        </a:rPr>
                        <a:t>P802.11aq</a:t>
                      </a:r>
                      <a:r>
                        <a:rPr lang="en-CA" sz="1200" i="0" baseline="0" dirty="0">
                          <a:solidFill>
                            <a:schemeClr val="tx1"/>
                          </a:solidFill>
                          <a:latin typeface="Arial" pitchFamily="34" charset="0"/>
                          <a:cs typeface="Arial" pitchFamily="34" charset="0"/>
                        </a:rPr>
                        <a:t> draft 9.0</a:t>
                      </a:r>
                      <a:endParaRPr lang="en-CA" sz="1200" i="0" dirty="0">
                        <a:solidFill>
                          <a:schemeClr val="tx1"/>
                        </a:solidFill>
                        <a:latin typeface="Arial" pitchFamily="34" charset="0"/>
                        <a:cs typeface="Arial" pitchFamily="34" charset="0"/>
                      </a:endParaRPr>
                    </a:p>
                  </a:txBody>
                  <a:tcPr marT="45727" marB="45727"/>
                </a:tc>
                <a:tc>
                  <a:txBody>
                    <a:bodyPr/>
                    <a:lstStyle/>
                    <a:p>
                      <a:r>
                        <a:rPr kumimoji="0" lang="en-US" sz="1200" b="0" i="0" u="none" strike="noStrike" kern="1200" cap="none" normalizeH="0" baseline="0" dirty="0">
                          <a:ln>
                            <a:noFill/>
                          </a:ln>
                          <a:solidFill>
                            <a:srgbClr val="000000"/>
                          </a:solidFill>
                          <a:effectLst/>
                          <a:latin typeface="Arial" pitchFamily="34" charset="0"/>
                          <a:ea typeface="Times New Roman" pitchFamily="18" charset="0"/>
                          <a:cs typeface="Arial" pitchFamily="34" charset="0"/>
                        </a:rPr>
                        <a:t>75 (43 T, 32 E)</a:t>
                      </a:r>
                    </a:p>
                  </a:txBody>
                  <a:tcPr/>
                </a:tc>
                <a:extLst>
                  <a:ext uri="{0D108BD9-81ED-4DB2-BD59-A6C34878D82A}">
                    <a16:rowId xmlns:a16="http://schemas.microsoft.com/office/drawing/2014/main" xmlns="" val="10004"/>
                  </a:ext>
                </a:extLst>
              </a:tr>
              <a:tr h="424519">
                <a:tc>
                  <a:txBody>
                    <a:bodyPr/>
                    <a:lstStyle/>
                    <a:p>
                      <a:r>
                        <a:rPr lang="en-US" sz="1200" i="0" baseline="0" dirty="0">
                          <a:latin typeface="Arial" pitchFamily="34" charset="0"/>
                          <a:cs typeface="Arial" pitchFamily="34" charset="0"/>
                        </a:rPr>
                        <a:t>July 29</a:t>
                      </a:r>
                      <a:r>
                        <a:rPr lang="en-US" sz="1200" i="0" dirty="0">
                          <a:latin typeface="Arial" pitchFamily="34" charset="0"/>
                          <a:cs typeface="Arial" pitchFamily="34" charset="0"/>
                        </a:rPr>
                        <a:t>, 2017</a:t>
                      </a:r>
                    </a:p>
                  </a:txBody>
                  <a:tcPr marT="45727" marB="45727"/>
                </a:tc>
                <a:tc>
                  <a:txBody>
                    <a:bodyPr/>
                    <a:lstStyle/>
                    <a:p>
                      <a:r>
                        <a:rPr lang="en-CA" sz="1200" i="0" dirty="0">
                          <a:latin typeface="Arial" pitchFamily="34" charset="0"/>
                          <a:cs typeface="Arial" pitchFamily="34" charset="0"/>
                        </a:rPr>
                        <a:t>Third Recirculation Sponsor Ballot for</a:t>
                      </a:r>
                      <a:r>
                        <a:rPr lang="en-CA" sz="1200" i="0" baseline="0" dirty="0">
                          <a:latin typeface="Arial" pitchFamily="34" charset="0"/>
                          <a:cs typeface="Arial" pitchFamily="34" charset="0"/>
                        </a:rPr>
                        <a:t> </a:t>
                      </a:r>
                      <a:r>
                        <a:rPr kumimoji="0" lang="en-GB" sz="1200" b="0" i="0" u="none" strike="noStrike" kern="1200" cap="none" normalizeH="0" baseline="0" dirty="0">
                          <a:ln>
                            <a:noFill/>
                          </a:ln>
                          <a:solidFill>
                            <a:srgbClr val="000000"/>
                          </a:solidFill>
                          <a:effectLst/>
                          <a:latin typeface="Arial" charset="0"/>
                          <a:ea typeface="Times New Roman" pitchFamily="18" charset="0"/>
                          <a:cs typeface="Arial" charset="0"/>
                        </a:rPr>
                        <a:t>P802.11aq</a:t>
                      </a:r>
                      <a:r>
                        <a:rPr lang="en-CA" sz="1200" i="0" baseline="0" dirty="0">
                          <a:latin typeface="Arial" pitchFamily="34" charset="0"/>
                          <a:cs typeface="Arial" pitchFamily="34" charset="0"/>
                        </a:rPr>
                        <a:t> draft 10.0</a:t>
                      </a:r>
                      <a:endParaRPr lang="en-CA" sz="1200" i="0" dirty="0">
                        <a:latin typeface="Arial" pitchFamily="34" charset="0"/>
                        <a:cs typeface="Arial" pitchFamily="34" charset="0"/>
                      </a:endParaRPr>
                    </a:p>
                  </a:txBody>
                  <a:tcPr marT="45727" marB="45727"/>
                </a:tc>
                <a:tc>
                  <a:txBody>
                    <a:bodyPr/>
                    <a:lstStyle/>
                    <a:p>
                      <a:r>
                        <a:rPr kumimoji="0" lang="en-US" sz="1200" b="0" i="0" u="none" strike="noStrike" kern="1200" cap="none" normalizeH="0" baseline="0" dirty="0">
                          <a:ln>
                            <a:noFill/>
                          </a:ln>
                          <a:solidFill>
                            <a:srgbClr val="000000"/>
                          </a:solidFill>
                          <a:effectLst/>
                          <a:latin typeface="Arial" pitchFamily="34" charset="0"/>
                          <a:ea typeface="Times New Roman" pitchFamily="18" charset="0"/>
                          <a:cs typeface="Arial" pitchFamily="34" charset="0"/>
                        </a:rPr>
                        <a:t>47 (21 T, 26 E)</a:t>
                      </a:r>
                    </a:p>
                  </a:txBody>
                  <a:tcPr/>
                </a:tc>
                <a:extLst>
                  <a:ext uri="{0D108BD9-81ED-4DB2-BD59-A6C34878D82A}">
                    <a16:rowId xmlns:a16="http://schemas.microsoft.com/office/drawing/2014/main" xmlns="" val="10005"/>
                  </a:ext>
                </a:extLst>
              </a:tr>
              <a:tr h="424505">
                <a:tc>
                  <a:txBody>
                    <a:bodyPr/>
                    <a:lstStyle/>
                    <a:p>
                      <a:r>
                        <a:rPr lang="en-US" sz="1200" i="0" baseline="0" dirty="0">
                          <a:latin typeface="Arial" pitchFamily="34" charset="0"/>
                          <a:cs typeface="Arial" pitchFamily="34" charset="0"/>
                        </a:rPr>
                        <a:t>September 9,</a:t>
                      </a:r>
                      <a:r>
                        <a:rPr lang="en-US" sz="1200" i="0" dirty="0">
                          <a:latin typeface="Arial" pitchFamily="34" charset="0"/>
                          <a:cs typeface="Arial" pitchFamily="34" charset="0"/>
                        </a:rPr>
                        <a:t> 2017</a:t>
                      </a:r>
                    </a:p>
                  </a:txBody>
                  <a:tcPr marT="45727" marB="45727"/>
                </a:tc>
                <a:tc>
                  <a:txBody>
                    <a:bodyPr/>
                    <a:lstStyle/>
                    <a:p>
                      <a:r>
                        <a:rPr lang="en-CA" sz="1200" i="0" dirty="0">
                          <a:latin typeface="Arial" pitchFamily="34" charset="0"/>
                          <a:cs typeface="Arial" pitchFamily="34" charset="0"/>
                        </a:rPr>
                        <a:t>Fourth Recirculation Sponsor Ballot for</a:t>
                      </a:r>
                      <a:r>
                        <a:rPr lang="en-CA" sz="1200" i="0" baseline="0" dirty="0">
                          <a:latin typeface="Arial" pitchFamily="34" charset="0"/>
                          <a:cs typeface="Arial" pitchFamily="34" charset="0"/>
                        </a:rPr>
                        <a:t> </a:t>
                      </a:r>
                      <a:r>
                        <a:rPr kumimoji="0" lang="en-GB" sz="1200" b="0" i="0" u="none" strike="noStrike" kern="1200" cap="none" normalizeH="0" baseline="0" dirty="0">
                          <a:ln>
                            <a:noFill/>
                          </a:ln>
                          <a:solidFill>
                            <a:srgbClr val="000000"/>
                          </a:solidFill>
                          <a:effectLst/>
                          <a:latin typeface="Arial" charset="0"/>
                          <a:ea typeface="Times New Roman" pitchFamily="18" charset="0"/>
                          <a:cs typeface="Arial" charset="0"/>
                        </a:rPr>
                        <a:t>P802.11aq</a:t>
                      </a:r>
                      <a:r>
                        <a:rPr lang="en-CA" sz="1200" i="0" baseline="0" dirty="0">
                          <a:latin typeface="Arial" pitchFamily="34" charset="0"/>
                          <a:cs typeface="Arial" pitchFamily="34" charset="0"/>
                        </a:rPr>
                        <a:t> draft 11.0</a:t>
                      </a:r>
                      <a:endParaRPr lang="en-CA" sz="1200" i="0" dirty="0">
                        <a:latin typeface="Arial" pitchFamily="34" charset="0"/>
                        <a:cs typeface="Arial" pitchFamily="34" charset="0"/>
                      </a:endParaRP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rgbClr val="000000"/>
                          </a:solidFill>
                          <a:effectLst/>
                          <a:latin typeface="Arial" pitchFamily="34" charset="0"/>
                          <a:ea typeface="Times New Roman" pitchFamily="18" charset="0"/>
                          <a:cs typeface="Arial" pitchFamily="34" charset="0"/>
                        </a:rPr>
                        <a:t>16 (10 T, 6 E)</a:t>
                      </a:r>
                    </a:p>
                    <a:p>
                      <a:endParaRPr kumimoji="0" lang="en-US" sz="1200" b="0" i="0" u="none" strike="noStrike" kern="1200" cap="none" normalizeH="0" baseline="0" dirty="0">
                        <a:ln>
                          <a:noFill/>
                        </a:ln>
                        <a:solidFill>
                          <a:srgbClr val="000000"/>
                        </a:solidFill>
                        <a:effectLst/>
                        <a:latin typeface="Arial" pitchFamily="34" charset="0"/>
                        <a:ea typeface="Times New Roman" pitchFamily="18" charset="0"/>
                        <a:cs typeface="Arial" pitchFamily="34" charset="0"/>
                      </a:endParaRPr>
                    </a:p>
                  </a:txBody>
                  <a:tcPr/>
                </a:tc>
                <a:extLst>
                  <a:ext uri="{0D108BD9-81ED-4DB2-BD59-A6C34878D82A}">
                    <a16:rowId xmlns:a16="http://schemas.microsoft.com/office/drawing/2014/main" xmlns="" val="10006"/>
                  </a:ext>
                </a:extLst>
              </a:tr>
              <a:tr h="424491">
                <a:tc>
                  <a:txBody>
                    <a:bodyPr/>
                    <a:lstStyle/>
                    <a:p>
                      <a:r>
                        <a:rPr lang="en-US" sz="1200" i="0" baseline="0" dirty="0">
                          <a:latin typeface="Arial" pitchFamily="34" charset="0"/>
                          <a:cs typeface="Arial" pitchFamily="34" charset="0"/>
                        </a:rPr>
                        <a:t>October 1</a:t>
                      </a:r>
                      <a:r>
                        <a:rPr lang="en-US" sz="1200" i="0" dirty="0">
                          <a:latin typeface="Arial" pitchFamily="34" charset="0"/>
                          <a:cs typeface="Arial" pitchFamily="34" charset="0"/>
                        </a:rPr>
                        <a:t>, 2017</a:t>
                      </a:r>
                    </a:p>
                  </a:txBody>
                  <a:tcPr marT="45727" marB="45727"/>
                </a:tc>
                <a:tc>
                  <a:txBody>
                    <a:bodyPr/>
                    <a:lstStyle/>
                    <a:p>
                      <a:r>
                        <a:rPr lang="en-CA" sz="1200" i="0" dirty="0">
                          <a:latin typeface="Arial" pitchFamily="34" charset="0"/>
                          <a:cs typeface="Arial" pitchFamily="34" charset="0"/>
                        </a:rPr>
                        <a:t>Fifth Recirculation Sponsor Ballot for</a:t>
                      </a:r>
                      <a:r>
                        <a:rPr lang="en-CA" sz="1200" i="0" baseline="0" dirty="0">
                          <a:latin typeface="Arial" pitchFamily="34" charset="0"/>
                          <a:cs typeface="Arial" pitchFamily="34" charset="0"/>
                        </a:rPr>
                        <a:t> </a:t>
                      </a:r>
                      <a:r>
                        <a:rPr kumimoji="0" lang="en-GB" sz="1200" b="0" i="0" u="none" strike="noStrike" kern="1200" cap="none" normalizeH="0" baseline="0" dirty="0">
                          <a:ln>
                            <a:noFill/>
                          </a:ln>
                          <a:solidFill>
                            <a:srgbClr val="000000"/>
                          </a:solidFill>
                          <a:effectLst/>
                          <a:latin typeface="Arial" charset="0"/>
                          <a:ea typeface="Times New Roman" pitchFamily="18" charset="0"/>
                          <a:cs typeface="Arial" charset="0"/>
                        </a:rPr>
                        <a:t>P802.11aq</a:t>
                      </a:r>
                      <a:r>
                        <a:rPr lang="en-CA" sz="1200" i="0" baseline="0" dirty="0">
                          <a:latin typeface="Arial" pitchFamily="34" charset="0"/>
                          <a:cs typeface="Arial" pitchFamily="34" charset="0"/>
                        </a:rPr>
                        <a:t> draft 12.0</a:t>
                      </a:r>
                      <a:endParaRPr lang="en-CA" sz="1200" i="0" dirty="0">
                        <a:latin typeface="Arial" pitchFamily="34" charset="0"/>
                        <a:cs typeface="Arial" pitchFamily="34" charset="0"/>
                      </a:endParaRPr>
                    </a:p>
                  </a:txBody>
                  <a:tcPr marT="45727" marB="45727"/>
                </a:tc>
                <a:tc>
                  <a:txBody>
                    <a:bodyPr/>
                    <a:lstStyle/>
                    <a:p>
                      <a:r>
                        <a:rPr kumimoji="0" lang="en-US" sz="1200" b="0" i="0" u="none" strike="noStrike" kern="1200" cap="none" normalizeH="0" baseline="0" dirty="0">
                          <a:ln>
                            <a:noFill/>
                          </a:ln>
                          <a:solidFill>
                            <a:srgbClr val="000000"/>
                          </a:solidFill>
                          <a:effectLst/>
                          <a:latin typeface="Arial" pitchFamily="34" charset="0"/>
                          <a:ea typeface="Times New Roman" pitchFamily="18" charset="0"/>
                          <a:cs typeface="Arial" pitchFamily="34" charset="0"/>
                        </a:rPr>
                        <a:t>16 (15 T, 1 E)</a:t>
                      </a:r>
                    </a:p>
                  </a:txBody>
                  <a:tcPr/>
                </a:tc>
                <a:extLst>
                  <a:ext uri="{0D108BD9-81ED-4DB2-BD59-A6C34878D82A}">
                    <a16:rowId xmlns:a16="http://schemas.microsoft.com/office/drawing/2014/main" xmlns="" val="10007"/>
                  </a:ext>
                </a:extLst>
              </a:tr>
              <a:tr h="424477">
                <a:tc>
                  <a:txBody>
                    <a:bodyPr/>
                    <a:lstStyle/>
                    <a:p>
                      <a:r>
                        <a:rPr lang="en-US" sz="1200" i="0" baseline="0" dirty="0">
                          <a:latin typeface="Arial" pitchFamily="34" charset="0"/>
                          <a:cs typeface="Arial" pitchFamily="34" charset="0"/>
                        </a:rPr>
                        <a:t>October 30</a:t>
                      </a:r>
                      <a:r>
                        <a:rPr lang="en-US" sz="1200" i="0" dirty="0">
                          <a:latin typeface="Arial" pitchFamily="34" charset="0"/>
                          <a:cs typeface="Arial" pitchFamily="34" charset="0"/>
                        </a:rPr>
                        <a:t>, 2017</a:t>
                      </a:r>
                    </a:p>
                  </a:txBody>
                  <a:tcPr marT="45727" marB="45727"/>
                </a:tc>
                <a:tc>
                  <a:txBody>
                    <a:bodyPr/>
                    <a:lstStyle/>
                    <a:p>
                      <a:r>
                        <a:rPr lang="en-CA" sz="1200" i="0" dirty="0">
                          <a:latin typeface="Arial" pitchFamily="34" charset="0"/>
                          <a:cs typeface="Arial" pitchFamily="34" charset="0"/>
                        </a:rPr>
                        <a:t>Sixth Recirculation Sponsor Ballot for</a:t>
                      </a:r>
                      <a:r>
                        <a:rPr lang="en-CA" sz="1200" i="0" baseline="0" dirty="0">
                          <a:latin typeface="Arial" pitchFamily="34" charset="0"/>
                          <a:cs typeface="Arial" pitchFamily="34" charset="0"/>
                        </a:rPr>
                        <a:t> </a:t>
                      </a:r>
                      <a:r>
                        <a:rPr kumimoji="0" lang="en-GB" sz="1200" b="0" i="0" u="none" strike="noStrike" kern="1200" cap="none" normalizeH="0" baseline="0" dirty="0">
                          <a:ln>
                            <a:noFill/>
                          </a:ln>
                          <a:solidFill>
                            <a:srgbClr val="000000"/>
                          </a:solidFill>
                          <a:effectLst/>
                          <a:latin typeface="Arial" charset="0"/>
                          <a:ea typeface="Times New Roman" pitchFamily="18" charset="0"/>
                          <a:cs typeface="Arial" charset="0"/>
                        </a:rPr>
                        <a:t>P802.11aq</a:t>
                      </a:r>
                      <a:r>
                        <a:rPr lang="en-CA" sz="1200" i="0" baseline="0" dirty="0">
                          <a:latin typeface="Arial" pitchFamily="34" charset="0"/>
                          <a:cs typeface="Arial" pitchFamily="34" charset="0"/>
                        </a:rPr>
                        <a:t> draft 13.0</a:t>
                      </a:r>
                      <a:endParaRPr lang="en-CA" sz="1200" i="0" dirty="0">
                        <a:latin typeface="Arial" pitchFamily="34" charset="0"/>
                        <a:cs typeface="Arial" pitchFamily="34" charset="0"/>
                      </a:endParaRPr>
                    </a:p>
                  </a:txBody>
                  <a:tcPr marT="45727" marB="45727"/>
                </a:tc>
                <a:tc>
                  <a:txBody>
                    <a:bodyPr/>
                    <a:lstStyle/>
                    <a:p>
                      <a:r>
                        <a:rPr kumimoji="0" lang="en-US" sz="1200" b="0" i="0" u="none" strike="noStrike" kern="1200" cap="none" normalizeH="0" baseline="0" dirty="0">
                          <a:ln>
                            <a:noFill/>
                          </a:ln>
                          <a:solidFill>
                            <a:srgbClr val="000000"/>
                          </a:solidFill>
                          <a:effectLst/>
                          <a:latin typeface="Arial" pitchFamily="34" charset="0"/>
                          <a:ea typeface="Times New Roman" pitchFamily="18" charset="0"/>
                          <a:cs typeface="Arial" pitchFamily="34" charset="0"/>
                        </a:rPr>
                        <a:t>15 (12 T, 3 E)</a:t>
                      </a:r>
                    </a:p>
                  </a:txBody>
                  <a:tcPr/>
                </a:tc>
                <a:extLst>
                  <a:ext uri="{0D108BD9-81ED-4DB2-BD59-A6C34878D82A}">
                    <a16:rowId xmlns:a16="http://schemas.microsoft.com/office/drawing/2014/main" xmlns="" val="10008"/>
                  </a:ext>
                </a:extLst>
              </a:tr>
              <a:tr h="424463">
                <a:tc>
                  <a:txBody>
                    <a:bodyPr/>
                    <a:lstStyle/>
                    <a:p>
                      <a:r>
                        <a:rPr lang="en-US" sz="1200" i="0" baseline="0" dirty="0">
                          <a:latin typeface="Arial" pitchFamily="34" charset="0"/>
                          <a:cs typeface="Arial" pitchFamily="34" charset="0"/>
                        </a:rPr>
                        <a:t>January 4, 2018</a:t>
                      </a:r>
                      <a:endParaRPr lang="en-US" sz="1200" i="0" dirty="0">
                        <a:latin typeface="Arial" pitchFamily="34" charset="0"/>
                        <a:cs typeface="Arial" pitchFamily="34" charset="0"/>
                      </a:endParaRPr>
                    </a:p>
                  </a:txBody>
                  <a:tcPr marT="45727" marB="45727"/>
                </a:tc>
                <a:tc>
                  <a:txBody>
                    <a:bodyPr/>
                    <a:lstStyle/>
                    <a:p>
                      <a:r>
                        <a:rPr lang="en-CA" sz="1200" i="0" dirty="0">
                          <a:latin typeface="Arial" pitchFamily="34" charset="0"/>
                          <a:cs typeface="Arial" pitchFamily="34" charset="0"/>
                        </a:rPr>
                        <a:t>Seventh Recirculation Sponsor Ballot for</a:t>
                      </a:r>
                      <a:r>
                        <a:rPr lang="en-CA" sz="1200" i="0" baseline="0" dirty="0">
                          <a:latin typeface="Arial" pitchFamily="34" charset="0"/>
                          <a:cs typeface="Arial" pitchFamily="34" charset="0"/>
                        </a:rPr>
                        <a:t> </a:t>
                      </a:r>
                      <a:r>
                        <a:rPr kumimoji="0" lang="en-GB" sz="1200" b="0" i="0" u="none" strike="noStrike" kern="1200" cap="none" normalizeH="0" baseline="0" dirty="0">
                          <a:ln>
                            <a:noFill/>
                          </a:ln>
                          <a:solidFill>
                            <a:srgbClr val="000000"/>
                          </a:solidFill>
                          <a:effectLst/>
                          <a:latin typeface="Arial" charset="0"/>
                          <a:ea typeface="Times New Roman" pitchFamily="18" charset="0"/>
                          <a:cs typeface="Arial" charset="0"/>
                        </a:rPr>
                        <a:t>P802.11aq</a:t>
                      </a:r>
                      <a:r>
                        <a:rPr lang="en-CA" sz="1200" i="0" baseline="0" dirty="0">
                          <a:latin typeface="Arial" pitchFamily="34" charset="0"/>
                          <a:cs typeface="Arial" pitchFamily="34" charset="0"/>
                        </a:rPr>
                        <a:t> draft 14.0</a:t>
                      </a:r>
                      <a:endParaRPr lang="en-CA" sz="1200" i="0" dirty="0">
                        <a:latin typeface="Arial" pitchFamily="34" charset="0"/>
                        <a:cs typeface="Arial" pitchFamily="34" charset="0"/>
                      </a:endParaRPr>
                    </a:p>
                  </a:txBody>
                  <a:tcPr marT="45727" marB="45727"/>
                </a:tc>
                <a:tc>
                  <a:txBody>
                    <a:bodyPr/>
                    <a:lstStyle/>
                    <a:p>
                      <a:r>
                        <a:rPr kumimoji="0" lang="en-US" sz="1200" b="0" i="0" u="none" strike="noStrike" kern="1200" cap="none" normalizeH="0" baseline="0" dirty="0">
                          <a:ln>
                            <a:noFill/>
                          </a:ln>
                          <a:solidFill>
                            <a:srgbClr val="000000"/>
                          </a:solidFill>
                          <a:effectLst/>
                          <a:latin typeface="Arial" pitchFamily="34" charset="0"/>
                          <a:ea typeface="Times New Roman" pitchFamily="18" charset="0"/>
                          <a:cs typeface="Arial" pitchFamily="34" charset="0"/>
                        </a:rPr>
                        <a:t>14 (12 T, 2 E)</a:t>
                      </a:r>
                    </a:p>
                  </a:txBody>
                  <a:tcPr/>
                </a:tc>
                <a:extLst>
                  <a:ext uri="{0D108BD9-81ED-4DB2-BD59-A6C34878D82A}">
                    <a16:rowId xmlns:a16="http://schemas.microsoft.com/office/drawing/2014/main" xmlns="" val="1962029454"/>
                  </a:ext>
                </a:extLst>
              </a:tr>
              <a:tr h="555166">
                <a:tc>
                  <a:txBody>
                    <a:bodyPr/>
                    <a:lstStyle/>
                    <a:p>
                      <a:r>
                        <a:rPr lang="en-US" sz="1200" i="0" baseline="0" dirty="0">
                          <a:latin typeface="Arial" pitchFamily="34" charset="0"/>
                          <a:cs typeface="Arial" pitchFamily="34" charset="0"/>
                        </a:rPr>
                        <a:t>January 31, 2018</a:t>
                      </a:r>
                      <a:endParaRPr lang="en-US" sz="1200" i="0" dirty="0">
                        <a:latin typeface="Arial" pitchFamily="34" charset="0"/>
                        <a:cs typeface="Arial" pitchFamily="34" charset="0"/>
                      </a:endParaRPr>
                    </a:p>
                  </a:txBody>
                  <a:tcPr marT="45727" marB="45727"/>
                </a:tc>
                <a:tc>
                  <a:txBody>
                    <a:bodyPr/>
                    <a:lstStyle/>
                    <a:p>
                      <a:r>
                        <a:rPr lang="en-CA" sz="1200" i="0" dirty="0">
                          <a:latin typeface="Arial" pitchFamily="34" charset="0"/>
                          <a:cs typeface="Arial" pitchFamily="34" charset="0"/>
                        </a:rPr>
                        <a:t>Eight Recirculation Sponsor Ballot for</a:t>
                      </a:r>
                      <a:r>
                        <a:rPr lang="en-CA" sz="1200" i="0" baseline="0" dirty="0">
                          <a:latin typeface="Arial" pitchFamily="34" charset="0"/>
                          <a:cs typeface="Arial" pitchFamily="34" charset="0"/>
                        </a:rPr>
                        <a:t> </a:t>
                      </a:r>
                      <a:r>
                        <a:rPr kumimoji="0" lang="en-GB" sz="1200" b="0" i="0" u="none" strike="noStrike" kern="1200" cap="none" normalizeH="0" baseline="0" dirty="0">
                          <a:ln>
                            <a:noFill/>
                          </a:ln>
                          <a:solidFill>
                            <a:srgbClr val="000000"/>
                          </a:solidFill>
                          <a:effectLst/>
                          <a:latin typeface="Arial" charset="0"/>
                          <a:ea typeface="Times New Roman" pitchFamily="18" charset="0"/>
                          <a:cs typeface="Arial" charset="0"/>
                        </a:rPr>
                        <a:t>P802.11aq</a:t>
                      </a:r>
                      <a:r>
                        <a:rPr lang="en-CA" sz="1200" i="0" baseline="0" dirty="0">
                          <a:latin typeface="Arial" pitchFamily="34" charset="0"/>
                          <a:cs typeface="Arial" pitchFamily="34" charset="0"/>
                        </a:rPr>
                        <a:t> draft 14.0</a:t>
                      </a:r>
                      <a:endParaRPr lang="en-CA" sz="1200" i="0" dirty="0">
                        <a:latin typeface="Arial" pitchFamily="34" charset="0"/>
                        <a:cs typeface="Arial" pitchFamily="34" charset="0"/>
                      </a:endParaRPr>
                    </a:p>
                  </a:txBody>
                  <a:tcPr marT="45727" marB="45727"/>
                </a:tc>
                <a:tc>
                  <a:txBody>
                    <a:bodyPr/>
                    <a:lstStyle/>
                    <a:p>
                      <a:r>
                        <a:rPr kumimoji="0" lang="en-US" sz="1200" b="0" i="0" u="none" strike="noStrike" kern="1200" cap="none" normalizeH="0" baseline="0" dirty="0">
                          <a:ln>
                            <a:noFill/>
                          </a:ln>
                          <a:solidFill>
                            <a:srgbClr val="000000"/>
                          </a:solidFill>
                          <a:effectLst/>
                          <a:latin typeface="Arial" pitchFamily="34" charset="0"/>
                          <a:ea typeface="Times New Roman" pitchFamily="18" charset="0"/>
                          <a:cs typeface="Arial" pitchFamily="34" charset="0"/>
                        </a:rPr>
                        <a:t>1 (0 T, 1 E)</a:t>
                      </a:r>
                    </a:p>
                  </a:txBody>
                  <a:tcPr/>
                </a:tc>
                <a:extLst>
                  <a:ext uri="{0D108BD9-81ED-4DB2-BD59-A6C34878D82A}">
                    <a16:rowId xmlns:a16="http://schemas.microsoft.com/office/drawing/2014/main" xmlns="" val="3374956095"/>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85800"/>
            <a:ext cx="8496944" cy="762000"/>
          </a:xfrm>
        </p:spPr>
        <p:txBody>
          <a:bodyPr/>
          <a:lstStyle/>
          <a:p>
            <a:r>
              <a:rPr lang="en-GB" dirty="0">
                <a:ea typeface="ＭＳ Ｐゴシック" pitchFamily="34" charset="-128"/>
              </a:rPr>
              <a:t>Unsatisfied comments by commenter</a:t>
            </a:r>
            <a:endParaRPr lang="en-CA" dirty="0"/>
          </a:p>
        </p:txBody>
      </p:sp>
      <p:sp>
        <p:nvSpPr>
          <p:cNvPr id="3" name="Date Placeholder 2"/>
          <p:cNvSpPr>
            <a:spLocks noGrp="1"/>
          </p:cNvSpPr>
          <p:nvPr>
            <p:ph type="dt" sz="half" idx="10"/>
          </p:nvPr>
        </p:nvSpPr>
        <p:spPr>
          <a:xfrm>
            <a:off x="696913" y="332601"/>
            <a:ext cx="1579309" cy="276999"/>
          </a:xfrm>
        </p:spPr>
        <p:txBody>
          <a:bodyPr/>
          <a:lstStyle/>
          <a:p>
            <a:pPr>
              <a:defRPr/>
            </a:pPr>
            <a:r>
              <a:rPr lang="en-US"/>
              <a:t>March 2018</a:t>
            </a:r>
            <a:endParaRPr lang="en-US" altLang="ko-KR" dirty="0"/>
          </a:p>
        </p:txBody>
      </p:sp>
      <p:graphicFrame>
        <p:nvGraphicFramePr>
          <p:cNvPr id="6" name="Table 5"/>
          <p:cNvGraphicFramePr>
            <a:graphicFrameLocks noGrp="1"/>
          </p:cNvGraphicFramePr>
          <p:nvPr>
            <p:extLst>
              <p:ext uri="{D42A27DB-BD31-4B8C-83A1-F6EECF244321}">
                <p14:modId xmlns:p14="http://schemas.microsoft.com/office/powerpoint/2010/main" val="1743380315"/>
              </p:ext>
            </p:extLst>
          </p:nvPr>
        </p:nvGraphicFramePr>
        <p:xfrm>
          <a:off x="228600" y="2514600"/>
          <a:ext cx="8591876" cy="1802100"/>
        </p:xfrm>
        <a:graphic>
          <a:graphicData uri="http://schemas.openxmlformats.org/drawingml/2006/table">
            <a:tbl>
              <a:tblPr firstRow="1" bandRow="1">
                <a:tableStyleId>{ED083AE6-46FA-4A59-8FB0-9F97EB10719F}</a:tableStyleId>
              </a:tblPr>
              <a:tblGrid>
                <a:gridCol w="693609">
                  <a:extLst>
                    <a:ext uri="{9D8B030D-6E8A-4147-A177-3AD203B41FA5}">
                      <a16:colId xmlns:a16="http://schemas.microsoft.com/office/drawing/2014/main" xmlns="" val="20000"/>
                    </a:ext>
                  </a:extLst>
                </a:gridCol>
                <a:gridCol w="929642">
                  <a:extLst>
                    <a:ext uri="{9D8B030D-6E8A-4147-A177-3AD203B41FA5}">
                      <a16:colId xmlns:a16="http://schemas.microsoft.com/office/drawing/2014/main" xmlns="" val="20001"/>
                    </a:ext>
                  </a:extLst>
                </a:gridCol>
                <a:gridCol w="804381">
                  <a:extLst>
                    <a:ext uri="{9D8B030D-6E8A-4147-A177-3AD203B41FA5}">
                      <a16:colId xmlns:a16="http://schemas.microsoft.com/office/drawing/2014/main" xmlns="" val="20002"/>
                    </a:ext>
                  </a:extLst>
                </a:gridCol>
                <a:gridCol w="794320">
                  <a:extLst>
                    <a:ext uri="{9D8B030D-6E8A-4147-A177-3AD203B41FA5}">
                      <a16:colId xmlns:a16="http://schemas.microsoft.com/office/drawing/2014/main" xmlns="" val="20003"/>
                    </a:ext>
                  </a:extLst>
                </a:gridCol>
                <a:gridCol w="767132">
                  <a:extLst>
                    <a:ext uri="{9D8B030D-6E8A-4147-A177-3AD203B41FA5}">
                      <a16:colId xmlns:a16="http://schemas.microsoft.com/office/drawing/2014/main" xmlns="" val="20004"/>
                    </a:ext>
                  </a:extLst>
                </a:gridCol>
                <a:gridCol w="767132">
                  <a:extLst>
                    <a:ext uri="{9D8B030D-6E8A-4147-A177-3AD203B41FA5}">
                      <a16:colId xmlns:a16="http://schemas.microsoft.com/office/drawing/2014/main" xmlns="" val="20005"/>
                    </a:ext>
                  </a:extLst>
                </a:gridCol>
                <a:gridCol w="767132">
                  <a:extLst>
                    <a:ext uri="{9D8B030D-6E8A-4147-A177-3AD203B41FA5}">
                      <a16:colId xmlns:a16="http://schemas.microsoft.com/office/drawing/2014/main" xmlns="" val="20007"/>
                    </a:ext>
                  </a:extLst>
                </a:gridCol>
                <a:gridCol w="767132">
                  <a:extLst>
                    <a:ext uri="{9D8B030D-6E8A-4147-A177-3AD203B41FA5}">
                      <a16:colId xmlns:a16="http://schemas.microsoft.com/office/drawing/2014/main" xmlns="" val="20008"/>
                    </a:ext>
                  </a:extLst>
                </a:gridCol>
                <a:gridCol w="767132">
                  <a:extLst>
                    <a:ext uri="{9D8B030D-6E8A-4147-A177-3AD203B41FA5}">
                      <a16:colId xmlns:a16="http://schemas.microsoft.com/office/drawing/2014/main" xmlns="" val="20009"/>
                    </a:ext>
                  </a:extLst>
                </a:gridCol>
                <a:gridCol w="767132">
                  <a:extLst>
                    <a:ext uri="{9D8B030D-6E8A-4147-A177-3AD203B41FA5}">
                      <a16:colId xmlns:a16="http://schemas.microsoft.com/office/drawing/2014/main" xmlns="" val="3089664684"/>
                    </a:ext>
                  </a:extLst>
                </a:gridCol>
                <a:gridCol w="767132">
                  <a:extLst>
                    <a:ext uri="{9D8B030D-6E8A-4147-A177-3AD203B41FA5}">
                      <a16:colId xmlns:a16="http://schemas.microsoft.com/office/drawing/2014/main" xmlns="" val="20006"/>
                    </a:ext>
                  </a:extLst>
                </a:gridCol>
              </a:tblGrid>
              <a:tr h="432048">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L="0" marR="0"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Sponsor Ballot</a:t>
                      </a:r>
                    </a:p>
                  </a:txBody>
                  <a:tcPr marL="0" marR="0"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1st Re-circulation</a:t>
                      </a:r>
                    </a:p>
                  </a:txBody>
                  <a:tcPr marL="0" marR="0"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Re-circulation</a:t>
                      </a:r>
                    </a:p>
                  </a:txBody>
                  <a:tcPr marL="0" marR="0"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3</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rd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Re-circulation</a:t>
                      </a:r>
                    </a:p>
                  </a:txBody>
                  <a:tcPr marL="0" marR="0"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4</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th</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Re-circulation</a:t>
                      </a:r>
                    </a:p>
                  </a:txBody>
                  <a:tcPr marL="0" marR="0"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5</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th</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Re-circulation</a:t>
                      </a:r>
                    </a:p>
                  </a:txBody>
                  <a:tcPr marL="0" marR="0"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6</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th</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Re-circulation</a:t>
                      </a:r>
                    </a:p>
                  </a:txBody>
                  <a:tcPr marL="0" marR="0"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7</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th</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Re-circulation</a:t>
                      </a:r>
                    </a:p>
                  </a:txBody>
                  <a:tcPr marL="0" marR="0"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8</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th</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Re-circulation</a:t>
                      </a:r>
                    </a:p>
                  </a:txBody>
                  <a:tcPr marL="0" marR="0" marT="45711" marB="45711"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1200" b="0" i="0" u="none" strike="noStrike" cap="none" normalizeH="0" baseline="0" dirty="0">
                        <a:ln>
                          <a:noFill/>
                        </a:ln>
                        <a:solidFill>
                          <a:schemeClr val="tx1"/>
                        </a:solidFill>
                        <a:effectLst/>
                        <a:latin typeface="Times New Roman" pitchFamily="18" charset="0"/>
                      </a:endParaRPr>
                    </a:p>
                  </a:txBody>
                  <a:tcPr marL="0" marR="0" marT="45711" marB="45711" horzOverflow="overflow"/>
                </a:tc>
                <a:extLst>
                  <a:ext uri="{0D108BD9-81ED-4DB2-BD59-A6C34878D82A}">
                    <a16:rowId xmlns:a16="http://schemas.microsoft.com/office/drawing/2014/main" xmlns="" val="10000"/>
                  </a:ext>
                </a:extLst>
              </a:tr>
              <a:tr h="392418">
                <a:tc>
                  <a:txBody>
                    <a:bodyPr/>
                    <a:lstStyle/>
                    <a:p>
                      <a:r>
                        <a:rPr lang="de-DE" altLang="ko-KR" sz="1200" dirty="0">
                          <a:latin typeface="Arial" panose="020B0604020202020204" pitchFamily="34" charset="0"/>
                          <a:cs typeface="Arial" panose="020B0604020202020204" pitchFamily="34" charset="0"/>
                        </a:rPr>
                        <a:t>Roger Marks</a:t>
                      </a:r>
                      <a:endParaRPr lang="ko-KR" altLang="en-US" sz="1200" dirty="0">
                        <a:latin typeface="Arial" panose="020B0604020202020204" pitchFamily="34" charset="0"/>
                        <a:cs typeface="Arial" panose="020B0604020202020204" pitchFamily="34" charset="0"/>
                      </a:endParaRPr>
                    </a:p>
                  </a:txBody>
                  <a:tcPr marL="0" marR="0"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0</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0</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0</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5</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4</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4</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6</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9</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0</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28</a:t>
                      </a:r>
                    </a:p>
                  </a:txBody>
                  <a:tcPr marL="0" marR="0"/>
                </a:tc>
                <a:extLst>
                  <a:ext uri="{0D108BD9-81ED-4DB2-BD59-A6C34878D82A}">
                    <a16:rowId xmlns:a16="http://schemas.microsoft.com/office/drawing/2014/main" xmlns="" val="10002"/>
                  </a:ext>
                </a:extLst>
              </a:tr>
              <a:tr h="332416">
                <a:tc gridSpan="3">
                  <a:txBody>
                    <a:bodyPr/>
                    <a:lstStyle/>
                    <a:p>
                      <a:r>
                        <a:rPr lang="en-GB" altLang="ko-KR" sz="1200" b="1" dirty="0">
                          <a:latin typeface="Arial" panose="020B0604020202020204" pitchFamily="34" charset="0"/>
                          <a:cs typeface="Arial" panose="020B0604020202020204" pitchFamily="34" charset="0"/>
                        </a:rPr>
                        <a:t>Coordinating</a:t>
                      </a:r>
                    </a:p>
                    <a:p>
                      <a:r>
                        <a:rPr lang="en-GB" altLang="ko-KR" sz="1200" b="1" dirty="0">
                          <a:latin typeface="Arial" panose="020B0604020202020204" pitchFamily="34" charset="0"/>
                          <a:cs typeface="Arial" panose="020B0604020202020204" pitchFamily="34" charset="0"/>
                        </a:rPr>
                        <a:t>Committees</a:t>
                      </a:r>
                    </a:p>
                  </a:txBody>
                  <a:tcPr marL="0" marR="0" marT="9525" marB="9525"/>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marL="0" marR="0"/>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endParaRPr>
                    </a:p>
                  </a:txBody>
                  <a:tcPr marL="0" marR="0"/>
                </a:tc>
                <a:extLst>
                  <a:ext uri="{0D108BD9-81ED-4DB2-BD59-A6C34878D82A}">
                    <a16:rowId xmlns:a16="http://schemas.microsoft.com/office/drawing/2014/main" xmlns="" val="1486474835"/>
                  </a:ext>
                </a:extLst>
              </a:tr>
              <a:tr h="332416">
                <a:tc>
                  <a:txBody>
                    <a:bodyPr/>
                    <a:lstStyle/>
                    <a:p>
                      <a:pPr marL="0" marR="0">
                        <a:spcBef>
                          <a:spcPts val="0"/>
                        </a:spcBef>
                        <a:spcAft>
                          <a:spcPts val="0"/>
                        </a:spcAft>
                      </a:pPr>
                      <a:r>
                        <a:rPr lang="de-DE" sz="1200" dirty="0">
                          <a:effectLst/>
                          <a:latin typeface="Arial" panose="020B0604020202020204" pitchFamily="34" charset="0"/>
                          <a:ea typeface="Calibri"/>
                          <a:cs typeface="Arial" panose="020B0604020202020204" pitchFamily="34" charset="0"/>
                        </a:rPr>
                        <a:t>IEEE RAC</a:t>
                      </a:r>
                      <a:endParaRPr lang="en-US" sz="1200" dirty="0">
                        <a:effectLst/>
                        <a:latin typeface="Arial" panose="020B0604020202020204" pitchFamily="34" charset="0"/>
                        <a:ea typeface="Calibri"/>
                        <a:cs typeface="Arial" panose="020B0604020202020204" pitchFamily="34" charset="0"/>
                      </a:endParaRPr>
                    </a:p>
                  </a:txBody>
                  <a:tcPr marL="0" marR="0"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0</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0</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0</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1</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3</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3</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1</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5</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0</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13</a:t>
                      </a:r>
                    </a:p>
                  </a:txBody>
                  <a:tcPr marL="0" marR="0"/>
                </a:tc>
                <a:extLst>
                  <a:ext uri="{0D108BD9-81ED-4DB2-BD59-A6C34878D82A}">
                    <a16:rowId xmlns:a16="http://schemas.microsoft.com/office/drawing/2014/main" xmlns="" val="3381830800"/>
                  </a:ext>
                </a:extLst>
              </a:tr>
            </a:tbl>
          </a:graphicData>
        </a:graphic>
      </p:graphicFrame>
      <p:sp>
        <p:nvSpPr>
          <p:cNvPr id="8" name="Footer Placeholder 4"/>
          <p:cNvSpPr>
            <a:spLocks noGrp="1"/>
          </p:cNvSpPr>
          <p:nvPr>
            <p:ph type="ftr" sz="quarter" idx="11"/>
          </p:nvPr>
        </p:nvSpPr>
        <p:spPr>
          <a:xfrm>
            <a:off x="6662962" y="6475413"/>
            <a:ext cx="1880963" cy="184666"/>
          </a:xfrm>
        </p:spPr>
        <p:txBody>
          <a:bodyPr/>
          <a:lstStyle/>
          <a:p>
            <a:r>
              <a:rPr lang="de-DE"/>
              <a:t>Stephen McCann (BlackBerry)</a:t>
            </a:r>
            <a:endParaRPr lang="en-CA" dirty="0"/>
          </a:p>
        </p:txBody>
      </p:sp>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5</a:t>
            </a:fld>
            <a:endParaRPr lang="en-CA" dirty="0"/>
          </a:p>
        </p:txBody>
      </p:sp>
    </p:spTree>
    <p:extLst>
      <p:ext uri="{BB962C8B-B14F-4D97-AF65-F5344CB8AC3E}">
        <p14:creationId xmlns:p14="http://schemas.microsoft.com/office/powerpoint/2010/main" val="3523987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85800"/>
            <a:ext cx="8496944" cy="762000"/>
          </a:xfrm>
        </p:spPr>
        <p:txBody>
          <a:bodyPr/>
          <a:lstStyle/>
          <a:p>
            <a:r>
              <a:rPr lang="en-GB" dirty="0">
                <a:ea typeface="ＭＳ Ｐゴシック" pitchFamily="34" charset="-128"/>
              </a:rPr>
              <a:t>Unsatisfied comments by topics</a:t>
            </a:r>
            <a:endParaRPr lang="en-CA" dirty="0"/>
          </a:p>
        </p:txBody>
      </p:sp>
      <p:sp>
        <p:nvSpPr>
          <p:cNvPr id="3" name="Date Placeholder 2"/>
          <p:cNvSpPr>
            <a:spLocks noGrp="1"/>
          </p:cNvSpPr>
          <p:nvPr>
            <p:ph type="dt" sz="half" idx="10"/>
          </p:nvPr>
        </p:nvSpPr>
        <p:spPr>
          <a:xfrm>
            <a:off x="696913" y="332601"/>
            <a:ext cx="1579309" cy="276999"/>
          </a:xfrm>
        </p:spPr>
        <p:txBody>
          <a:bodyPr/>
          <a:lstStyle/>
          <a:p>
            <a:pPr>
              <a:defRPr/>
            </a:pPr>
            <a:r>
              <a:rPr lang="en-US"/>
              <a:t>March 2018</a:t>
            </a:r>
            <a:endParaRPr lang="en-US" altLang="ko-KR" dirty="0"/>
          </a:p>
        </p:txBody>
      </p:sp>
      <p:sp>
        <p:nvSpPr>
          <p:cNvPr id="8" name="Footer Placeholder 4"/>
          <p:cNvSpPr>
            <a:spLocks noGrp="1"/>
          </p:cNvSpPr>
          <p:nvPr>
            <p:ph type="ftr" sz="quarter" idx="11"/>
          </p:nvPr>
        </p:nvSpPr>
        <p:spPr>
          <a:xfrm>
            <a:off x="6662962" y="6475413"/>
            <a:ext cx="1880963" cy="184666"/>
          </a:xfrm>
        </p:spPr>
        <p:txBody>
          <a:bodyPr/>
          <a:lstStyle/>
          <a:p>
            <a:r>
              <a:rPr lang="de-DE"/>
              <a:t>Stephen McCann (BlackBerry)</a:t>
            </a:r>
            <a:endParaRPr lang="en-CA" dirty="0"/>
          </a:p>
        </p:txBody>
      </p:sp>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6</a:t>
            </a:fld>
            <a:endParaRPr lang="en-CA" dirty="0"/>
          </a:p>
        </p:txBody>
      </p:sp>
      <p:sp>
        <p:nvSpPr>
          <p:cNvPr id="10" name="Content Placeholder 5"/>
          <p:cNvSpPr txBox="1">
            <a:spLocks/>
          </p:cNvSpPr>
          <p:nvPr/>
        </p:nvSpPr>
        <p:spPr>
          <a:xfrm>
            <a:off x="685800" y="1981200"/>
            <a:ext cx="7772400" cy="31242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dirty="0"/>
              <a:t>MAC privacy</a:t>
            </a:r>
          </a:p>
          <a:p>
            <a:pPr lvl="1"/>
            <a:r>
              <a:rPr lang="en-US" dirty="0"/>
              <a:t> Roger Marks 28</a:t>
            </a:r>
          </a:p>
          <a:p>
            <a:pPr lvl="1"/>
            <a:r>
              <a:rPr lang="en-US" dirty="0"/>
              <a:t> IEEE RAC    13</a:t>
            </a:r>
          </a:p>
        </p:txBody>
      </p:sp>
    </p:spTree>
    <p:extLst>
      <p:ext uri="{BB962C8B-B14F-4D97-AF65-F5344CB8AC3E}">
        <p14:creationId xmlns:p14="http://schemas.microsoft.com/office/powerpoint/2010/main" val="2306228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17550"/>
          </a:xfrm>
        </p:spPr>
        <p:txBody>
          <a:bodyPr/>
          <a:lstStyle/>
          <a:p>
            <a:r>
              <a:rPr lang="en-GB" dirty="0">
                <a:ea typeface="ＭＳ Ｐゴシック" pitchFamily="34" charset="-128"/>
              </a:rPr>
              <a:t>Unsatisfied comments</a:t>
            </a:r>
            <a:endParaRPr lang="en-CA" dirty="0"/>
          </a:p>
        </p:txBody>
      </p:sp>
      <p:sp>
        <p:nvSpPr>
          <p:cNvPr id="6" name="Content Placeholder 5"/>
          <p:cNvSpPr>
            <a:spLocks noGrp="1"/>
          </p:cNvSpPr>
          <p:nvPr>
            <p:ph idx="1"/>
          </p:nvPr>
        </p:nvSpPr>
        <p:spPr>
          <a:xfrm>
            <a:off x="685800" y="1981200"/>
            <a:ext cx="3886200" cy="4114800"/>
          </a:xfrm>
        </p:spPr>
        <p:txBody>
          <a:bodyPr/>
          <a:lstStyle/>
          <a:p>
            <a:pPr>
              <a:lnSpc>
                <a:spcPct val="80000"/>
              </a:lnSpc>
            </a:pPr>
            <a:r>
              <a:rPr lang="en-GB" altLang="ko-KR" sz="1800" dirty="0">
                <a:ea typeface="ＭＳ Ｐゴシック" pitchFamily="34" charset="-128"/>
              </a:rPr>
              <a:t>The composite of all unsatisfied comments and the resolutions approved by the comment resolution committee received during sponsor ballot may be found in either of the embedded document on the right:</a:t>
            </a:r>
          </a:p>
          <a:p>
            <a:pPr lvl="1">
              <a:lnSpc>
                <a:spcPct val="80000"/>
              </a:lnSpc>
            </a:pPr>
            <a:r>
              <a:rPr lang="en-GB" altLang="ko-KR" sz="1600" dirty="0">
                <a:ea typeface="ＭＳ Ｐゴシック" pitchFamily="34" charset="-128"/>
              </a:rPr>
              <a:t>Double click on the icon to the right to open this.</a:t>
            </a:r>
          </a:p>
          <a:p>
            <a:pPr lvl="1">
              <a:lnSpc>
                <a:spcPct val="80000"/>
              </a:lnSpc>
            </a:pPr>
            <a:r>
              <a:rPr lang="en-GB" altLang="ko-KR" sz="1600" dirty="0">
                <a:ea typeface="ＭＳ Ｐゴシック" pitchFamily="34" charset="-128"/>
              </a:rPr>
              <a:t>The file is also available at:</a:t>
            </a:r>
          </a:p>
          <a:p>
            <a:pPr lvl="1">
              <a:lnSpc>
                <a:spcPct val="80000"/>
              </a:lnSpc>
            </a:pPr>
            <a:r>
              <a:rPr lang="en-GB" altLang="ko-KR" sz="1600" dirty="0">
                <a:ea typeface="ＭＳ Ｐゴシック" pitchFamily="34" charset="-128"/>
                <a:hlinkClick r:id="rId4"/>
              </a:rPr>
              <a:t>https://mentor.ieee.org/802.11/dcn/18/11-18-0347-00-00aq-unsatisfied-sponsor-ballot-comments-on-p802-11aq-draft-to-be-attached-to-the-report-to-the-ec-to-forward-draft-to-revcom.xlsx</a:t>
            </a:r>
            <a:endParaRPr lang="en-GB" altLang="ko-KR" sz="1600" dirty="0">
              <a:ea typeface="ＭＳ Ｐゴシック" pitchFamily="34" charset="-128"/>
            </a:endParaRPr>
          </a:p>
          <a:p>
            <a:pPr lvl="1">
              <a:lnSpc>
                <a:spcPct val="80000"/>
              </a:lnSpc>
            </a:pPr>
            <a:endParaRPr lang="en-GB" altLang="ko-KR" sz="2000" dirty="0">
              <a:solidFill>
                <a:srgbClr val="FF0000"/>
              </a:solidFill>
              <a:ea typeface="ＭＳ Ｐゴシック" pitchFamily="34" charset="-128"/>
            </a:endParaRPr>
          </a:p>
          <a:p>
            <a:pPr marL="0" indent="0">
              <a:lnSpc>
                <a:spcPct val="80000"/>
              </a:lnSpc>
              <a:buNone/>
            </a:pPr>
            <a:endParaRPr lang="en-GB" sz="1800" dirty="0">
              <a:ea typeface="ＭＳ Ｐゴシック" pitchFamily="34" charset="-128"/>
            </a:endParaRPr>
          </a:p>
          <a:p>
            <a:endParaRPr lang="en-CA" dirty="0"/>
          </a:p>
        </p:txBody>
      </p:sp>
      <p:sp>
        <p:nvSpPr>
          <p:cNvPr id="3" name="Date Placeholder 2"/>
          <p:cNvSpPr>
            <a:spLocks noGrp="1"/>
          </p:cNvSpPr>
          <p:nvPr>
            <p:ph type="dt" sz="half" idx="10"/>
          </p:nvPr>
        </p:nvSpPr>
        <p:spPr>
          <a:xfrm>
            <a:off x="696913" y="332601"/>
            <a:ext cx="1579309" cy="276999"/>
          </a:xfrm>
        </p:spPr>
        <p:txBody>
          <a:bodyPr/>
          <a:lstStyle/>
          <a:p>
            <a:pPr>
              <a:defRPr/>
            </a:pPr>
            <a:r>
              <a:rPr lang="en-US"/>
              <a:t>March 2018</a:t>
            </a:r>
            <a:endParaRPr lang="en-US" altLang="ko-KR" dirty="0"/>
          </a:p>
        </p:txBody>
      </p:sp>
      <p:sp>
        <p:nvSpPr>
          <p:cNvPr id="5" name="Slide Number Placeholder 4"/>
          <p:cNvSpPr>
            <a:spLocks noGrp="1"/>
          </p:cNvSpPr>
          <p:nvPr>
            <p:ph type="sldNum" sz="quarter" idx="12"/>
          </p:nvPr>
        </p:nvSpPr>
        <p:spPr/>
        <p:txBody>
          <a:bodyPr/>
          <a:lstStyle/>
          <a:p>
            <a:r>
              <a:rPr lang="en-CA"/>
              <a:t>Slide </a:t>
            </a:r>
            <a:fld id="{04DB4A89-15C8-4E45-B125-5017FF6EA3AB}" type="slidenum">
              <a:rPr lang="en-CA" smtClean="0"/>
              <a:pPr/>
              <a:t>7</a:t>
            </a:fld>
            <a:endParaRPr lang="en-CA"/>
          </a:p>
        </p:txBody>
      </p:sp>
      <p:sp>
        <p:nvSpPr>
          <p:cNvPr id="8" name="Footer Placeholder 4"/>
          <p:cNvSpPr>
            <a:spLocks noGrp="1"/>
          </p:cNvSpPr>
          <p:nvPr>
            <p:ph type="ftr" sz="quarter" idx="11"/>
          </p:nvPr>
        </p:nvSpPr>
        <p:spPr>
          <a:xfrm>
            <a:off x="6662962" y="6475413"/>
            <a:ext cx="1880963" cy="184666"/>
          </a:xfrm>
        </p:spPr>
        <p:txBody>
          <a:bodyPr/>
          <a:lstStyle/>
          <a:p>
            <a:r>
              <a:rPr lang="de-DE"/>
              <a:t>Stephen McCann (BlackBerry)</a:t>
            </a:r>
            <a:endParaRPr lang="en-CA" dirty="0"/>
          </a:p>
        </p:txBody>
      </p:sp>
      <p:graphicFrame>
        <p:nvGraphicFramePr>
          <p:cNvPr id="9" name="Object 8">
            <a:extLst>
              <a:ext uri="{FF2B5EF4-FFF2-40B4-BE49-F238E27FC236}">
                <a16:creationId xmlns:a16="http://schemas.microsoft.com/office/drawing/2014/main" xmlns="" id="{9D5696D8-C7C9-41A6-B8DC-2573F6DF09B5}"/>
              </a:ext>
            </a:extLst>
          </p:cNvPr>
          <p:cNvGraphicFramePr>
            <a:graphicFrameLocks noChangeAspect="1"/>
          </p:cNvGraphicFramePr>
          <p:nvPr>
            <p:extLst>
              <p:ext uri="{D42A27DB-BD31-4B8C-83A1-F6EECF244321}">
                <p14:modId xmlns:p14="http://schemas.microsoft.com/office/powerpoint/2010/main" val="1114782091"/>
              </p:ext>
            </p:extLst>
          </p:nvPr>
        </p:nvGraphicFramePr>
        <p:xfrm>
          <a:off x="2686050" y="2624138"/>
          <a:ext cx="7954963" cy="481012"/>
        </p:xfrm>
        <a:graphic>
          <a:graphicData uri="http://schemas.openxmlformats.org/presentationml/2006/ole">
            <mc:AlternateContent xmlns:mc="http://schemas.openxmlformats.org/markup-compatibility/2006">
              <mc:Choice xmlns:v="urn:schemas-microsoft-com:vml" Requires="v">
                <p:oleObj spid="_x0000_s24685" name="Packager Shell Object" showAsIcon="1" r:id="rId5" imgW="7954920" imgH="481320" progId="Package">
                  <p:embed/>
                </p:oleObj>
              </mc:Choice>
              <mc:Fallback>
                <p:oleObj name="Packager Shell Object" showAsIcon="1" r:id="rId5" imgW="7954920" imgH="481320" progId="Package">
                  <p:embed/>
                  <p:pic>
                    <p:nvPicPr>
                      <p:cNvPr id="0" name=""/>
                      <p:cNvPicPr/>
                      <p:nvPr/>
                    </p:nvPicPr>
                    <p:blipFill>
                      <a:blip r:embed="rId6"/>
                      <a:stretch>
                        <a:fillRect/>
                      </a:stretch>
                    </p:blipFill>
                    <p:spPr>
                      <a:xfrm>
                        <a:off x="2686050" y="2624138"/>
                        <a:ext cx="7954963" cy="481012"/>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xmlns="" id="{EB9F8743-BAF3-43EE-B7BB-CD362A677D2F}"/>
              </a:ext>
            </a:extLst>
          </p:cNvPr>
          <p:cNvGraphicFramePr>
            <a:graphicFrameLocks noChangeAspect="1"/>
          </p:cNvGraphicFramePr>
          <p:nvPr>
            <p:extLst>
              <p:ext uri="{D42A27DB-BD31-4B8C-83A1-F6EECF244321}">
                <p14:modId xmlns:p14="http://schemas.microsoft.com/office/powerpoint/2010/main" val="3894166145"/>
              </p:ext>
            </p:extLst>
          </p:nvPr>
        </p:nvGraphicFramePr>
        <p:xfrm>
          <a:off x="6201449" y="4330399"/>
          <a:ext cx="914400" cy="806450"/>
        </p:xfrm>
        <a:graphic>
          <a:graphicData uri="http://schemas.openxmlformats.org/presentationml/2006/ole">
            <mc:AlternateContent xmlns:mc="http://schemas.openxmlformats.org/markup-compatibility/2006">
              <mc:Choice xmlns:v="urn:schemas-microsoft-com:vml" Requires="v">
                <p:oleObj spid="_x0000_s24686" name="Acrobat Document" showAsIcon="1" r:id="rId7" imgW="914400" imgH="806400" progId="AcroExch.Document.11">
                  <p:embed/>
                </p:oleObj>
              </mc:Choice>
              <mc:Fallback>
                <p:oleObj name="Acrobat Document" showAsIcon="1" r:id="rId7" imgW="914400" imgH="806400" progId="AcroExch.Document.11">
                  <p:embed/>
                  <p:pic>
                    <p:nvPicPr>
                      <p:cNvPr id="0" name=""/>
                      <p:cNvPicPr/>
                      <p:nvPr/>
                    </p:nvPicPr>
                    <p:blipFill>
                      <a:blip r:embed="rId8"/>
                      <a:stretch>
                        <a:fillRect/>
                      </a:stretch>
                    </p:blipFill>
                    <p:spPr>
                      <a:xfrm>
                        <a:off x="6201449" y="4330399"/>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946606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85800" y="685800"/>
            <a:ext cx="7772400" cy="762000"/>
          </a:xfrm>
        </p:spPr>
        <p:txBody>
          <a:bodyPr/>
          <a:lstStyle/>
          <a:p>
            <a:r>
              <a:rPr lang="en-GB" dirty="0"/>
              <a:t>Mandatory Coordination</a:t>
            </a:r>
            <a:endParaRPr lang="en-US" dirty="0"/>
          </a:p>
        </p:txBody>
      </p:sp>
      <p:sp>
        <p:nvSpPr>
          <p:cNvPr id="5" name="Date Placeholder 4"/>
          <p:cNvSpPr>
            <a:spLocks noGrp="1"/>
          </p:cNvSpPr>
          <p:nvPr>
            <p:ph type="dt" sz="half" idx="10"/>
          </p:nvPr>
        </p:nvSpPr>
        <p:spPr>
          <a:xfrm>
            <a:off x="696913" y="332601"/>
            <a:ext cx="1579309" cy="276999"/>
          </a:xfrm>
        </p:spPr>
        <p:txBody>
          <a:bodyPr/>
          <a:lstStyle/>
          <a:p>
            <a:pPr>
              <a:defRPr/>
            </a:pPr>
            <a:r>
              <a:rPr lang="en-US"/>
              <a:t>March 2018</a:t>
            </a:r>
            <a:endParaRPr lang="en-US" altLang="ko-KR" dirty="0"/>
          </a:p>
        </p:txBody>
      </p:sp>
      <p:sp>
        <p:nvSpPr>
          <p:cNvPr id="6" name="Footer Placeholder 5"/>
          <p:cNvSpPr>
            <a:spLocks noGrp="1"/>
          </p:cNvSpPr>
          <p:nvPr>
            <p:ph type="ftr" sz="quarter" idx="11"/>
          </p:nvPr>
        </p:nvSpPr>
        <p:spPr>
          <a:xfrm>
            <a:off x="6662961" y="6475413"/>
            <a:ext cx="1880964" cy="184666"/>
          </a:xfrm>
        </p:spPr>
        <p:txBody>
          <a:bodyPr/>
          <a:lstStyle/>
          <a:p>
            <a:pPr>
              <a:defRPr/>
            </a:pPr>
            <a:r>
              <a:rPr lang="de-DE" altLang="ko-KR"/>
              <a:t>Stephen McCann (BlackBerry)</a:t>
            </a:r>
            <a:endParaRPr lang="en-US" altLang="ko-KR"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8</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3739960061"/>
              </p:ext>
            </p:extLst>
          </p:nvPr>
        </p:nvGraphicFramePr>
        <p:xfrm>
          <a:off x="609600" y="1600200"/>
          <a:ext cx="7772400" cy="4373894"/>
        </p:xfrm>
        <a:graphic>
          <a:graphicData uri="http://schemas.openxmlformats.org/drawingml/2006/table">
            <a:tbl>
              <a:tblPr/>
              <a:tblGrid>
                <a:gridCol w="3200400">
                  <a:extLst>
                    <a:ext uri="{9D8B030D-6E8A-4147-A177-3AD203B41FA5}">
                      <a16:colId xmlns:a16="http://schemas.microsoft.com/office/drawing/2014/main" xmlns="" val="20000"/>
                    </a:ext>
                  </a:extLst>
                </a:gridCol>
                <a:gridCol w="990600">
                  <a:extLst>
                    <a:ext uri="{9D8B030D-6E8A-4147-A177-3AD203B41FA5}">
                      <a16:colId xmlns:a16="http://schemas.microsoft.com/office/drawing/2014/main" xmlns="" val="20001"/>
                    </a:ext>
                  </a:extLst>
                </a:gridCol>
                <a:gridCol w="1676400">
                  <a:extLst>
                    <a:ext uri="{9D8B030D-6E8A-4147-A177-3AD203B41FA5}">
                      <a16:colId xmlns:a16="http://schemas.microsoft.com/office/drawing/2014/main" xmlns="" val="20002"/>
                    </a:ext>
                  </a:extLst>
                </a:gridCol>
                <a:gridCol w="1905000">
                  <a:extLst>
                    <a:ext uri="{9D8B030D-6E8A-4147-A177-3AD203B41FA5}">
                      <a16:colId xmlns:a16="http://schemas.microsoft.com/office/drawing/2014/main" xmlns="" val="20003"/>
                    </a:ext>
                  </a:extLst>
                </a:gridCol>
              </a:tblGrid>
              <a:tr h="73382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
                      </a:r>
                      <a:br>
                        <a:rPr kumimoji="0" lang="en-GB" sz="1600" b="1" i="0" u="none" strike="noStrike" cap="none" normalizeH="0" baseline="0" dirty="0">
                          <a:ln>
                            <a:noFill/>
                          </a:ln>
                          <a:solidFill>
                            <a:schemeClr val="tx1"/>
                          </a:solidFill>
                          <a:effectLst/>
                          <a:latin typeface="Times New Roman" pitchFamily="18" charset="0"/>
                          <a:cs typeface="Arial" charset="0"/>
                        </a:rPr>
                      </a:br>
                      <a:r>
                        <a:rPr kumimoji="0" lang="en-GB" sz="1600" b="1" i="0" u="none" strike="noStrike" cap="none" normalizeH="0" baseline="0" dirty="0">
                          <a:ln>
                            <a:noFill/>
                          </a:ln>
                          <a:solidFill>
                            <a:schemeClr val="tx1"/>
                          </a:solidFill>
                          <a:effectLst/>
                          <a:latin typeface="Times New Roman" pitchFamily="18" charset="0"/>
                          <a:cs typeface="Arial" charset="0"/>
                        </a:rPr>
                        <a:t>Coordination Entity</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a:ln>
                            <a:noFill/>
                          </a:ln>
                          <a:solidFill>
                            <a:schemeClr val="tx1"/>
                          </a:solidFill>
                          <a:effectLst/>
                          <a:latin typeface="Times New Roman" pitchFamily="18" charset="0"/>
                          <a:cs typeface="Arial" charset="0"/>
                        </a:rPr>
                        <a:t/>
                      </a:r>
                      <a:br>
                        <a:rPr kumimoji="0" lang="en-GB" sz="1600" b="1" i="0" u="none" strike="noStrike" cap="none" normalizeH="0" baseline="0">
                          <a:ln>
                            <a:noFill/>
                          </a:ln>
                          <a:solidFill>
                            <a:schemeClr val="tx1"/>
                          </a:solidFill>
                          <a:effectLst/>
                          <a:latin typeface="Times New Roman" pitchFamily="18" charset="0"/>
                          <a:cs typeface="Arial" charset="0"/>
                        </a:rPr>
                      </a:br>
                      <a:r>
                        <a:rPr kumimoji="0" lang="en-GB" sz="1600" b="1" i="0" u="none" strike="noStrike" cap="none" normalizeH="0" baseline="0">
                          <a:ln>
                            <a:noFill/>
                          </a:ln>
                          <a:solidFill>
                            <a:schemeClr val="tx1"/>
                          </a:solidFill>
                          <a:effectLst/>
                          <a:latin typeface="Times New Roman" pitchFamily="18" charset="0"/>
                          <a:cs typeface="Arial" charset="0"/>
                        </a:rPr>
                        <a:t>Draft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a:ln>
                            <a:noFill/>
                          </a:ln>
                          <a:solidFill>
                            <a:schemeClr val="tx1"/>
                          </a:solidFill>
                          <a:effectLst/>
                          <a:latin typeface="Times New Roman" pitchFamily="18" charset="0"/>
                          <a:cs typeface="Arial" charset="0"/>
                        </a:rPr>
                        <a:t/>
                      </a:r>
                      <a:br>
                        <a:rPr kumimoji="0" lang="en-GB" sz="1600" b="1" i="0" u="none" strike="noStrike" cap="none" normalizeH="0" baseline="0">
                          <a:ln>
                            <a:noFill/>
                          </a:ln>
                          <a:solidFill>
                            <a:schemeClr val="tx1"/>
                          </a:solidFill>
                          <a:effectLst/>
                          <a:latin typeface="Times New Roman" pitchFamily="18" charset="0"/>
                          <a:cs typeface="Arial" charset="0"/>
                        </a:rPr>
                      </a:br>
                      <a:r>
                        <a:rPr kumimoji="0" lang="en-GB" sz="1600" b="1" i="0" u="none" strike="noStrike" cap="none" normalizeH="0" baseline="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a:ln>
                            <a:noFill/>
                          </a:ln>
                          <a:solidFill>
                            <a:schemeClr val="tx1"/>
                          </a:solidFill>
                          <a:effectLst/>
                          <a:latin typeface="Times New Roman" pitchFamily="18" charset="0"/>
                          <a:cs typeface="Arial" charset="0"/>
                        </a:rPr>
                        <a:t/>
                      </a:r>
                      <a:br>
                        <a:rPr kumimoji="0" lang="en-GB" sz="1600" b="1" i="0" u="none" strike="noStrike" cap="none" normalizeH="0" baseline="0">
                          <a:ln>
                            <a:noFill/>
                          </a:ln>
                          <a:solidFill>
                            <a:schemeClr val="tx1"/>
                          </a:solidFill>
                          <a:effectLst/>
                          <a:latin typeface="Times New Roman" pitchFamily="18" charset="0"/>
                          <a:cs typeface="Arial" charset="0"/>
                        </a:rPr>
                      </a:br>
                      <a:r>
                        <a:rPr kumimoji="0" lang="en-GB" sz="1600" b="1" i="0" u="none" strike="noStrike" cap="none" normalizeH="0" baseline="0">
                          <a:ln>
                            <a:noFill/>
                          </a:ln>
                          <a:solidFill>
                            <a:schemeClr val="tx1"/>
                          </a:solidFill>
                          <a:effectLst/>
                          <a:latin typeface="Times New Roman" pitchFamily="18" charset="0"/>
                          <a:cs typeface="Arial" charset="0"/>
                        </a:rPr>
                        <a:t>Status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xmlns="" val="10000"/>
                  </a:ext>
                </a:extLst>
              </a:tr>
              <a:tr h="107109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IEEE-SA Editorial (MEC)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D13.0 (*)</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D14.0 (*)</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October 2017 (*)</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January 2018 (*)</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“Meets all editorial requirements.” (*)</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1"/>
                  </a:ext>
                </a:extLst>
              </a:tr>
              <a:tr h="63348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a:ln>
                            <a:noFill/>
                          </a:ln>
                          <a:solidFill>
                            <a:schemeClr val="tx1"/>
                          </a:solidFill>
                          <a:effectLst/>
                          <a:latin typeface="Times New Roman" pitchFamily="18" charset="0"/>
                          <a:cs typeface="Arial" charset="0"/>
                        </a:rPr>
                        <a:t>Quantities, Units and Letter Symbols  (SCC14)</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6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6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Not required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2"/>
                  </a:ext>
                </a:extLst>
              </a:tr>
              <a:tr h="3810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a:ln>
                            <a:noFill/>
                          </a:ln>
                          <a:solidFill>
                            <a:schemeClr val="tx1"/>
                          </a:solidFill>
                          <a:effectLst/>
                          <a:latin typeface="Times New Roman" pitchFamily="18" charset="0"/>
                          <a:cs typeface="Arial" charset="0"/>
                        </a:rPr>
                        <a:t>Terms and Definitions (SCC10)</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6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6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a:ln>
                            <a:noFill/>
                          </a:ln>
                          <a:solidFill>
                            <a:schemeClr val="tx1"/>
                          </a:solidFill>
                          <a:effectLst/>
                          <a:latin typeface="Times New Roman" pitchFamily="18" charset="0"/>
                          <a:cs typeface="Arial" charset="0"/>
                        </a:rPr>
                        <a:t>Not required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3"/>
                  </a:ext>
                </a:extLst>
              </a:tr>
              <a:tr h="113586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a:ln>
                            <a:noFill/>
                          </a:ln>
                          <a:solidFill>
                            <a:schemeClr val="tx1"/>
                          </a:solidFill>
                          <a:effectLst/>
                          <a:latin typeface="Times New Roman" pitchFamily="18" charset="0"/>
                          <a:cs typeface="Arial" charset="0"/>
                        </a:rPr>
                        <a:t>Registration Authority Committee (RAC)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ts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D10.0, D11.0, D12.0, D13.0,</a:t>
                      </a:r>
                    </a:p>
                    <a:p>
                      <a:pPr marL="0" marR="0" lvl="0" indent="0" algn="l" defTabSz="914400" rtl="0" eaLnBrk="0" fontAlgn="base" latinLnBrk="0" hangingPunct="0">
                        <a:lnSpc>
                          <a:spcPct val="100000"/>
                        </a:lnSpc>
                        <a:spcBef>
                          <a:spcPts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D14.0</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ts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July 2017,</a:t>
                      </a:r>
                    </a:p>
                    <a:p>
                      <a:pPr marL="0" marR="0" lvl="0" indent="0" algn="l" defTabSz="914400" rtl="0" eaLnBrk="0" fontAlgn="base" latinLnBrk="0" hangingPunct="0">
                        <a:lnSpc>
                          <a:spcPct val="100000"/>
                        </a:lnSpc>
                        <a:spcBef>
                          <a:spcPts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September 2017,</a:t>
                      </a:r>
                    </a:p>
                    <a:p>
                      <a:pPr marL="0" marR="0" lvl="0" indent="0" algn="l" defTabSz="914400" rtl="0" eaLnBrk="0" fontAlgn="base" latinLnBrk="0" hangingPunct="0">
                        <a:lnSpc>
                          <a:spcPct val="100000"/>
                        </a:lnSpc>
                        <a:spcBef>
                          <a:spcPts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October 2017,</a:t>
                      </a:r>
                    </a:p>
                    <a:p>
                      <a:pPr marL="0" marR="0" lvl="0" indent="0" algn="l" defTabSz="914400" rtl="0" eaLnBrk="0" fontAlgn="base" latinLnBrk="0" hangingPunct="0">
                        <a:lnSpc>
                          <a:spcPct val="100000"/>
                        </a:lnSpc>
                        <a:spcBef>
                          <a:spcPts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October 2017,</a:t>
                      </a:r>
                    </a:p>
                    <a:p>
                      <a:pPr marL="0" marR="0" lvl="0" indent="0" algn="l" defTabSz="914400" rtl="0" eaLnBrk="0" fontAlgn="base" latinLnBrk="0" hangingPunct="0">
                        <a:lnSpc>
                          <a:spcPct val="100000"/>
                        </a:lnSpc>
                        <a:spcBef>
                          <a:spcPts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January 2018</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ts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All comments were processed. Outstanding unsatisfied comments remain.</a:t>
                      </a:r>
                    </a:p>
                    <a:p>
                      <a:pPr marL="0" marR="0" lvl="0" indent="0" algn="l" defTabSz="914400" rtl="0" eaLnBrk="0" fontAlgn="base" latinLnBrk="0" hangingPunct="0">
                        <a:lnSpc>
                          <a:spcPct val="100000"/>
                        </a:lnSpc>
                        <a:spcBef>
                          <a:spcPts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Waiver requested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4"/>
                  </a:ext>
                </a:extLst>
              </a:tr>
            </a:tbl>
          </a:graphicData>
        </a:graphic>
      </p:graphicFrame>
      <p:sp>
        <p:nvSpPr>
          <p:cNvPr id="9" name="Textfeld 8"/>
          <p:cNvSpPr txBox="1"/>
          <p:nvPr/>
        </p:nvSpPr>
        <p:spPr>
          <a:xfrm>
            <a:off x="635000" y="2971800"/>
            <a:ext cx="8001000" cy="461665"/>
          </a:xfrm>
          <a:prstGeom prst="rect">
            <a:avLst/>
          </a:prstGeom>
          <a:noFill/>
        </p:spPr>
        <p:txBody>
          <a:bodyPr wrap="square" rtlCol="0">
            <a:spAutoFit/>
          </a:bodyPr>
          <a:lstStyle/>
          <a:p>
            <a:r>
              <a:rPr lang="en-US" b="1" dirty="0"/>
              <a:t>(*) Note:  IEEE Editor provided comments as part of the 6</a:t>
            </a:r>
            <a:r>
              <a:rPr lang="en-US" b="1" baseline="30000" dirty="0"/>
              <a:t>th</a:t>
            </a:r>
            <a:r>
              <a:rPr lang="en-US" b="1" dirty="0"/>
              <a:t> Recirculation Ballot (Oct 2017) and the 8</a:t>
            </a:r>
            <a:r>
              <a:rPr lang="en-US" b="1" baseline="30000" dirty="0"/>
              <a:t>th</a:t>
            </a:r>
            <a:r>
              <a:rPr lang="en-US" b="1" dirty="0"/>
              <a:t> Recirculation Ballot (Jan 2018) indicating the “The draft meets all editorial requirements”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54050"/>
          </a:xfrm>
        </p:spPr>
        <p:txBody>
          <a:bodyPr/>
          <a:lstStyle/>
          <a:p>
            <a:r>
              <a:rPr lang="en-US" dirty="0">
                <a:solidFill>
                  <a:schemeClr val="tx1"/>
                </a:solidFill>
              </a:rPr>
              <a:t>P802.11aq Timeline</a:t>
            </a:r>
          </a:p>
        </p:txBody>
      </p:sp>
      <p:sp>
        <p:nvSpPr>
          <p:cNvPr id="3" name="Date Placeholder 2"/>
          <p:cNvSpPr>
            <a:spLocks noGrp="1"/>
          </p:cNvSpPr>
          <p:nvPr>
            <p:ph type="dt" sz="half" idx="10"/>
          </p:nvPr>
        </p:nvSpPr>
        <p:spPr>
          <a:xfrm>
            <a:off x="696913" y="332601"/>
            <a:ext cx="1579309" cy="276999"/>
          </a:xfrm>
        </p:spPr>
        <p:txBody>
          <a:bodyPr/>
          <a:lstStyle/>
          <a:p>
            <a:pPr>
              <a:defRPr/>
            </a:pPr>
            <a:r>
              <a:rPr lang="en-US"/>
              <a:t>March 2018</a:t>
            </a:r>
            <a:endParaRPr lang="en-US" altLang="ko-KR" dirty="0"/>
          </a:p>
        </p:txBody>
      </p:sp>
      <p:sp>
        <p:nvSpPr>
          <p:cNvPr id="4" name="Footer Placeholder 3"/>
          <p:cNvSpPr>
            <a:spLocks noGrp="1"/>
          </p:cNvSpPr>
          <p:nvPr>
            <p:ph type="ftr" sz="quarter" idx="11"/>
          </p:nvPr>
        </p:nvSpPr>
        <p:spPr>
          <a:xfrm>
            <a:off x="6662961" y="6475413"/>
            <a:ext cx="1880964" cy="184666"/>
          </a:xfrm>
        </p:spPr>
        <p:txBody>
          <a:bodyPr/>
          <a:lstStyle/>
          <a:p>
            <a:pPr>
              <a:defRPr/>
            </a:pPr>
            <a:r>
              <a:rPr lang="de-DE" altLang="ko-KR"/>
              <a:t>Stephen McCann (BlackBerry)</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9</a:t>
            </a:fld>
            <a:endParaRPr lang="en-US"/>
          </a:p>
        </p:txBody>
      </p:sp>
      <p:graphicFrame>
        <p:nvGraphicFramePr>
          <p:cNvPr id="6" name="Group 3"/>
          <p:cNvGraphicFramePr>
            <a:graphicFrameLocks/>
          </p:cNvGraphicFramePr>
          <p:nvPr>
            <p:extLst>
              <p:ext uri="{D42A27DB-BD31-4B8C-83A1-F6EECF244321}">
                <p14:modId xmlns:p14="http://schemas.microsoft.com/office/powerpoint/2010/main" val="2712405070"/>
              </p:ext>
            </p:extLst>
          </p:nvPr>
        </p:nvGraphicFramePr>
        <p:xfrm>
          <a:off x="304800" y="1424517"/>
          <a:ext cx="8610600" cy="5003942"/>
        </p:xfrm>
        <a:graphic>
          <a:graphicData uri="http://schemas.openxmlformats.org/drawingml/2006/table">
            <a:tbl>
              <a:tblPr/>
              <a:tblGrid>
                <a:gridCol w="4344798">
                  <a:extLst>
                    <a:ext uri="{9D8B030D-6E8A-4147-A177-3AD203B41FA5}">
                      <a16:colId xmlns:a16="http://schemas.microsoft.com/office/drawing/2014/main" xmlns="" val="20000"/>
                    </a:ext>
                  </a:extLst>
                </a:gridCol>
                <a:gridCol w="2310642">
                  <a:extLst>
                    <a:ext uri="{9D8B030D-6E8A-4147-A177-3AD203B41FA5}">
                      <a16:colId xmlns:a16="http://schemas.microsoft.com/office/drawing/2014/main" xmlns="" val="20001"/>
                    </a:ext>
                  </a:extLst>
                </a:gridCol>
                <a:gridCol w="1955160">
                  <a:extLst>
                    <a:ext uri="{9D8B030D-6E8A-4147-A177-3AD203B41FA5}">
                      <a16:colId xmlns:a16="http://schemas.microsoft.com/office/drawing/2014/main" xmlns="" val="20002"/>
                    </a:ext>
                  </a:extLst>
                </a:gridCol>
              </a:tblGrid>
              <a:tr h="44566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Initial Sponsor Ballot on D7.0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2016-10-05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2016-11-04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44566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1st Recirculation Sponsor Ballot on D8.0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2017-03-08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2017-03-18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44566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a:t>
                      </a:r>
                      <a:r>
                        <a:rPr kumimoji="0" lang="en-US" sz="1200" b="0" i="0" u="none" strike="noStrike" cap="none" normalizeH="0" baseline="30000" dirty="0">
                          <a:ln>
                            <a:noFill/>
                          </a:ln>
                          <a:solidFill>
                            <a:schemeClr val="tx1"/>
                          </a:solidFill>
                          <a:effectLst/>
                          <a:latin typeface="Arial" panose="020B0604020202020204" pitchFamily="34" charset="0"/>
                          <a:cs typeface="Arial" panose="020B0604020202020204" pitchFamily="34" charset="0"/>
                        </a:rPr>
                        <a:t>nd</a:t>
                      </a: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Recirculation Sponsor Ballot on D9.0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2017-06-13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2017-06-23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44566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a:t>
                      </a:r>
                      <a:r>
                        <a:rPr kumimoji="0" lang="en-US" sz="1200" b="0" i="0" u="none" strike="noStrike" cap="none" normalizeH="0" baseline="30000" dirty="0">
                          <a:ln>
                            <a:noFill/>
                          </a:ln>
                          <a:solidFill>
                            <a:schemeClr val="tx1"/>
                          </a:solidFill>
                          <a:effectLst/>
                          <a:latin typeface="Arial" panose="020B0604020202020204" pitchFamily="34" charset="0"/>
                          <a:cs typeface="Arial" panose="020B0604020202020204" pitchFamily="34" charset="0"/>
                        </a:rPr>
                        <a:t>rd</a:t>
                      </a: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Recirculation Sponsor Ballot on D10.0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2017-07-19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2017-07-29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44566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4</a:t>
                      </a:r>
                      <a:r>
                        <a:rPr kumimoji="0" lang="en-US" sz="1200" b="0" i="0" u="none" strike="noStrike" cap="none" normalizeH="0" baseline="30000" dirty="0">
                          <a:ln>
                            <a:noFill/>
                          </a:ln>
                          <a:solidFill>
                            <a:schemeClr val="tx1"/>
                          </a:solidFill>
                          <a:effectLst/>
                          <a:latin typeface="Arial" panose="020B0604020202020204" pitchFamily="34" charset="0"/>
                          <a:cs typeface="Arial" panose="020B0604020202020204" pitchFamily="34" charset="0"/>
                        </a:rPr>
                        <a:t>th</a:t>
                      </a: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Recirculation Sponsor Ballot on D11.0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2017-08-30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2017-09-09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44566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5</a:t>
                      </a:r>
                      <a:r>
                        <a:rPr kumimoji="0" lang="en-US" sz="1200" b="0" i="0" u="none" strike="noStrike" kern="1200" cap="none" normalizeH="0" baseline="30000" dirty="0">
                          <a:ln>
                            <a:noFill/>
                          </a:ln>
                          <a:solidFill>
                            <a:schemeClr val="tx1"/>
                          </a:solidFill>
                          <a:effectLst/>
                          <a:latin typeface="Arial" panose="020B0604020202020204" pitchFamily="34" charset="0"/>
                          <a:ea typeface="+mn-ea"/>
                          <a:cs typeface="Arial" panose="020B0604020202020204" pitchFamily="34" charset="0"/>
                        </a:rPr>
                        <a:t>th</a:t>
                      </a:r>
                      <a:r>
                        <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 </a:t>
                      </a:r>
                      <a:r>
                        <a:rPr kumimoji="0" lang="en-US" altLang="ko-KR"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Recirculation Sponsor Ballot on D12.0</a:t>
                      </a:r>
                      <a:endPar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2017-09-21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2017-10-01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44566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6</a:t>
                      </a:r>
                      <a:r>
                        <a:rPr kumimoji="0" lang="en-US" sz="1200" b="0" i="0" u="none" strike="noStrike" kern="1200" cap="none" normalizeH="0" baseline="30000" dirty="0">
                          <a:ln>
                            <a:noFill/>
                          </a:ln>
                          <a:solidFill>
                            <a:schemeClr val="tx1"/>
                          </a:solidFill>
                          <a:effectLst/>
                          <a:latin typeface="Arial" panose="020B0604020202020204" pitchFamily="34" charset="0"/>
                          <a:ea typeface="+mn-ea"/>
                          <a:cs typeface="Arial" panose="020B0604020202020204" pitchFamily="34" charset="0"/>
                        </a:rPr>
                        <a:t>th</a:t>
                      </a:r>
                      <a:r>
                        <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 </a:t>
                      </a:r>
                      <a:r>
                        <a:rPr kumimoji="0" lang="en-US" altLang="ko-KR"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Recirculation Sponsor Ballot on D13.0</a:t>
                      </a:r>
                      <a:endPar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2017-10-20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2017-10-30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821219149"/>
                  </a:ext>
                </a:extLst>
              </a:tr>
              <a:tr h="44566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7</a:t>
                      </a:r>
                      <a:r>
                        <a:rPr kumimoji="0" lang="en-US" sz="1200" b="0" i="0" u="none" strike="noStrike" kern="1200" cap="none" normalizeH="0" baseline="30000" dirty="0">
                          <a:ln>
                            <a:noFill/>
                          </a:ln>
                          <a:solidFill>
                            <a:schemeClr val="tx1"/>
                          </a:solidFill>
                          <a:effectLst/>
                          <a:latin typeface="Arial" panose="020B0604020202020204" pitchFamily="34" charset="0"/>
                          <a:ea typeface="+mn-ea"/>
                          <a:cs typeface="Arial" panose="020B0604020202020204" pitchFamily="34" charset="0"/>
                        </a:rPr>
                        <a:t>th</a:t>
                      </a:r>
                      <a:r>
                        <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 </a:t>
                      </a:r>
                      <a:r>
                        <a:rPr kumimoji="0" lang="en-US" altLang="ko-KR"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Recirculation Sponsor Ballot on D14.0</a:t>
                      </a:r>
                      <a:endPar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2017-12-20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2018-01-04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132515193"/>
                  </a:ext>
                </a:extLst>
              </a:tr>
              <a:tr h="44566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8</a:t>
                      </a:r>
                      <a:r>
                        <a:rPr kumimoji="0" lang="en-US" sz="1200" b="0" i="0" u="none" strike="noStrike" kern="1200" cap="none" normalizeH="0" baseline="30000" dirty="0">
                          <a:ln>
                            <a:noFill/>
                          </a:ln>
                          <a:solidFill>
                            <a:schemeClr val="tx1"/>
                          </a:solidFill>
                          <a:effectLst/>
                          <a:latin typeface="Arial" panose="020B0604020202020204" pitchFamily="34" charset="0"/>
                          <a:ea typeface="+mn-ea"/>
                          <a:cs typeface="Arial" panose="020B0604020202020204" pitchFamily="34" charset="0"/>
                        </a:rPr>
                        <a:t>th</a:t>
                      </a:r>
                      <a:r>
                        <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 </a:t>
                      </a:r>
                      <a:r>
                        <a:rPr kumimoji="0" lang="en-US" altLang="ko-KR"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Recirculation Sponsor Ballot on D14.0</a:t>
                      </a:r>
                      <a:endPar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2018-01-21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2018-01-31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20020059"/>
                  </a:ext>
                </a:extLst>
              </a:tr>
              <a:tr h="433532">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Report to EC on meeting conditions to proceed to </a:t>
                      </a:r>
                      <a:r>
                        <a:rPr kumimoji="0" lang="en-US" sz="1200" b="0" i="0" u="none" strike="noStrike" kern="1200" cap="none" normalizeH="0" baseline="0" dirty="0" err="1">
                          <a:ln>
                            <a:noFill/>
                          </a:ln>
                          <a:solidFill>
                            <a:schemeClr val="tx1"/>
                          </a:solidFill>
                          <a:effectLst/>
                          <a:latin typeface="Arial" panose="020B0604020202020204" pitchFamily="34" charset="0"/>
                          <a:ea typeface="+mn-ea"/>
                          <a:cs typeface="Arial" panose="020B0604020202020204" pitchFamily="34" charset="0"/>
                        </a:rPr>
                        <a:t>RevCom</a:t>
                      </a:r>
                      <a:endPar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2018-03-09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45561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Posting to </a:t>
                      </a:r>
                      <a:r>
                        <a:rPr kumimoji="0" lang="en-US" sz="1200" b="0" i="0" u="none" strike="noStrike" kern="1200" cap="none" normalizeH="0" baseline="0" dirty="0" err="1">
                          <a:ln>
                            <a:noFill/>
                          </a:ln>
                          <a:solidFill>
                            <a:schemeClr val="tx1"/>
                          </a:solidFill>
                          <a:effectLst/>
                          <a:latin typeface="Arial" panose="020B0604020202020204" pitchFamily="34" charset="0"/>
                          <a:ea typeface="+mn-ea"/>
                          <a:cs typeface="Arial" panose="020B0604020202020204" pitchFamily="34" charset="0"/>
                        </a:rPr>
                        <a:t>RevCom</a:t>
                      </a:r>
                      <a:r>
                        <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 </a:t>
                      </a:r>
                      <a:r>
                        <a:rPr kumimoji="0" lang="en-US" sz="1200" b="0" i="0" u="none" strike="noStrike" kern="1200" cap="none" normalizeH="0" baseline="0">
                          <a:ln>
                            <a:noFill/>
                          </a:ln>
                          <a:solidFill>
                            <a:schemeClr val="tx1"/>
                          </a:solidFill>
                          <a:effectLst/>
                          <a:latin typeface="Arial" panose="020B0604020202020204" pitchFamily="34" charset="0"/>
                          <a:ea typeface="+mn-ea"/>
                          <a:cs typeface="Arial" panose="020B0604020202020204" pitchFamily="34" charset="0"/>
                        </a:rPr>
                        <a:t>by deadline </a:t>
                      </a:r>
                      <a:endPar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2018-03-16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bl>
          </a:graphicData>
        </a:graphic>
      </p:graphicFrame>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473</TotalTime>
  <Words>949</Words>
  <Application>Microsoft Office PowerPoint</Application>
  <PresentationFormat>On-screen Show (4:3)</PresentationFormat>
  <Paragraphs>304</Paragraphs>
  <Slides>9</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3</vt:i4>
      </vt:variant>
      <vt:variant>
        <vt:lpstr>Slide Titles</vt:lpstr>
      </vt:variant>
      <vt:variant>
        <vt:i4>9</vt:i4>
      </vt:variant>
    </vt:vector>
  </HeadingPairs>
  <TitlesOfParts>
    <vt:vector size="18" baseType="lpstr">
      <vt:lpstr>MS PGothic</vt:lpstr>
      <vt:lpstr>MS PGothic</vt:lpstr>
      <vt:lpstr>Arial</vt:lpstr>
      <vt:lpstr>Calibri</vt:lpstr>
      <vt:lpstr>Times New Roman</vt:lpstr>
      <vt:lpstr>802-11-Submission</vt:lpstr>
      <vt:lpstr>Document</vt:lpstr>
      <vt:lpstr>Packager Shell Object</vt:lpstr>
      <vt:lpstr>Acrobat Document</vt:lpstr>
      <vt:lpstr>PowerPoint Presentation</vt:lpstr>
      <vt:lpstr>Introduction</vt:lpstr>
      <vt:lpstr>Sponsor Ballot Results</vt:lpstr>
      <vt:lpstr>Sponsor Ballot Comments – P802.11aq</vt:lpstr>
      <vt:lpstr>Unsatisfied comments by commenter</vt:lpstr>
      <vt:lpstr>Unsatisfied comments by topics</vt:lpstr>
      <vt:lpstr>Unsatisfied comments</vt:lpstr>
      <vt:lpstr>Mandatory Coordination</vt:lpstr>
      <vt:lpstr>P802.11aq Timeline</vt:lpstr>
    </vt:vector>
  </TitlesOfParts>
  <Company>Self</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Reprot to EC to forward draft to RevCom</dc:title>
  <dc:creator>Marc Emmelmann</dc:creator>
  <cp:keywords>September 2016</cp:keywords>
  <cp:lastModifiedBy>Stephens, AdrianX</cp:lastModifiedBy>
  <cp:revision>2873</cp:revision>
  <cp:lastPrinted>1998-02-10T13:28:06Z</cp:lastPrinted>
  <dcterms:created xsi:type="dcterms:W3CDTF">2016-10-03T19:11:22Z</dcterms:created>
  <dcterms:modified xsi:type="dcterms:W3CDTF">2018-03-09T18:42:51Z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(7)O48q+nWDiKNAVXoAwq58w6onvO4eaK+wzpVW8jJCkaAk5P9kKngByeTmJxmoV2pCjvvmemEH_x000d_
Bi/1Vb2TVe+tY7DxqSSUdjmKOgTB8TLyiNQBsxkECPbQ5aOgrJarIgvBMt9/xI83ilExG6vi_x000d_
S0GxhJWGGUDgHyjb+HnAnUyDOHQkWDr/J5rfnEo8Pkef1xN4QHP7egW/+34UnnUIjw3oNNjl_x000d_
OHDD9Ssc4eYTC78Pow</vt:lpwstr>
  </property>
  <property fmtid="{D5CDD505-2E9C-101B-9397-08002B2CF9AE}" pid="3" name="_ms_pID_7253431">
    <vt:lpwstr>6vpYfi/vBWCLT9AAVyRe/tVHpf6Ac/UgkG/769ZfIzu5CXBMe25Mjb_x000d_
wyk3Z2sholKs78sCReY0tK6/qoCtk3RMh2lwCRGb+Vjheswe4KrtdiCCfRyuGnkUzeDr+3Oa_x000d_
pgBXfVduOvik4Ctt4N6tW7nTykDNdCW1ja0Q63kOM1MM9z3SPmGeHA2Oj/82zkoiGNSj2uz6_x000d_
iyF2w3CyR7XJHnoqXJRq4fEMlNT4EIppcbf4</vt:lpwstr>
  </property>
  <property fmtid="{D5CDD505-2E9C-101B-9397-08002B2CF9AE}" pid="4" name="_ms_pID_7253432">
    <vt:lpwstr>pGb23zPPRlZ05V1oH18F/8JGuLq1c/5NRzHa_x000d_
fP3c8wW+rSCqGEAIsLJj5g0kRuzUdV6tE39wzbhXti+ppBdL4JUonBF/H5bhy5KGbmAq9wDL_x000d_
WQEe1FwKs3UpTInkbf2Vc4B3Xe98ZFutSUZeMomnGtxyDe8t3jANbPJRT4xgn+CsbQbT2WZB_x000d_
ZZsrxy/GtjvMeU2G15LBA30mfQfc6NpGW2DGXCFX+btathrHn9nO6Q</vt:lpwstr>
  </property>
  <property fmtid="{D5CDD505-2E9C-101B-9397-08002B2CF9AE}" pid="5" name="_ms_pID_7253433">
    <vt:lpwstr>nc12FRKBQ68I2REs/u_x000d_
WxepZKfOi7k/cPGWSl8CIlA7kJdttX17bU1pmmj+C22HHDjaJD9M03JDLv0cUEBhIiymLys0_x000d_
S8Zrf9kLXl5etDTc0gmGvBzh5K3sp8Z6GqumFqrluPyDw0+PFh9FtSA0wh58qmmFhp+Ywbhd_x000d_
4CjJSN0lqFQl0Zo//6w5seXqFt8axD8R21ZMXHYerBlhWZ9yNOB8VnfWlvNDY5hEuruJ2kqG</vt:lpwstr>
  </property>
  <property fmtid="{D5CDD505-2E9C-101B-9397-08002B2CF9AE}" pid="6" name="_ms_pID_7253434">
    <vt:lpwstr>_x000d_
8a8nLkD9QQPo0Zjl19uBvrg7Ah44u4v9LeeL2b6QYB/toj++rsNsk5L6cv2+pU+uLkGaB9Ls_x000d_
Qjyo0dXcFynypfFicT2UJZi6GUQ2lE9C5ggbx5UwniYKlC/gl6xmI7yL4k88ngb/o6gRz9cA_x000d_
Ka7Z4sFCU9+MskBB22AiDG3+sbywHPc4VNvb4eP9IFnXza/yvzpVyoe+pD9bALR8GaYiAMEv_x000d_
C6tEoxqS9RBbM81T</vt:lpwstr>
  </property>
  <property fmtid="{D5CDD505-2E9C-101B-9397-08002B2CF9AE}" pid="7" name="_ms_pID_7253435">
    <vt:lpwstr>T/m+abgw1hF35qfTU1NFZ3cq0eiyqsKXzjuAOnuvr8I6nRCRK3KS8jLJ_x000d_
xrBx92k2Js5AzBLzmpruEbTpVKhqG0EQ+o2FPDeArXFeTqnKw0JGqHN5Wiwjdcz0QoCkcBqM_x000d_
eQuc7nc2YYNWghx3pw76G1g5OIVwkvHetqKOgL9P9aTyf/o93inc/AoIUL6qpOmDC/2E6jXx_x000d_
x6MXOKt76uld1sLDeoqCA/VEkD+VwvVWrf</vt:lpwstr>
  </property>
  <property fmtid="{D5CDD505-2E9C-101B-9397-08002B2CF9AE}" pid="8" name="_ms_pID_7253436">
    <vt:lpwstr>cCso0fEQ85A5msJc92E717P1bTkQ==</vt:lpwstr>
  </property>
  <property fmtid="{D5CDD505-2E9C-101B-9397-08002B2CF9AE}" pid="9" name="_readonly">
    <vt:lpwstr/>
  </property>
  <property fmtid="{D5CDD505-2E9C-101B-9397-08002B2CF9AE}" pid="10" name="_change">
    <vt:lpwstr/>
  </property>
  <property fmtid="{D5CDD505-2E9C-101B-9397-08002B2CF9AE}" pid="11" name="_full-control">
    <vt:lpwstr/>
  </property>
  <property fmtid="{D5CDD505-2E9C-101B-9397-08002B2CF9AE}" pid="12" name="sflag">
    <vt:lpwstr>1516251437</vt:lpwstr>
  </property>
  <property fmtid="{D5CDD505-2E9C-101B-9397-08002B2CF9AE}" pid="13" name="TitusGUID">
    <vt:lpwstr>8df89774-01ae-4097-8ed2-367f8ef0c02f</vt:lpwstr>
  </property>
</Properties>
</file>