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48" r:id="rId2"/>
    <p:sldId id="449" r:id="rId3"/>
    <p:sldId id="468" r:id="rId4"/>
    <p:sldId id="452" r:id="rId5"/>
    <p:sldId id="464" r:id="rId6"/>
    <p:sldId id="467" r:id="rId7"/>
    <p:sldId id="466" r:id="rId8"/>
    <p:sldId id="459" r:id="rId9"/>
    <p:sldId id="46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Yang Yunsong 73640" initials="YY7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6736" autoAdjust="0"/>
    <p:restoredTop sz="94771" autoAdjust="0"/>
  </p:normalViewPr>
  <p:slideViewPr>
    <p:cSldViewPr>
      <p:cViewPr varScale="1">
        <p:scale>
          <a:sx n="74" d="100"/>
          <a:sy n="74" d="100"/>
        </p:scale>
        <p:origin x="1116" y="5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doc.: IEEE 802.11-17/1045r7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March 2018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040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doc.: IEEE 802.11-17/1045r7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March 2018</a:t>
            </a:r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1980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>
            <a:extLst>
              <a:ext uri="{FF2B5EF4-FFF2-40B4-BE49-F238E27FC236}">
                <a16:creationId xmlns:a16="http://schemas.microsoft.com/office/drawing/2014/main" id="{26E81422-7C0A-45E7-8C06-AF03994A01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5" name="Notes Placeholder 2">
            <a:extLst>
              <a:ext uri="{FF2B5EF4-FFF2-40B4-BE49-F238E27FC236}">
                <a16:creationId xmlns:a16="http://schemas.microsoft.com/office/drawing/2014/main" id="{9DABD961-F61A-4CB1-B24E-9C970229B3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7DE74A74-7737-42CF-A350-6A6A46DC329D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802.11-17/1045r7</a:t>
            </a:r>
          </a:p>
        </p:txBody>
      </p:sp>
      <p:sp>
        <p:nvSpPr>
          <p:cNvPr id="28677" name="Date Placeholder 4">
            <a:extLst>
              <a:ext uri="{FF2B5EF4-FFF2-40B4-BE49-F238E27FC236}">
                <a16:creationId xmlns:a16="http://schemas.microsoft.com/office/drawing/2014/main" id="{880C63E7-8C98-4CB5-86DE-30C45E93387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654050" y="95250"/>
            <a:ext cx="1227138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55F7AF-A864-46BE-BD97-89AEC05FBF8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28679" name="Slide Number Placeholder 6">
            <a:extLst>
              <a:ext uri="{FF2B5EF4-FFF2-40B4-BE49-F238E27FC236}">
                <a16:creationId xmlns:a16="http://schemas.microsoft.com/office/drawing/2014/main" id="{9AFF0201-857C-440F-A0BF-5EA01625A3E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DDF4B742-F828-4BC3-B077-56517E65E37B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1750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/>
              <a:t>doc.: IEEE 802.11-17/1045r7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de-DE"/>
              <a:t>Stephen McCann (BlackBerry)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/>
              <a:t>doc.: IEEE 802.11-17/1045r7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de-DE"/>
              <a:t>Stephen McCann (BlackBerry)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/>
              <a:t>doc.: IEEE 802.11-17/1045r7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de-DE"/>
              <a:t>Stephen McCann (BlackBerry)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6568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27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802.11-17/1045r7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hyperlink" Target="https://mentor.ieee.org/802.11/dcn/18/11-18-0347-00-00aq-unsatisfied-sponsor-ballot-comments-on-p802-11aq-draft-to-be-attached-to-the-report-to-the-ec-to-forward-draft-to-revcom.xlsx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pPr>
              <a:defRPr/>
            </a:pPr>
            <a:r>
              <a:rPr lang="de-DE"/>
              <a:t>Stephen McCann (BlackBerry)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9812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2018-</a:t>
            </a:r>
            <a:r>
              <a:rPr lang="en-US" sz="2000" kern="0" noProof="0" dirty="0">
                <a:latin typeface="+mn-lt"/>
              </a:rPr>
              <a:t>03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-04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defRPr/>
            </a:pPr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P802.11aq Report to EC on approval to forward draft to </a:t>
            </a:r>
            <a:r>
              <a:rPr lang="en-US" sz="3200" b="1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RevCom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3" name="Object 5">
            <a:extLst>
              <a:ext uri="{FF2B5EF4-FFF2-40B4-BE49-F238E27FC236}">
                <a16:creationId xmlns:a16="http://schemas.microsoft.com/office/drawing/2014/main" id="{B34A966E-D6F8-4761-81F6-AE6580ACFD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9307763"/>
              </p:ext>
            </p:extLst>
          </p:nvPr>
        </p:nvGraphicFramePr>
        <p:xfrm>
          <a:off x="574675" y="2986088"/>
          <a:ext cx="7969250" cy="2255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6" name="Document" r:id="rId3" imgW="8156175" imgH="2304796" progId="Word.Document.8">
                  <p:embed/>
                </p:oleObj>
              </mc:Choice>
              <mc:Fallback>
                <p:oleObj name="Document" r:id="rId3" imgW="8156175" imgH="2304796" progId="Word.Document.8">
                  <p:embed/>
                  <p:pic>
                    <p:nvPicPr>
                      <p:cNvPr id="0" name="Picture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675" y="2986088"/>
                        <a:ext cx="7969250" cy="2255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>
                <a:ea typeface="ＭＳ Ｐゴシック" pitchFamily="34" charset="-128"/>
              </a:rPr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approval to send the IEEE P802.11aq Draft to </a:t>
            </a:r>
            <a:r>
              <a:rPr lang="en-GB" dirty="0" err="1">
                <a:ea typeface="ＭＳ Ｐゴシック" pitchFamily="34" charset="-128"/>
              </a:rPr>
              <a:t>RevCom</a:t>
            </a:r>
            <a:r>
              <a:rPr lang="en-GB" dirty="0">
                <a:ea typeface="ＭＳ Ｐゴシック" pitchFamily="34" charset="-128"/>
              </a:rPr>
              <a:t>.</a:t>
            </a:r>
          </a:p>
          <a:p>
            <a:r>
              <a:rPr lang="en-GB" altLang="ko-KR" dirty="0">
                <a:ea typeface="ＭＳ Ｐゴシック" pitchFamily="34" charset="-128"/>
              </a:rPr>
              <a:t>This document was approved during the plenary session of the IEEE 802.11 working group on 2018</a:t>
            </a:r>
            <a:r>
              <a:rPr lang="en-GB" altLang="ko-KR" dirty="0">
                <a:highlight>
                  <a:srgbClr val="FFFF00"/>
                </a:highlight>
                <a:ea typeface="ＭＳ Ｐゴシック" pitchFamily="34" charset="-128"/>
              </a:rPr>
              <a:t>-xx-xx</a:t>
            </a:r>
            <a:r>
              <a:rPr lang="en-GB" altLang="ko-KR" dirty="0">
                <a:ea typeface="ＭＳ Ｐゴシック" pitchFamily="34" charset="-128"/>
              </a:rPr>
              <a:t>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March 2018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de-DE" altLang="ko-KR"/>
              <a:t>Stephen McCann (BlackBerry)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1F4F9DE5-944E-4A8A-9AD6-D0414D30B2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GB" altLang="en-US" dirty="0">
                <a:ea typeface="MS PGothic" panose="020B0600070205080204" pitchFamily="34" charset="-128"/>
              </a:rPr>
              <a:t>Sponsor Ballot Results</a:t>
            </a:r>
            <a:endParaRPr lang="en-US" altLang="en-US" dirty="0"/>
          </a:p>
        </p:txBody>
      </p:sp>
      <p:sp>
        <p:nvSpPr>
          <p:cNvPr id="27651" name="Slide Number Placeholder 4">
            <a:extLst>
              <a:ext uri="{FF2B5EF4-FFF2-40B4-BE49-F238E27FC236}">
                <a16:creationId xmlns:a16="http://schemas.microsoft.com/office/drawing/2014/main" id="{080BBFE8-369E-4B49-A14E-CA3353CA7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F80BD825-AFD7-496A-8B3A-5862D6F35B6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/>
          </a:p>
        </p:txBody>
      </p:sp>
      <p:sp>
        <p:nvSpPr>
          <p:cNvPr id="27652" name="Date Placeholder 3">
            <a:extLst>
              <a:ext uri="{FF2B5EF4-FFF2-40B4-BE49-F238E27FC236}">
                <a16:creationId xmlns:a16="http://schemas.microsoft.com/office/drawing/2014/main" id="{4F42AB88-D7AD-4A96-A779-D75B40F0C2E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March 2018</a:t>
            </a:r>
            <a:endParaRPr lang="en-GB" altLang="en-US" sz="180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3FB0B36-16F4-4807-8356-C4BD5ABD81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614100"/>
              </p:ext>
            </p:extLst>
          </p:nvPr>
        </p:nvGraphicFramePr>
        <p:xfrm>
          <a:off x="654579" y="1371600"/>
          <a:ext cx="7812088" cy="4951064"/>
        </p:xfrm>
        <a:graphic>
          <a:graphicData uri="http://schemas.openxmlformats.org/drawingml/2006/table">
            <a:tbl>
              <a:tblPr/>
              <a:tblGrid>
                <a:gridCol w="945621">
                  <a:extLst>
                    <a:ext uri="{9D8B030D-6E8A-4147-A177-3AD203B41FA5}">
                      <a16:colId xmlns:a16="http://schemas.microsoft.com/office/drawing/2014/main" val="1356565924"/>
                    </a:ext>
                  </a:extLst>
                </a:gridCol>
                <a:gridCol w="2753237">
                  <a:extLst>
                    <a:ext uri="{9D8B030D-6E8A-4147-A177-3AD203B41FA5}">
                      <a16:colId xmlns:a16="http://schemas.microsoft.com/office/drawing/2014/main" val="4086691519"/>
                    </a:ext>
                  </a:extLst>
                </a:gridCol>
                <a:gridCol w="542572">
                  <a:extLst>
                    <a:ext uri="{9D8B030D-6E8A-4147-A177-3AD203B41FA5}">
                      <a16:colId xmlns:a16="http://schemas.microsoft.com/office/drawing/2014/main" val="3322993748"/>
                    </a:ext>
                  </a:extLst>
                </a:gridCol>
                <a:gridCol w="595110">
                  <a:extLst>
                    <a:ext uri="{9D8B030D-6E8A-4147-A177-3AD203B41FA5}">
                      <a16:colId xmlns:a16="http://schemas.microsoft.com/office/drawing/2014/main" val="2362110785"/>
                    </a:ext>
                  </a:extLst>
                </a:gridCol>
                <a:gridCol w="426814">
                  <a:extLst>
                    <a:ext uri="{9D8B030D-6E8A-4147-A177-3AD203B41FA5}">
                      <a16:colId xmlns:a16="http://schemas.microsoft.com/office/drawing/2014/main" val="2651277141"/>
                    </a:ext>
                  </a:extLst>
                </a:gridCol>
                <a:gridCol w="425078">
                  <a:extLst>
                    <a:ext uri="{9D8B030D-6E8A-4147-A177-3AD203B41FA5}">
                      <a16:colId xmlns:a16="http://schemas.microsoft.com/office/drawing/2014/main" val="2067479234"/>
                    </a:ext>
                  </a:extLst>
                </a:gridCol>
                <a:gridCol w="426814">
                  <a:extLst>
                    <a:ext uri="{9D8B030D-6E8A-4147-A177-3AD203B41FA5}">
                      <a16:colId xmlns:a16="http://schemas.microsoft.com/office/drawing/2014/main" val="303645697"/>
                    </a:ext>
                  </a:extLst>
                </a:gridCol>
                <a:gridCol w="595110">
                  <a:extLst>
                    <a:ext uri="{9D8B030D-6E8A-4147-A177-3AD203B41FA5}">
                      <a16:colId xmlns:a16="http://schemas.microsoft.com/office/drawing/2014/main" val="1249324892"/>
                    </a:ext>
                  </a:extLst>
                </a:gridCol>
                <a:gridCol w="435487">
                  <a:extLst>
                    <a:ext uri="{9D8B030D-6E8A-4147-A177-3AD203B41FA5}">
                      <a16:colId xmlns:a16="http://schemas.microsoft.com/office/drawing/2014/main" val="2575278106"/>
                    </a:ext>
                  </a:extLst>
                </a:gridCol>
                <a:gridCol w="666245">
                  <a:extLst>
                    <a:ext uri="{9D8B030D-6E8A-4147-A177-3AD203B41FA5}">
                      <a16:colId xmlns:a16="http://schemas.microsoft.com/office/drawing/2014/main" val="826411065"/>
                    </a:ext>
                  </a:extLst>
                </a:gridCol>
              </a:tblGrid>
              <a:tr h="63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Ballot Close Date</a:t>
                      </a:r>
                      <a:endParaRPr kumimoji="0" lang="en-GB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33" marB="457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Title</a:t>
                      </a:r>
                      <a:endParaRPr kumimoji="0" lang="en-GB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33" marB="457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Pool</a:t>
                      </a:r>
                      <a:endParaRPr kumimoji="0" lang="en-GB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33" marB="45733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Return</a:t>
                      </a:r>
                      <a:endParaRPr kumimoji="0" lang="en-GB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33" marB="45733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%Return</a:t>
                      </a:r>
                      <a:endParaRPr kumimoji="0" lang="en-GB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33" marB="45733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Abstain</a:t>
                      </a:r>
                      <a:endParaRPr kumimoji="0" lang="en-GB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33" marB="45733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%Abstain</a:t>
                      </a:r>
                      <a:endParaRPr kumimoji="0" lang="en-GB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33" marB="45733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Approve</a:t>
                      </a:r>
                      <a:endParaRPr kumimoji="0" lang="en-GB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33" marB="45733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Disapprove</a:t>
                      </a:r>
                      <a:endParaRPr kumimoji="0" lang="en-GB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33" marB="45733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%Approve</a:t>
                      </a:r>
                      <a:endParaRPr kumimoji="0" lang="en-GB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33" marB="45733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1573409"/>
                  </a:ext>
                </a:extLst>
              </a:tr>
              <a:tr h="4421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Nov 4, 2016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Initial Sponsor Ballot for P802.11aq draft 7.0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125</a:t>
                      </a: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84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91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88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0146783"/>
                  </a:ext>
                </a:extLst>
              </a:tr>
              <a:tr h="4421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March 18,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First Recirculation Sponsor  Ballot for P802.11aq draft 8.0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125</a:t>
                      </a: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110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88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1525269"/>
                  </a:ext>
                </a:extLst>
              </a:tr>
              <a:tr h="4421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June 23, 2017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Second Recirculation Sponsor Ballot for </a:t>
                      </a:r>
                      <a:r>
                        <a:rPr kumimoji="0" lang="en-GB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P802.11aq</a:t>
                      </a:r>
                      <a:r>
                        <a:rPr kumimoji="0" lang="en-CA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draft 9.0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</a:t>
                      </a:r>
                      <a:endParaRPr kumimoji="0" lang="en-CA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128160"/>
                  </a:ext>
                </a:extLst>
              </a:tr>
              <a:tr h="4421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July 29, 2017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Third Recirculation Sponsor Ballot for </a:t>
                      </a: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P802.11aq</a:t>
                      </a: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draft 10.0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</a:t>
                      </a:r>
                      <a:endParaRPr kumimoji="0" lang="en-CA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2203883"/>
                  </a:ext>
                </a:extLst>
              </a:tr>
              <a:tr h="4421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Sept 9, 2017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Fourth Recirculation Sponsor Ballot for </a:t>
                      </a: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P802.11aq</a:t>
                      </a: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draft 11.0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</a:t>
                      </a:r>
                      <a:endParaRPr kumimoji="0" lang="en-CA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167401"/>
                  </a:ext>
                </a:extLst>
              </a:tr>
              <a:tr h="4421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 1, 2017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Fifth Recirculation Sponsor Ballot for </a:t>
                      </a: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P802.11aq</a:t>
                      </a: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draft 12.0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</a:t>
                      </a:r>
                      <a:endParaRPr kumimoji="0" lang="en-CA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0901385"/>
                  </a:ext>
                </a:extLst>
              </a:tr>
              <a:tr h="5098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 30, 2017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Sixth Recirculation Sponsor Ballot for </a:t>
                      </a: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P802.11aq</a:t>
                      </a: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draft 13.0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</a:t>
                      </a:r>
                      <a:endParaRPr kumimoji="0" lang="en-CA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40186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 4, 2018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Seventh Recirculation Sponsor Ballot for </a:t>
                      </a: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P802.11aq</a:t>
                      </a: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draft 14.0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</a:t>
                      </a:r>
                      <a:endParaRPr kumimoji="0" lang="en-CA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115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5115125"/>
                  </a:ext>
                </a:extLst>
              </a:tr>
              <a:tr h="6005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 31, 2018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Eighth Recirculation Sponsor Ballot for </a:t>
                      </a: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P802.11aq</a:t>
                      </a: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draft 13.0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</a:t>
                      </a:r>
                      <a:endParaRPr kumimoji="0" lang="en-CA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115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843031"/>
                  </a:ext>
                </a:extLst>
              </a:tr>
            </a:tbl>
          </a:graphicData>
        </a:graphic>
      </p:graphicFrame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58CC981B-9102-429A-94A5-88CB4AEB2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de-DE" altLang="ko-KR" dirty="0"/>
              <a:t>Stephen McCann (BlackBerry)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81051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Sponsor Ballot Comments – P802.11aq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March 2018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de-DE" altLang="ko-KR" dirty="0"/>
              <a:t>Stephen McCann (BlackBerry)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907700"/>
              </p:ext>
            </p:extLst>
          </p:nvPr>
        </p:nvGraphicFramePr>
        <p:xfrm>
          <a:off x="685800" y="1447800"/>
          <a:ext cx="7765500" cy="4670064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920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75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7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983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561"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 4, 2016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P802.11aq draft 7.0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235 (120 T, 25 G, 90 E)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4547"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March 18, 2017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P802.11aq draft 8.0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152 (131 T, 44 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4533">
                <a:tc>
                  <a:txBody>
                    <a:bodyPr/>
                    <a:lstStyle/>
                    <a:p>
                      <a:r>
                        <a:rPr lang="en-US" sz="120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June</a:t>
                      </a:r>
                      <a:r>
                        <a:rPr lang="en-US" sz="1200" i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23, 2017</a:t>
                      </a:r>
                      <a:endParaRPr lang="en-US" sz="1200" i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20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Second Recirculation Sponsor Ballot for</a:t>
                      </a:r>
                      <a:r>
                        <a:rPr lang="en-CA" sz="1200" i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P802.11aq</a:t>
                      </a:r>
                      <a:r>
                        <a:rPr lang="en-CA" sz="1200" i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draft 9.0</a:t>
                      </a:r>
                      <a:endParaRPr lang="en-CA" sz="1200" i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75 (43 T, 32 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4519">
                <a:tc>
                  <a:txBody>
                    <a:bodyPr/>
                    <a:lstStyle/>
                    <a:p>
                      <a:r>
                        <a:rPr lang="en-US" sz="1200" i="0" baseline="0" dirty="0">
                          <a:latin typeface="Arial" pitchFamily="34" charset="0"/>
                          <a:cs typeface="Arial" pitchFamily="34" charset="0"/>
                        </a:rPr>
                        <a:t>July 29</a:t>
                      </a:r>
                      <a:r>
                        <a:rPr lang="en-US" sz="1200" i="0" dirty="0">
                          <a:latin typeface="Arial" pitchFamily="34" charset="0"/>
                          <a:cs typeface="Arial" pitchFamily="34" charset="0"/>
                        </a:rPr>
                        <a:t>, 2017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200" i="0" dirty="0">
                          <a:latin typeface="Arial" pitchFamily="34" charset="0"/>
                          <a:cs typeface="Arial" pitchFamily="34" charset="0"/>
                        </a:rPr>
                        <a:t>Third Recirculation Sponsor Ballot for</a:t>
                      </a:r>
                      <a:r>
                        <a:rPr lang="en-CA" sz="1200" i="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P802.11aq</a:t>
                      </a:r>
                      <a:r>
                        <a:rPr lang="en-CA" sz="1200" i="0" baseline="0" dirty="0">
                          <a:latin typeface="Arial" pitchFamily="34" charset="0"/>
                          <a:cs typeface="Arial" pitchFamily="34" charset="0"/>
                        </a:rPr>
                        <a:t> draft 10.0</a:t>
                      </a:r>
                      <a:endParaRPr lang="en-CA" sz="12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47 (21 T, 26 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505">
                <a:tc>
                  <a:txBody>
                    <a:bodyPr/>
                    <a:lstStyle/>
                    <a:p>
                      <a:r>
                        <a:rPr lang="en-US" sz="1200" i="0" baseline="0" dirty="0">
                          <a:latin typeface="Arial" pitchFamily="34" charset="0"/>
                          <a:cs typeface="Arial" pitchFamily="34" charset="0"/>
                        </a:rPr>
                        <a:t>September 9,</a:t>
                      </a:r>
                      <a:r>
                        <a:rPr lang="en-US" sz="1200" i="0" dirty="0">
                          <a:latin typeface="Arial" pitchFamily="34" charset="0"/>
                          <a:cs typeface="Arial" pitchFamily="34" charset="0"/>
                        </a:rPr>
                        <a:t> 2017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200" i="0" dirty="0">
                          <a:latin typeface="Arial" pitchFamily="34" charset="0"/>
                          <a:cs typeface="Arial" pitchFamily="34" charset="0"/>
                        </a:rPr>
                        <a:t>Fourth Recirculation Sponsor Ballot for</a:t>
                      </a:r>
                      <a:r>
                        <a:rPr lang="en-CA" sz="1200" i="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P802.11aq</a:t>
                      </a:r>
                      <a:r>
                        <a:rPr lang="en-CA" sz="1200" i="0" baseline="0" dirty="0">
                          <a:latin typeface="Arial" pitchFamily="34" charset="0"/>
                          <a:cs typeface="Arial" pitchFamily="34" charset="0"/>
                        </a:rPr>
                        <a:t> draft 11.0</a:t>
                      </a:r>
                      <a:endParaRPr lang="en-CA" sz="12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16 (10 T, 6 E)</a:t>
                      </a:r>
                    </a:p>
                    <a:p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4491">
                <a:tc>
                  <a:txBody>
                    <a:bodyPr/>
                    <a:lstStyle/>
                    <a:p>
                      <a:r>
                        <a:rPr lang="en-US" sz="1200" i="0" baseline="0" dirty="0">
                          <a:latin typeface="Arial" pitchFamily="34" charset="0"/>
                          <a:cs typeface="Arial" pitchFamily="34" charset="0"/>
                        </a:rPr>
                        <a:t>October 1</a:t>
                      </a:r>
                      <a:r>
                        <a:rPr lang="en-US" sz="1200" i="0" dirty="0">
                          <a:latin typeface="Arial" pitchFamily="34" charset="0"/>
                          <a:cs typeface="Arial" pitchFamily="34" charset="0"/>
                        </a:rPr>
                        <a:t>, 2017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200" i="0" dirty="0">
                          <a:latin typeface="Arial" pitchFamily="34" charset="0"/>
                          <a:cs typeface="Arial" pitchFamily="34" charset="0"/>
                        </a:rPr>
                        <a:t>Fifth Recirculation Sponsor Ballot for</a:t>
                      </a:r>
                      <a:r>
                        <a:rPr lang="en-CA" sz="1200" i="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P802.11aq</a:t>
                      </a:r>
                      <a:r>
                        <a:rPr lang="en-CA" sz="1200" i="0" baseline="0" dirty="0">
                          <a:latin typeface="Arial" pitchFamily="34" charset="0"/>
                          <a:cs typeface="Arial" pitchFamily="34" charset="0"/>
                        </a:rPr>
                        <a:t> draft 12.0</a:t>
                      </a:r>
                      <a:endParaRPr lang="en-CA" sz="12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16 (15 T, 1 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4477">
                <a:tc>
                  <a:txBody>
                    <a:bodyPr/>
                    <a:lstStyle/>
                    <a:p>
                      <a:r>
                        <a:rPr lang="en-US" sz="1200" i="0" baseline="0" dirty="0">
                          <a:latin typeface="Arial" pitchFamily="34" charset="0"/>
                          <a:cs typeface="Arial" pitchFamily="34" charset="0"/>
                        </a:rPr>
                        <a:t>October 30</a:t>
                      </a:r>
                      <a:r>
                        <a:rPr lang="en-US" sz="1200" i="0" dirty="0">
                          <a:latin typeface="Arial" pitchFamily="34" charset="0"/>
                          <a:cs typeface="Arial" pitchFamily="34" charset="0"/>
                        </a:rPr>
                        <a:t>, 2017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200" i="0" dirty="0">
                          <a:latin typeface="Arial" pitchFamily="34" charset="0"/>
                          <a:cs typeface="Arial" pitchFamily="34" charset="0"/>
                        </a:rPr>
                        <a:t>Sixth Recirculation Sponsor Ballot for</a:t>
                      </a:r>
                      <a:r>
                        <a:rPr lang="en-CA" sz="1200" i="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P802.11aq</a:t>
                      </a:r>
                      <a:r>
                        <a:rPr lang="en-CA" sz="1200" i="0" baseline="0" dirty="0">
                          <a:latin typeface="Arial" pitchFamily="34" charset="0"/>
                          <a:cs typeface="Arial" pitchFamily="34" charset="0"/>
                        </a:rPr>
                        <a:t> draft 13.0</a:t>
                      </a:r>
                      <a:endParaRPr lang="en-CA" sz="12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15 (12 T, 3 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4463">
                <a:tc>
                  <a:txBody>
                    <a:bodyPr/>
                    <a:lstStyle/>
                    <a:p>
                      <a:r>
                        <a:rPr lang="en-US" sz="1200" i="0" baseline="0" dirty="0">
                          <a:latin typeface="Arial" pitchFamily="34" charset="0"/>
                          <a:cs typeface="Arial" pitchFamily="34" charset="0"/>
                        </a:rPr>
                        <a:t>January 4, 2018</a:t>
                      </a:r>
                      <a:endParaRPr lang="en-US" sz="12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200" i="0" dirty="0">
                          <a:latin typeface="Arial" pitchFamily="34" charset="0"/>
                          <a:cs typeface="Arial" pitchFamily="34" charset="0"/>
                        </a:rPr>
                        <a:t>Seventh Recirculation Sponsor Ballot for</a:t>
                      </a:r>
                      <a:r>
                        <a:rPr lang="en-CA" sz="1200" i="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P802.11aq</a:t>
                      </a:r>
                      <a:r>
                        <a:rPr lang="en-CA" sz="1200" i="0" baseline="0" dirty="0">
                          <a:latin typeface="Arial" pitchFamily="34" charset="0"/>
                          <a:cs typeface="Arial" pitchFamily="34" charset="0"/>
                        </a:rPr>
                        <a:t> draft 14.0</a:t>
                      </a:r>
                      <a:endParaRPr lang="en-CA" sz="12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14 (12 T, 2 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2029454"/>
                  </a:ext>
                </a:extLst>
              </a:tr>
              <a:tr h="555166">
                <a:tc>
                  <a:txBody>
                    <a:bodyPr/>
                    <a:lstStyle/>
                    <a:p>
                      <a:r>
                        <a:rPr lang="en-US" sz="1200" i="0" baseline="0" dirty="0">
                          <a:latin typeface="Arial" pitchFamily="34" charset="0"/>
                          <a:cs typeface="Arial" pitchFamily="34" charset="0"/>
                        </a:rPr>
                        <a:t>January 31, 2018</a:t>
                      </a:r>
                      <a:endParaRPr lang="en-US" sz="12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200" i="0" dirty="0">
                          <a:latin typeface="Arial" pitchFamily="34" charset="0"/>
                          <a:cs typeface="Arial" pitchFamily="34" charset="0"/>
                        </a:rPr>
                        <a:t>Eight Recirculation Sponsor Ballot for</a:t>
                      </a:r>
                      <a:r>
                        <a:rPr lang="en-CA" sz="1200" i="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P802.11aq</a:t>
                      </a:r>
                      <a:r>
                        <a:rPr lang="en-CA" sz="1200" i="0" baseline="0" dirty="0">
                          <a:latin typeface="Arial" pitchFamily="34" charset="0"/>
                          <a:cs typeface="Arial" pitchFamily="34" charset="0"/>
                        </a:rPr>
                        <a:t> draft 14.0</a:t>
                      </a:r>
                      <a:endParaRPr lang="en-CA" sz="12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 (0 T, 1 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95609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76200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March 2018</a:t>
            </a:r>
            <a:endParaRPr lang="en-US" altLang="ko-K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896567"/>
              </p:ext>
            </p:extLst>
          </p:nvPr>
        </p:nvGraphicFramePr>
        <p:xfrm>
          <a:off x="228600" y="2514600"/>
          <a:ext cx="8591876" cy="174970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6936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96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43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43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71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71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71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71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71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67132">
                  <a:extLst>
                    <a:ext uri="{9D8B030D-6E8A-4147-A177-3AD203B41FA5}">
                      <a16:colId xmlns:a16="http://schemas.microsoft.com/office/drawing/2014/main" val="3089664684"/>
                    </a:ext>
                  </a:extLst>
                </a:gridCol>
                <a:gridCol w="7671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L="0" marR="0"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Sponsor Ballot</a:t>
                      </a:r>
                    </a:p>
                  </a:txBody>
                  <a:tcPr marL="0" marR="0"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Re-circulation</a:t>
                      </a:r>
                    </a:p>
                  </a:txBody>
                  <a:tcPr marL="0" marR="0"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12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L="0" marR="0"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r>
                        <a:rPr kumimoji="0" lang="en-GB" altLang="ko-KR" sz="12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rd</a:t>
                      </a: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L="0" marR="0"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r>
                        <a:rPr kumimoji="0" lang="en-GB" altLang="ko-KR" sz="12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</a:t>
                      </a: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L="0" marR="0"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r>
                        <a:rPr kumimoji="0" lang="en-GB" altLang="ko-KR" sz="12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</a:t>
                      </a: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L="0" marR="0"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r>
                        <a:rPr kumimoji="0" lang="en-GB" altLang="ko-KR" sz="12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</a:t>
                      </a: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L="0" marR="0"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r>
                        <a:rPr kumimoji="0" lang="en-GB" altLang="ko-KR" sz="12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</a:t>
                      </a: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L="0" marR="0"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r>
                        <a:rPr kumimoji="0" lang="en-GB" altLang="ko-KR" sz="12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</a:t>
                      </a: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L="0" marR="0"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418">
                <a:tc>
                  <a:txBody>
                    <a:bodyPr/>
                    <a:lstStyle/>
                    <a:p>
                      <a:r>
                        <a:rPr lang="de-DE" altLang="ko-K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Roger Marks</a:t>
                      </a:r>
                      <a:endParaRPr lang="ko-KR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2416">
                <a:tc gridSpan="3">
                  <a:txBody>
                    <a:bodyPr/>
                    <a:lstStyle/>
                    <a:p>
                      <a:r>
                        <a:rPr lang="en-GB" altLang="ko-K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Coordinating Committees</a:t>
                      </a:r>
                      <a:endParaRPr lang="ko-KR" alt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9525" marB="9525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486474835"/>
                  </a:ext>
                </a:extLst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IEEE RAC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3381830800"/>
                  </a:ext>
                </a:extLst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de-DE"/>
              <a:t>Stephen McCann (BlackBerry)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23987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76200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 by topics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March 2018</a:t>
            </a:r>
            <a:endParaRPr lang="en-US" altLang="ko-KR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de-DE"/>
              <a:t>Stephen McCann (BlackBerry)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 dirty="0"/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685800" y="1981200"/>
            <a:ext cx="7772400" cy="31242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MAC privacy</a:t>
            </a:r>
          </a:p>
          <a:p>
            <a:pPr lvl="1"/>
            <a:r>
              <a:rPr lang="en-US" dirty="0"/>
              <a:t> Roger Marks 28</a:t>
            </a:r>
          </a:p>
          <a:p>
            <a:pPr lvl="1"/>
            <a:r>
              <a:rPr lang="en-US" dirty="0"/>
              <a:t> IEEE RAC    13</a:t>
            </a:r>
          </a:p>
        </p:txBody>
      </p:sp>
    </p:spTree>
    <p:extLst>
      <p:ext uri="{BB962C8B-B14F-4D97-AF65-F5344CB8AC3E}">
        <p14:creationId xmlns:p14="http://schemas.microsoft.com/office/powerpoint/2010/main" val="2306228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1755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ko-KR" sz="1800" dirty="0">
                <a:ea typeface="ＭＳ Ｐゴシック" pitchFamily="34" charset="-128"/>
              </a:rPr>
              <a:t>The composite of all unsatisfied comments and the resolutions approved by the comment resolution committee received during sponsor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Double click on the icon to the right to open this.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The file is also available at: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  <a:hlinkClick r:id="rId4"/>
              </a:rPr>
              <a:t>https://mentor.ieee.org/802.11/dcn/18/11-18-0347-00-00aq-unsatisfied-sponsor-ballot-comments-on-p802-11aq-draft-to-be-attached-to-the-report-to-the-ec-to-forward-draft-to-revcom.xlsx</a:t>
            </a:r>
            <a:endParaRPr lang="en-GB" altLang="ko-KR" sz="1600" dirty="0">
              <a:ea typeface="ＭＳ Ｐゴシック" pitchFamily="34" charset="-128"/>
            </a:endParaRPr>
          </a:p>
          <a:p>
            <a:pPr lvl="1">
              <a:lnSpc>
                <a:spcPct val="80000"/>
              </a:lnSpc>
            </a:pPr>
            <a:endParaRPr lang="en-GB" altLang="ko-KR" sz="2000" dirty="0">
              <a:solidFill>
                <a:srgbClr val="FF0000"/>
              </a:solidFill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None/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March 2018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de-DE"/>
              <a:t>Stephen McCann (BlackBerry)</a:t>
            </a:r>
            <a:endParaRPr lang="en-CA" dirty="0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9D5696D8-C7C9-41A6-B8DC-2573F6DF09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4782091"/>
              </p:ext>
            </p:extLst>
          </p:nvPr>
        </p:nvGraphicFramePr>
        <p:xfrm>
          <a:off x="2686050" y="2624138"/>
          <a:ext cx="7954963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7" name="Packager Shell Object" showAsIcon="1" r:id="rId5" imgW="7954920" imgH="481320" progId="Package">
                  <p:embed/>
                </p:oleObj>
              </mc:Choice>
              <mc:Fallback>
                <p:oleObj name="Packager Shell Object" showAsIcon="1" r:id="rId5" imgW="7954920" imgH="48132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86050" y="2624138"/>
                        <a:ext cx="7954963" cy="481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EB9F8743-BAF3-43EE-B7BB-CD362A677D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3044308"/>
              </p:ext>
            </p:extLst>
          </p:nvPr>
        </p:nvGraphicFramePr>
        <p:xfrm>
          <a:off x="6201449" y="4330399"/>
          <a:ext cx="9144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8" name="Acrobat Document" showAsIcon="1" r:id="rId7" imgW="914400" imgH="806400" progId="AcroExch.Document.11">
                  <p:embed/>
                </p:oleObj>
              </mc:Choice>
              <mc:Fallback>
                <p:oleObj name="Acrobat Document" showAsIcon="1" r:id="rId7" imgW="914400" imgH="806400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201449" y="4330399"/>
                        <a:ext cx="914400" cy="806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6606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GB" dirty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March 2018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de-DE" altLang="ko-KR"/>
              <a:t>Stephen McCann (BlackBerry)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4463075"/>
              </p:ext>
            </p:extLst>
          </p:nvPr>
        </p:nvGraphicFramePr>
        <p:xfrm>
          <a:off x="609600" y="1600200"/>
          <a:ext cx="7772400" cy="4373894"/>
        </p:xfrm>
        <a:graphic>
          <a:graphicData uri="http://schemas.openxmlformats.org/drawingml/2006/table">
            <a:tbl>
              <a:tblPr/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382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109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D13.0 (*)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D14.0 (*)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October 2017(*)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January 2018 (*)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 (*)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48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58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D10.0, D11.0, D12.0, D13.0,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D14.0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July 2017,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August 2017,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September 2017,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October 2017,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January 2018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All comments were processed. Outstanding unsatisfied comments remain.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Waiver requested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feld 8"/>
          <p:cNvSpPr txBox="1"/>
          <p:nvPr/>
        </p:nvSpPr>
        <p:spPr>
          <a:xfrm>
            <a:off x="635000" y="29718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(*) Note:  IEEE Editor provided comments as part of the 6</a:t>
            </a:r>
            <a:r>
              <a:rPr lang="en-US" b="1" baseline="30000" dirty="0"/>
              <a:t>th</a:t>
            </a:r>
            <a:r>
              <a:rPr lang="en-US" b="1" dirty="0"/>
              <a:t> Recirculation Ballot (Oct 2017) and the 8</a:t>
            </a:r>
            <a:r>
              <a:rPr lang="en-US" b="1" baseline="30000" dirty="0"/>
              <a:t>th</a:t>
            </a:r>
            <a:r>
              <a:rPr lang="en-US" b="1" dirty="0"/>
              <a:t> Recirculation Ballot (Jan 2018) indicating the “The draft meets all editorial requirements”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5405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P802.11aq Timeline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March 2018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de-DE" altLang="ko-KR"/>
              <a:t>Stephen McCann (BlackBerry)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6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2405070"/>
              </p:ext>
            </p:extLst>
          </p:nvPr>
        </p:nvGraphicFramePr>
        <p:xfrm>
          <a:off x="304800" y="1424517"/>
          <a:ext cx="8610600" cy="5003942"/>
        </p:xfrm>
        <a:graphic>
          <a:graphicData uri="http://schemas.openxmlformats.org/drawingml/2006/table">
            <a:tbl>
              <a:tblPr/>
              <a:tblGrid>
                <a:gridCol w="43447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06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5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566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Initial Sponsor Ballot on D7.0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2016-10-05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2016-11-04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66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1st Recirculation Sponsor Ballot on D8.0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2017-03-08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2017-03-18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566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2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nd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Recirculation Sponsor Ballot on D9.0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2017-06-13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2017-06-23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566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0" lang="en-US" sz="12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rd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Recirculation Sponsor Ballot on D10.0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2017-07-19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2017-07-29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566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kumimoji="0" lang="en-US" sz="12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Recirculation Sponsor Ballot on D11.0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2017-08-30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2017-09-09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566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r>
                        <a:rPr kumimoji="0" lang="en-US" sz="12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</a:t>
                      </a: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Recirculation Sponsor Ballot on D12.0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2017-09-21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2017-10-01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566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  <a:r>
                        <a:rPr kumimoji="0" lang="en-US" sz="12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</a:t>
                      </a: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Recirculation Sponsor Ballot on D13.0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2017-10-20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2017-10-30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1219149"/>
                  </a:ext>
                </a:extLst>
              </a:tr>
              <a:tr h="44566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  <a:r>
                        <a:rPr kumimoji="0" lang="en-US" sz="12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</a:t>
                      </a: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Recirculation Sponsor Ballot on D14.0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2017-12-20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2018-01-04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2515193"/>
                  </a:ext>
                </a:extLst>
              </a:tr>
              <a:tr h="44566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  <a:r>
                        <a:rPr kumimoji="0" lang="en-US" sz="12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</a:t>
                      </a: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Recirculation Sponsor Ballot on D14.0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2018-01-21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2018-01-31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020059"/>
                  </a:ext>
                </a:extLst>
              </a:tr>
              <a:tr h="433532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Report to EC on meeting conditions to proceed to </a:t>
                      </a:r>
                      <a:r>
                        <a:rPr kumimoji="0" lang="en-US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RevCom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2018-03-09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61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Posting to </a:t>
                      </a:r>
                      <a:r>
                        <a:rPr kumimoji="0" lang="en-US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RevCom</a:t>
                      </a: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by deadline 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2018-03-16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453</TotalTime>
  <Words>954</Words>
  <Application>Microsoft Office PowerPoint</Application>
  <PresentationFormat>On-screen Show (4:3)</PresentationFormat>
  <Paragraphs>303</Paragraphs>
  <Slides>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MS PGothic</vt:lpstr>
      <vt:lpstr>MS PGothic</vt:lpstr>
      <vt:lpstr>Arial</vt:lpstr>
      <vt:lpstr>Calibri</vt:lpstr>
      <vt:lpstr>Times New Roman</vt:lpstr>
      <vt:lpstr>802-11-Submission</vt:lpstr>
      <vt:lpstr>Document</vt:lpstr>
      <vt:lpstr>Package</vt:lpstr>
      <vt:lpstr>Adobe Acrobat Document</vt:lpstr>
      <vt:lpstr>PowerPoint Presentation</vt:lpstr>
      <vt:lpstr>Introduction</vt:lpstr>
      <vt:lpstr>Sponsor Ballot Results</vt:lpstr>
      <vt:lpstr>Sponsor Ballot Comments – P802.11aq</vt:lpstr>
      <vt:lpstr>Unsatisfied comments by commenter</vt:lpstr>
      <vt:lpstr>Unsatisfied comments by topics</vt:lpstr>
      <vt:lpstr>Unsatisfied comments</vt:lpstr>
      <vt:lpstr>Mandatory Coordination</vt:lpstr>
      <vt:lpstr>P802.11aq Timeline</vt:lpstr>
    </vt:vector>
  </TitlesOfParts>
  <Company>Self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TGai Reprot to EC to forward draft to RevCom</dc:title>
  <dc:creator>Marc Emmelmann</dc:creator>
  <cp:keywords>September 2016</cp:keywords>
  <cp:lastModifiedBy>Stephen McCann</cp:lastModifiedBy>
  <cp:revision>2869</cp:revision>
  <cp:lastPrinted>1998-02-10T13:28:06Z</cp:lastPrinted>
  <dcterms:created xsi:type="dcterms:W3CDTF">2016-10-03T19:11:22Z</dcterms:created>
  <dcterms:modified xsi:type="dcterms:W3CDTF">2018-03-04T19:01:47Z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(7)O48q+nWDiKNAVXoAwq58w6onvO4eaK+wzpVW8jJCkaAk5P9kKngByeTmJxmoV2pCjvvmemEH_x000d_
Bi/1Vb2TVe+tY7DxqSSUdjmKOgTB8TLyiNQBsxkECPbQ5aOgrJarIgvBMt9/xI83ilExG6vi_x000d_
S0GxhJWGGUDgHyjb+HnAnUyDOHQkWDr/J5rfnEo8Pkef1xN4QHP7egW/+34UnnUIjw3oNNjl_x000d_
OHDD9Ssc4eYTC78Pow</vt:lpwstr>
  </property>
  <property fmtid="{D5CDD505-2E9C-101B-9397-08002B2CF9AE}" pid="3" name="_ms_pID_7253431">
    <vt:lpwstr>6vpYfi/vBWCLT9AAVyRe/tVHpf6Ac/UgkG/769ZfIzu5CXBMe25Mjb_x000d_
wyk3Z2sholKs78sCReY0tK6/qoCtk3RMh2lwCRGb+Vjheswe4KrtdiCCfRyuGnkUzeDr+3Oa_x000d_
pgBXfVduOvik4Ctt4N6tW7nTykDNdCW1ja0Q63kOM1MM9z3SPmGeHA2Oj/82zkoiGNSj2uz6_x000d_
iyF2w3CyR7XJHnoqXJRq4fEMlNT4EIppcbf4</vt:lpwstr>
  </property>
  <property fmtid="{D5CDD505-2E9C-101B-9397-08002B2CF9AE}" pid="4" name="_ms_pID_7253432">
    <vt:lpwstr>pGb23zPPRlZ05V1oH18F/8JGuLq1c/5NRzHa_x000d_
fP3c8wW+rSCqGEAIsLJj5g0kRuzUdV6tE39wzbhXti+ppBdL4JUonBF/H5bhy5KGbmAq9wDL_x000d_
WQEe1FwKs3UpTInkbf2Vc4B3Xe98ZFutSUZeMomnGtxyDe8t3jANbPJRT4xgn+CsbQbT2WZB_x000d_
ZZsrxy/GtjvMeU2G15LBA30mfQfc6NpGW2DGXCFX+btathrHn9nO6Q</vt:lpwstr>
  </property>
  <property fmtid="{D5CDD505-2E9C-101B-9397-08002B2CF9AE}" pid="5" name="_ms_pID_7253433">
    <vt:lpwstr>nc12FRKBQ68I2REs/u_x000d_
WxepZKfOi7k/cPGWSl8CIlA7kJdttX17bU1pmmj+C22HHDjaJD9M03JDLv0cUEBhIiymLys0_x000d_
S8Zrf9kLXl5etDTc0gmGvBzh5K3sp8Z6GqumFqrluPyDw0+PFh9FtSA0wh58qmmFhp+Ywbhd_x000d_
4CjJSN0lqFQl0Zo//6w5seXqFt8axD8R21ZMXHYerBlhWZ9yNOB8VnfWlvNDY5hEuruJ2kqG</vt:lpwstr>
  </property>
  <property fmtid="{D5CDD505-2E9C-101B-9397-08002B2CF9AE}" pid="6" name="_ms_pID_7253434">
    <vt:lpwstr>_x000d_
8a8nLkD9QQPo0Zjl19uBvrg7Ah44u4v9LeeL2b6QYB/toj++rsNsk5L6cv2+pU+uLkGaB9Ls_x000d_
Qjyo0dXcFynypfFicT2UJZi6GUQ2lE9C5ggbx5UwniYKlC/gl6xmI7yL4k88ngb/o6gRz9cA_x000d_
Ka7Z4sFCU9+MskBB22AiDG3+sbywHPc4VNvb4eP9IFnXza/yvzpVyoe+pD9bALR8GaYiAMEv_x000d_
C6tEoxqS9RBbM81T</vt:lpwstr>
  </property>
  <property fmtid="{D5CDD505-2E9C-101B-9397-08002B2CF9AE}" pid="7" name="_ms_pID_7253435">
    <vt:lpwstr>T/m+abgw1hF35qfTU1NFZ3cq0eiyqsKXzjuAOnuvr8I6nRCRK3KS8jLJ_x000d_
xrBx92k2Js5AzBLzmpruEbTpVKhqG0EQ+o2FPDeArXFeTqnKw0JGqHN5Wiwjdcz0QoCkcBqM_x000d_
eQuc7nc2YYNWghx3pw76G1g5OIVwkvHetqKOgL9P9aTyf/o93inc/AoIUL6qpOmDC/2E6jXx_x000d_
x6MXOKt76uld1sLDeoqCA/VEkD+VwvVWrf</vt:lpwstr>
  </property>
  <property fmtid="{D5CDD505-2E9C-101B-9397-08002B2CF9AE}" pid="8" name="_ms_pID_7253436">
    <vt:lpwstr>cCso0fEQ85A5msJc92E717P1bTkQ==</vt:lpwstr>
  </property>
  <property fmtid="{D5CDD505-2E9C-101B-9397-08002B2CF9AE}" pid="9" name="_readonly">
    <vt:lpwstr/>
  </property>
  <property fmtid="{D5CDD505-2E9C-101B-9397-08002B2CF9AE}" pid="10" name="_change">
    <vt:lpwstr/>
  </property>
  <property fmtid="{D5CDD505-2E9C-101B-9397-08002B2CF9AE}" pid="11" name="_full-control">
    <vt:lpwstr/>
  </property>
  <property fmtid="{D5CDD505-2E9C-101B-9397-08002B2CF9AE}" pid="12" name="sflag">
    <vt:lpwstr>1516251437</vt:lpwstr>
  </property>
</Properties>
</file>