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5" r:id="rId2"/>
    <p:sldId id="386" r:id="rId3"/>
    <p:sldId id="404" r:id="rId4"/>
    <p:sldId id="415" r:id="rId5"/>
    <p:sldId id="410" r:id="rId6"/>
    <p:sldId id="435" r:id="rId7"/>
    <p:sldId id="421" r:id="rId8"/>
    <p:sldId id="396" r:id="rId9"/>
    <p:sldId id="409" r:id="rId10"/>
    <p:sldId id="419" r:id="rId11"/>
    <p:sldId id="440" r:id="rId12"/>
    <p:sldId id="439" r:id="rId13"/>
    <p:sldId id="400" r:id="rId14"/>
    <p:sldId id="423" r:id="rId15"/>
    <p:sldId id="437" r:id="rId16"/>
    <p:sldId id="438" r:id="rId17"/>
    <p:sldId id="441" r:id="rId18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  <p:cmAuthor id="1" name="Segev, Jonathan" initials="SJ" lastIdx="16" clrIdx="1">
    <p:extLst/>
  </p:cmAuthor>
  <p:cmAuthor id="2" name="Cavalcanti, Dave" initials="CD" lastIdx="3" clrIdx="2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  <p:cmAuthor id="3" name="Reshef, Ehud" initials="RE" lastIdx="2" clrIdx="3">
    <p:extLst>
      <p:ext uri="{19B8F6BF-5375-455C-9EA6-DF929625EA0E}">
        <p15:presenceInfo xmlns:p15="http://schemas.microsoft.com/office/powerpoint/2012/main" userId="S-1-5-21-2052111302-1275210071-1644491937-379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88000"/>
    <a:srgbClr val="FF9999"/>
    <a:srgbClr val="FF9966"/>
    <a:srgbClr val="FF3399"/>
    <a:srgbClr val="CCFF99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7" autoAdjust="0"/>
    <p:restoredTop sz="95740" autoAdjust="0"/>
  </p:normalViewPr>
  <p:slideViewPr>
    <p:cSldViewPr>
      <p:cViewPr varScale="1">
        <p:scale>
          <a:sx n="92" d="100"/>
          <a:sy n="92" d="100"/>
        </p:scale>
        <p:origin x="168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82"/>
    </p:cViewPr>
  </p:sorterViewPr>
  <p:notesViewPr>
    <p:cSldViewPr>
      <p:cViewPr varScale="1">
        <p:scale>
          <a:sx n="77" d="100"/>
          <a:sy n="77" d="100"/>
        </p:scale>
        <p:origin x="-2442" y="-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hosh\Documents\work_at_Intel\WLAN_standards\Wi-Fi-Alliance\11ax_TTG\axMTG_Feature_Selection_v16_TTG_TT1_TT2_TT3_assignment_Number_test_cas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hosh\AppData\Local\Microsoft\Windows\INetCache\Content.Outlook\AA0K6ZQG\axMTG_Feature_Selection_v16_TTG_TT1_TT2_TT3_assignment_Number_test_cases...-addT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hosh\AppData\Local\Microsoft\Windows\INetCache\Content.Outlook\AA0K6ZQG\axMTG_Feature_Selection_v16_TTG_TT1_TT2_TT3_assignment_Number_test_cases...-addT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Home </a:t>
            </a:r>
            <a:r>
              <a:rPr lang="en-US" dirty="0"/>
              <a:t>Automation TAM 2016-2020, Ku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802.15.4 (Zigbee, PRO, Thread)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Sheet1!$F$5:$J$5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Sheet1!$F$6:$J$6</c:f>
              <c:numCache>
                <c:formatCode>_(* #,##0_);_(* \(#,##0\);_(* "-"??_);_(@_)</c:formatCode>
                <c:ptCount val="5"/>
                <c:pt idx="0">
                  <c:v>40072</c:v>
                </c:pt>
                <c:pt idx="1">
                  <c:v>55726</c:v>
                </c:pt>
                <c:pt idx="2">
                  <c:v>72797</c:v>
                </c:pt>
                <c:pt idx="3">
                  <c:v>95318</c:v>
                </c:pt>
                <c:pt idx="4">
                  <c:v>120684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802.11n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Sheet1!$F$5:$J$5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Sheet1!$F$7:$J$7</c:f>
              <c:numCache>
                <c:formatCode>_(* #,##0_);_(* \(#,##0\);_(* "-"??_);_(@_)</c:formatCode>
                <c:ptCount val="5"/>
                <c:pt idx="0">
                  <c:v>5112</c:v>
                </c:pt>
                <c:pt idx="1">
                  <c:v>19396</c:v>
                </c:pt>
                <c:pt idx="2">
                  <c:v>39691</c:v>
                </c:pt>
                <c:pt idx="3">
                  <c:v>60093</c:v>
                </c:pt>
                <c:pt idx="4">
                  <c:v>90984</c:v>
                </c:pt>
              </c:numCache>
            </c:numRef>
          </c:val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Bluetooth Smart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Sheet1!$F$5:$J$5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Sheet1!$F$8:$J$8</c:f>
              <c:numCache>
                <c:formatCode>_(* #,##0_);_(* \(#,##0\);_(* "-"??_);_(@_)</c:formatCode>
                <c:ptCount val="5"/>
                <c:pt idx="0">
                  <c:v>2508</c:v>
                </c:pt>
                <c:pt idx="1">
                  <c:v>6133</c:v>
                </c:pt>
                <c:pt idx="2">
                  <c:v>12839</c:v>
                </c:pt>
                <c:pt idx="3">
                  <c:v>21291</c:v>
                </c:pt>
                <c:pt idx="4">
                  <c:v>31333</c:v>
                </c:pt>
              </c:numCache>
            </c:numRef>
          </c:val>
        </c:ser>
        <c:ser>
          <c:idx val="3"/>
          <c:order val="3"/>
          <c:tx>
            <c:strRef>
              <c:f>Sheet1!$B$9</c:f>
              <c:strCache>
                <c:ptCount val="1"/>
                <c:pt idx="0">
                  <c:v>Z-Wave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Sheet1!$F$5:$J$5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Sheet1!$F$9:$J$9</c:f>
              <c:numCache>
                <c:formatCode>_(* #,##0_);_(* \(#,##0\);_(* "-"??_);_(@_)</c:formatCode>
                <c:ptCount val="5"/>
                <c:pt idx="0">
                  <c:v>12345</c:v>
                </c:pt>
                <c:pt idx="1">
                  <c:v>17524</c:v>
                </c:pt>
                <c:pt idx="2">
                  <c:v>24394</c:v>
                </c:pt>
                <c:pt idx="3">
                  <c:v>32755</c:v>
                </c:pt>
                <c:pt idx="4">
                  <c:v>42452</c:v>
                </c:pt>
              </c:numCache>
            </c:numRef>
          </c:val>
        </c:ser>
        <c:ser>
          <c:idx val="4"/>
          <c:order val="4"/>
          <c:tx>
            <c:strRef>
              <c:f>Sheet1!$B$10</c:f>
              <c:strCache>
                <c:ptCount val="1"/>
                <c:pt idx="0">
                  <c:v>DECT ULE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Sheet1!$F$5:$J$5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Sheet1!$F$10:$J$10</c:f>
              <c:numCache>
                <c:formatCode>_(* #,##0_);_(* \(#,##0\);_(* "-"??_);_(@_)</c:formatCode>
                <c:ptCount val="5"/>
                <c:pt idx="0">
                  <c:v>1089</c:v>
                </c:pt>
                <c:pt idx="1">
                  <c:v>2239</c:v>
                </c:pt>
                <c:pt idx="2">
                  <c:v>3852</c:v>
                </c:pt>
                <c:pt idx="3">
                  <c:v>5732</c:v>
                </c:pt>
                <c:pt idx="4">
                  <c:v>7884</c:v>
                </c:pt>
              </c:numCache>
            </c:numRef>
          </c:val>
        </c:ser>
        <c:ser>
          <c:idx val="5"/>
          <c:order val="5"/>
          <c:tx>
            <c:strRef>
              <c:f>Sheet1!$B$11</c:f>
              <c:strCache>
                <c:ptCount val="1"/>
                <c:pt idx="0">
                  <c:v>Other 2.4 GHz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Sheet1!$F$5:$J$5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Sheet1!$F$11:$J$11</c:f>
              <c:numCache>
                <c:formatCode>_(* #,##0_);_(* \(#,##0\);_(* "-"??_);_(@_)</c:formatCode>
                <c:ptCount val="5"/>
                <c:pt idx="0">
                  <c:v>1213</c:v>
                </c:pt>
                <c:pt idx="1">
                  <c:v>1022</c:v>
                </c:pt>
                <c:pt idx="2">
                  <c:v>835</c:v>
                </c:pt>
                <c:pt idx="3">
                  <c:v>819</c:v>
                </c:pt>
                <c:pt idx="4">
                  <c:v>1011</c:v>
                </c:pt>
              </c:numCache>
            </c:numRef>
          </c:val>
        </c:ser>
        <c:ser>
          <c:idx val="6"/>
          <c:order val="6"/>
          <c:tx>
            <c:strRef>
              <c:f>Sheet1!$B$12</c:f>
              <c:strCache>
                <c:ptCount val="1"/>
                <c:pt idx="0">
                  <c:v>Other Sub-GHz incl EnOcean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Sheet1!$F$5:$J$5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Sheet1!$F$12:$J$12</c:f>
              <c:numCache>
                <c:formatCode>_(* #,##0_);_(* \(#,##0\);_(* "-"??_);_(@_)</c:formatCode>
                <c:ptCount val="5"/>
                <c:pt idx="0">
                  <c:v>17783</c:v>
                </c:pt>
                <c:pt idx="1">
                  <c:v>20560</c:v>
                </c:pt>
                <c:pt idx="2">
                  <c:v>24070</c:v>
                </c:pt>
                <c:pt idx="3">
                  <c:v>28331</c:v>
                </c:pt>
                <c:pt idx="4">
                  <c:v>32987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026648"/>
        <c:axId val="526027432"/>
      </c:barChart>
      <c:catAx>
        <c:axId val="52602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027432"/>
        <c:crosses val="autoZero"/>
        <c:auto val="1"/>
        <c:lblAlgn val="ctr"/>
        <c:lblOffset val="100"/>
        <c:noMultiLvlLbl val="0"/>
      </c:catAx>
      <c:valAx>
        <c:axId val="526027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026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Home </a:t>
            </a:r>
            <a:r>
              <a:rPr lang="en-US" dirty="0"/>
              <a:t>Automation TAM 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-6.1716439990455736E-2"/>
                  <c:y val="5.82944928969080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7627010260081128E-2"/>
                  <c:y val="9.973753280839894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9239322357432547E-2"/>
                  <c:y val="1.74311170744912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Sheet1!$B$6:$B$12</c:f>
              <c:strCache>
                <c:ptCount val="7"/>
                <c:pt idx="0">
                  <c:v>802.15.4 (Zigbee, PRO, Thread)</c:v>
                </c:pt>
                <c:pt idx="1">
                  <c:v>802.11n</c:v>
                </c:pt>
                <c:pt idx="2">
                  <c:v>Bluetooth Smart</c:v>
                </c:pt>
                <c:pt idx="3">
                  <c:v>Z-Wave</c:v>
                </c:pt>
                <c:pt idx="4">
                  <c:v>DECT ULE</c:v>
                </c:pt>
                <c:pt idx="5">
                  <c:v>Other 2.4 GHz</c:v>
                </c:pt>
                <c:pt idx="6">
                  <c:v>Other Sub-GHz incl EnOcean</c:v>
                </c:pt>
              </c:strCache>
            </c:strRef>
          </c:cat>
          <c:val>
            <c:numRef>
              <c:f>Sheet1!$J$6:$J$12</c:f>
              <c:numCache>
                <c:formatCode>_(* #,##0_);_(* \(#,##0\);_(* "-"??_);_(@_)</c:formatCode>
                <c:ptCount val="7"/>
                <c:pt idx="0">
                  <c:v>120684</c:v>
                </c:pt>
                <c:pt idx="1">
                  <c:v>90984</c:v>
                </c:pt>
                <c:pt idx="2">
                  <c:v>31333</c:v>
                </c:pt>
                <c:pt idx="3">
                  <c:v>42452</c:v>
                </c:pt>
                <c:pt idx="4">
                  <c:v>7884</c:v>
                </c:pt>
                <c:pt idx="5">
                  <c:v>1011</c:v>
                </c:pt>
                <c:pt idx="6">
                  <c:v>32987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Consumer Medical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BLE</a:t>
                    </a:r>
                  </a:p>
                  <a:p>
                    <a:fld id="{8E2FA3D0-A22C-4444-AFE7-40F2982AE5AC}" type="VALUE">
                      <a:rPr lang="en-US" sz="110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802.11n</a:t>
                    </a:r>
                  </a:p>
                  <a:p>
                    <a:r>
                      <a:rPr lang="en-US" sz="1100" dirty="0" smtClean="0"/>
                      <a:t>38%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637139107611548E-2"/>
                  <c:y val="3.518919510061242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ANT+</a:t>
                    </a:r>
                  </a:p>
                  <a:p>
                    <a:fld id="{E5260F6F-B2E5-49D1-A695-90ECAA9407D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2164916885389328E-2"/>
                  <c:y val="1.7643627879848352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Other 2.4GHz</a:t>
                    </a:r>
                  </a:p>
                  <a:p>
                    <a:fld id="{77D7C712-8600-4C94-BF5C-27A4F441116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9479020560215532"/>
                  <c:y val="9.88398012756417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en-US" sz="1100" dirty="0" smtClean="0"/>
                      <a:t>02.15.4 (</a:t>
                    </a:r>
                    <a:r>
                      <a:rPr lang="en-US" sz="1100" dirty="0" err="1" smtClean="0"/>
                      <a:t>Zigbee</a:t>
                    </a:r>
                    <a:r>
                      <a:rPr lang="en-US" sz="1100" dirty="0" smtClean="0"/>
                      <a:t>, PRO, Thread)</a:t>
                    </a:r>
                  </a:p>
                  <a:p>
                    <a:r>
                      <a:rPr lang="en-US" sz="1100" dirty="0" smtClean="0"/>
                      <a:t>2%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3005417532365"/>
                      <c:h val="0.26219567334895605"/>
                    </c:manualLayout>
                  </c15:layout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'MAC Features'!$N$5:$N$17</c:f>
              <c:strCache>
                <c:ptCount val="5"/>
                <c:pt idx="0">
                  <c:v>BLE</c:v>
                </c:pt>
                <c:pt idx="1">
                  <c:v>11n</c:v>
                </c:pt>
                <c:pt idx="2">
                  <c:v>ANT+</c:v>
                </c:pt>
                <c:pt idx="3">
                  <c:v>Other 2.4GHz</c:v>
                </c:pt>
                <c:pt idx="4">
                  <c:v>Zigbee</c:v>
                </c:pt>
              </c:strCache>
            </c:strRef>
          </c:cat>
          <c:val>
            <c:numRef>
              <c:f>'MAC Features'!$O$5:$O$17</c:f>
              <c:numCache>
                <c:formatCode>0.00%</c:formatCode>
                <c:ptCount val="6"/>
                <c:pt idx="0" formatCode="0%">
                  <c:v>0.54</c:v>
                </c:pt>
                <c:pt idx="1">
                  <c:v>0.38</c:v>
                </c:pt>
                <c:pt idx="2" formatCode="0%">
                  <c:v>0.05</c:v>
                </c:pt>
                <c:pt idx="3" formatCode="0%">
                  <c:v>0.01</c:v>
                </c:pt>
                <c:pt idx="4" formatCode="0%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Smart</a:t>
            </a:r>
            <a:r>
              <a:rPr lang="en-US" sz="1800" b="1" baseline="0" dirty="0"/>
              <a:t> Lighting</a:t>
            </a:r>
            <a:endParaRPr lang="en-US" sz="1800" b="1" dirty="0"/>
          </a:p>
        </c:rich>
      </c:tx>
      <c:layout>
        <c:manualLayout>
          <c:xMode val="edge"/>
          <c:yMode val="edge"/>
          <c:x val="0.32706933508311464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BLE </a:t>
                    </a:r>
                  </a:p>
                  <a:p>
                    <a:fld id="{89BCA4FE-8998-4A3A-9D40-4405151E427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err="1" smtClean="0">
                        <a:solidFill>
                          <a:schemeClr val="bg1"/>
                        </a:solidFill>
                      </a:rPr>
                      <a:t>EnOcean</a:t>
                    </a:r>
                    <a:endParaRPr lang="en-US" sz="110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6F30CA2A-D581-46BA-BA40-D3C0B3A5AD83}" type="VALUE">
                      <a:rPr lang="en-US" sz="1100" smtClean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940879265091858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Other 2.4GHz </a:t>
                    </a:r>
                  </a:p>
                  <a:p>
                    <a:pPr>
                      <a:defRPr sz="1100"/>
                    </a:pPr>
                    <a:fld id="{B7940C66-4ADB-4159-9BD8-171A3A2EBE13}" type="VALUE">
                      <a:rPr lang="en-US" sz="1100" smtClean="0"/>
                      <a:pPr>
                        <a:defRPr sz="11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802.15.4 (</a:t>
                    </a:r>
                    <a:r>
                      <a:rPr lang="en-US" dirty="0" err="1" smtClean="0"/>
                      <a:t>Zigbee</a:t>
                    </a:r>
                    <a:r>
                      <a:rPr lang="en-US" dirty="0" smtClean="0"/>
                      <a:t>, PRO, Thread)</a:t>
                    </a:r>
                  </a:p>
                  <a:p>
                    <a:fld id="{C810350E-64F8-4405-A6C7-9C08ED618F4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Z-Wave</a:t>
                    </a:r>
                  </a:p>
                  <a:p>
                    <a:fld id="{5E5725C4-2952-4019-9614-30E0C0E3A6D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'[axMTG_Feature_Selection_v16_TTG_TT1_TT2_TT3_assignment_Number_test_cases...-addTT1.xlsx]MAC Features'!$O$6:$O$44</c:f>
              <c:numCache>
                <c:formatCode>0.00%</c:formatCode>
                <c:ptCount val="6"/>
                <c:pt idx="0" formatCode="0%">
                  <c:v>0.2</c:v>
                </c:pt>
                <c:pt idx="1">
                  <c:v>7.0000000000000001E-3</c:v>
                </c:pt>
                <c:pt idx="2" formatCode="0%">
                  <c:v>0.32</c:v>
                </c:pt>
                <c:pt idx="3" formatCode="0%">
                  <c:v>0.02</c:v>
                </c:pt>
                <c:pt idx="4" formatCode="0%">
                  <c:v>0.41</c:v>
                </c:pt>
                <c:pt idx="5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smtClean="0"/>
              <a:t>Smart </a:t>
            </a:r>
            <a:r>
              <a:rPr lang="en-US" sz="1800" b="1" smtClean="0"/>
              <a:t>Building 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88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802.11n</a:t>
                    </a:r>
                  </a:p>
                  <a:p>
                    <a:fld id="{4B88ACD9-0B05-4100-82BA-367D964CB96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err="1" smtClean="0">
                        <a:solidFill>
                          <a:schemeClr val="bg1"/>
                        </a:solidFill>
                      </a:rPr>
                      <a:t>EnOcean</a:t>
                    </a:r>
                    <a:endParaRPr lang="en-US" sz="110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CDF9D78D-9492-487F-BCA4-597A3E27276B}" type="VALUE">
                      <a:rPr lang="en-US" sz="1100" smtClean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3617672790901139E-2"/>
                  <c:y val="-1.8226888305628463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2.4GHz </a:t>
                    </a:r>
                  </a:p>
                  <a:p>
                    <a:r>
                      <a:rPr lang="en-US" dirty="0" smtClean="0"/>
                      <a:t>2%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6933508311462"/>
                      <c:h val="0.15756962671332747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802.15.4 (</a:t>
                    </a:r>
                    <a:r>
                      <a:rPr lang="en-US" dirty="0" err="1" smtClean="0"/>
                      <a:t>Zigbee</a:t>
                    </a:r>
                    <a:r>
                      <a:rPr lang="en-US" dirty="0" smtClean="0"/>
                      <a:t>, PRO, Thread)</a:t>
                    </a:r>
                  </a:p>
                  <a:p>
                    <a:fld id="{F2443F37-839F-4AFD-A781-C57F66F593B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3403324584421855E-4"/>
                  <c:y val="3.78550597841936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Z-Wave</a:t>
                    </a:r>
                  </a:p>
                  <a:p>
                    <a:fld id="{5DB32831-AF1B-4884-BB8C-BD75AEAA41D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'[axMTG_Feature_Selection_v16_TTG_TT1_TT2_TT3_assignment_Number_test_cases...-addTT1.xlsx]MAC Features'!$O$6:$O$43</c:f>
              <c:numCache>
                <c:formatCode>0%</c:formatCode>
                <c:ptCount val="5"/>
                <c:pt idx="0">
                  <c:v>0.32</c:v>
                </c:pt>
                <c:pt idx="1">
                  <c:v>0.13</c:v>
                </c:pt>
                <c:pt idx="2">
                  <c:v>0.02</c:v>
                </c:pt>
                <c:pt idx="3">
                  <c:v>0.48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dirty="0" smtClean="0"/>
              <a:t>Jonathan Segev, Intel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52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0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3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5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2017-06-02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22B06B-CB80-46BB-B955-85418D26CE8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Ericsson AB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8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67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1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3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B4356B-64A4-49A3-9180-D40602594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60193" y="6475413"/>
            <a:ext cx="283732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Intel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91230A6-1ED8-40C7-B3D0-82B1B9814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July 2017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</a:t>
            </a:r>
            <a:r>
              <a:rPr lang="en-US" sz="1800" b="1"/>
              <a:t>IEEE </a:t>
            </a:r>
            <a:r>
              <a:rPr lang="en-US" sz="1800" b="1" smtClean="0"/>
              <a:t>802.11-17/1036r0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78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204758" y="6475413"/>
            <a:ext cx="233916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117D05D-D0C9-4B34-B1ED-C9E95193E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4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6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7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2869" y="6475413"/>
            <a:ext cx="128105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Assaf Kasher, (Intel)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229C781-9868-4EAE-9E92-FD9A8F450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 smtClean="0"/>
              <a:t> Submission  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856984" cy="1066800"/>
          </a:xfrm>
          <a:noFill/>
        </p:spPr>
        <p:txBody>
          <a:bodyPr/>
          <a:lstStyle/>
          <a:p>
            <a:r>
              <a:rPr lang="en-GB" dirty="0" smtClean="0">
                <a:latin typeface="+mn-lt"/>
                <a:ea typeface="Intel Clear" panose="020B0604020203020204" pitchFamily="34" charset="0"/>
                <a:cs typeface="Intel Clear" panose="020B0604020203020204" pitchFamily="34" charset="0"/>
              </a:rPr>
              <a:t>WLAN-IOT: Low Complexity &amp; Constrained </a:t>
            </a:r>
            <a:r>
              <a:rPr lang="en-GB" dirty="0">
                <a:ea typeface="Intel Clear" panose="020B0604020203020204" pitchFamily="34" charset="0"/>
                <a:cs typeface="Intel Clear" panose="020B0604020203020204" pitchFamily="34" charset="0"/>
              </a:rPr>
              <a:t>Peak </a:t>
            </a:r>
            <a:r>
              <a:rPr lang="en-GB" dirty="0" smtClean="0">
                <a:latin typeface="+mn-lt"/>
                <a:ea typeface="Intel Clear" panose="020B0604020203020204" pitchFamily="34" charset="0"/>
                <a:cs typeface="Intel Clear" panose="020B0604020203020204" pitchFamily="34" charset="0"/>
              </a:rPr>
              <a:t>Power Consumption WLAN</a:t>
            </a:r>
            <a:endParaRPr lang="en-GB" dirty="0" smtClean="0">
              <a:latin typeface="+mn-lt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2017-07-11</a:t>
            </a:r>
          </a:p>
        </p:txBody>
      </p:sp>
      <p:graphicFrame>
        <p:nvGraphicFramePr>
          <p:cNvPr id="30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524071"/>
              </p:ext>
            </p:extLst>
          </p:nvPr>
        </p:nvGraphicFramePr>
        <p:xfrm>
          <a:off x="946150" y="2925763"/>
          <a:ext cx="6326188" cy="322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Document" r:id="rId4" imgW="9172161" imgH="4674170" progId="Word.Document.8">
                  <p:embed/>
                </p:oleObj>
              </mc:Choice>
              <mc:Fallback>
                <p:oleObj name="Document" r:id="rId4" imgW="9172161" imgH="46741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2925763"/>
                        <a:ext cx="6326188" cy="3227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Authors:</a:t>
            </a:r>
            <a:endParaRPr lang="en-GB" sz="2000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33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892480" cy="1066800"/>
          </a:xfrm>
        </p:spPr>
        <p:txBody>
          <a:bodyPr/>
          <a:lstStyle/>
          <a:p>
            <a:r>
              <a:rPr lang="en-US" sz="2400" dirty="0"/>
              <a:t>Advantages of </a:t>
            </a:r>
            <a:r>
              <a:rPr lang="en-US" sz="2400" dirty="0" smtClean="0"/>
              <a:t>WLAN-IOT over </a:t>
            </a:r>
            <a:r>
              <a:rPr lang="en-US" sz="2400" dirty="0"/>
              <a:t>other </a:t>
            </a:r>
            <a:r>
              <a:rPr lang="en-US" sz="2400" dirty="0" smtClean="0"/>
              <a:t>Low Power </a:t>
            </a:r>
            <a:r>
              <a:rPr lang="en-US" sz="2400" dirty="0"/>
              <a:t>WLAN </a:t>
            </a:r>
            <a:r>
              <a:rPr lang="en-US" sz="2400" dirty="0" smtClean="0"/>
              <a:t>Technologies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361536"/>
              </p:ext>
            </p:extLst>
          </p:nvPr>
        </p:nvGraphicFramePr>
        <p:xfrm>
          <a:off x="685800" y="1906383"/>
          <a:ext cx="7772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New WLAN vs </a:t>
                      </a:r>
                      <a:r>
                        <a:rPr lang="en-US" dirty="0" smtClean="0"/>
                        <a:t>11b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WLAN</a:t>
                      </a:r>
                      <a:r>
                        <a:rPr lang="en-US" dirty="0" smtClean="0"/>
                        <a:t> vs 11ah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WLAN</a:t>
                      </a:r>
                      <a:r>
                        <a:rPr lang="en-US" dirty="0" smtClean="0"/>
                        <a:t> vs 11n low 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Higher device density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Reduced peak power consumption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Better</a:t>
                      </a:r>
                      <a:r>
                        <a:rPr lang="en-US" sz="1400" baseline="0" dirty="0" smtClean="0"/>
                        <a:t> i</a:t>
                      </a:r>
                      <a:r>
                        <a:rPr lang="en-US" sz="1400" dirty="0" smtClean="0"/>
                        <a:t>ntegration with 11ax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Spectrum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Uses existing world harmonized band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No need to develop new radio</a:t>
                      </a:r>
                      <a:r>
                        <a:rPr lang="en-US" sz="1400" baseline="0" dirty="0" smtClean="0"/>
                        <a:t> ecosystem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Support</a:t>
                      </a:r>
                      <a:r>
                        <a:rPr lang="en-US" sz="1400" baseline="0" dirty="0" smtClean="0"/>
                        <a:t> for h</a:t>
                      </a:r>
                      <a:r>
                        <a:rPr lang="en-US" sz="1400" dirty="0" smtClean="0"/>
                        <a:t>igher device density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Better integration with</a:t>
                      </a:r>
                      <a:r>
                        <a:rPr lang="en-US" sz="1400" baseline="0" dirty="0" smtClean="0"/>
                        <a:t> 11ax 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Reduced active</a:t>
                      </a:r>
                      <a:r>
                        <a:rPr lang="en-US" sz="1400" baseline="0" dirty="0" smtClean="0"/>
                        <a:t> power consumption (for similar operation range)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Higher device density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Better</a:t>
                      </a:r>
                      <a:r>
                        <a:rPr lang="en-US" sz="1400" baseline="0" dirty="0" smtClean="0"/>
                        <a:t> integration with 11ax networks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322" y="4797152"/>
            <a:ext cx="77368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WLAN-IOT</a:t>
            </a:r>
            <a:r>
              <a:rPr lang="en-US" sz="1800" b="1" dirty="0" smtClean="0"/>
              <a:t> </a:t>
            </a:r>
            <a:r>
              <a:rPr lang="en-US" sz="1800" b="1" dirty="0"/>
              <a:t>to evolve </a:t>
            </a:r>
            <a:r>
              <a:rPr lang="en-US" sz="1800" b="1" dirty="0" smtClean="0"/>
              <a:t>from existing </a:t>
            </a:r>
            <a:r>
              <a:rPr lang="en-US" sz="1800" b="1" dirty="0"/>
              <a:t>WLAN </a:t>
            </a:r>
            <a:r>
              <a:rPr lang="en-US" sz="1800" b="1" dirty="0" smtClean="0"/>
              <a:t>ecosystem with the unique features of: </a:t>
            </a:r>
            <a:endParaRPr lang="en-US" sz="18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Enabling </a:t>
            </a:r>
            <a:r>
              <a:rPr lang="en-US" sz="1800" dirty="0"/>
              <a:t>c</a:t>
            </a:r>
            <a:r>
              <a:rPr lang="en-US" sz="1800" dirty="0" smtClean="0"/>
              <a:t>oin </a:t>
            </a:r>
            <a:r>
              <a:rPr lang="en-US" sz="1800" dirty="0"/>
              <a:t>c</a:t>
            </a:r>
            <a:r>
              <a:rPr lang="en-US" sz="1800" dirty="0" smtClean="0"/>
              <a:t>ell </a:t>
            </a:r>
            <a:r>
              <a:rPr lang="en-US" sz="1800" dirty="0"/>
              <a:t>powered STAs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Maintain high density efficiency of </a:t>
            </a:r>
            <a:r>
              <a:rPr lang="en-US" sz="1800" dirty="0" smtClean="0"/>
              <a:t>11ax</a:t>
            </a:r>
          </a:p>
          <a:p>
            <a:pPr lvl="1"/>
            <a:endParaRPr lang="en-US" sz="1800" b="1" dirty="0"/>
          </a:p>
          <a:p>
            <a:endParaRPr lang="en-US" sz="18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52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of Peak Transmit Power and Internal Resistance of Battery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26" y="3501008"/>
            <a:ext cx="3924258" cy="2386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060848"/>
            <a:ext cx="7990656" cy="15081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Maximum current delivered by a battery is directly proportional to the internal series resistance (ESR) of the battery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Power dissipation within battery is the ESR multiplied by square of the current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With current discharge </a:t>
            </a:r>
            <a:r>
              <a:rPr lang="en-US" sz="1400" b="1" smtClean="0"/>
              <a:t>of </a:t>
            </a:r>
            <a:r>
              <a:rPr lang="en-US" sz="1400" b="1" smtClean="0"/>
              <a:t>500 uA </a:t>
            </a:r>
            <a:r>
              <a:rPr lang="en-US" sz="1400" b="1" smtClean="0"/>
              <a:t>(~</a:t>
            </a:r>
            <a:r>
              <a:rPr lang="en-US" sz="1400" b="1" smtClean="0"/>
              <a:t>200 uA </a:t>
            </a:r>
            <a:r>
              <a:rPr lang="en-US" sz="1400" b="1" dirty="0" smtClean="0"/>
              <a:t>for CR2032) , battery capacity </a:t>
            </a:r>
            <a:r>
              <a:rPr lang="en-US" sz="1400" b="1" smtClean="0"/>
              <a:t>= </a:t>
            </a:r>
            <a:r>
              <a:rPr lang="en-US" sz="1400" b="1" smtClean="0"/>
              <a:t>230mAh to 240 </a:t>
            </a:r>
            <a:r>
              <a:rPr lang="en-US" sz="1400" b="1" dirty="0" err="1" smtClean="0"/>
              <a:t>mAh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With increasing current discharge, effective battery capacity drops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With 2.5mA current discharge, capacity drops to 175mAh (prior to reaching Functional End Point) </a:t>
            </a:r>
          </a:p>
          <a:p>
            <a:endParaRPr lang="en-US" sz="14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685800" y="5981344"/>
            <a:ext cx="8062664" cy="40011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     Inherent limitation of coin 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ell operation is max </a:t>
            </a:r>
            <a:r>
              <a:rPr lang="en-US" sz="2000" dirty="0" err="1" smtClean="0">
                <a:solidFill>
                  <a:schemeClr val="bg1"/>
                </a:solidFill>
              </a:rPr>
              <a:t>Tx</a:t>
            </a:r>
            <a:r>
              <a:rPr lang="en-US" sz="2000" dirty="0" smtClean="0">
                <a:solidFill>
                  <a:schemeClr val="bg1"/>
                </a:solidFill>
              </a:rPr>
              <a:t> power consumption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858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8" y="692696"/>
            <a:ext cx="8422704" cy="1066800"/>
          </a:xfrm>
        </p:spPr>
        <p:txBody>
          <a:bodyPr/>
          <a:lstStyle/>
          <a:p>
            <a:r>
              <a:rPr lang="en-US" dirty="0" smtClean="0"/>
              <a:t>Solution Gap in Existing Low Power WLAN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3406" y="2204864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None of the baseline low power WLAN technologies can operate on coin cell operated devices; hence, smaller form factors targeted for embedded IOT applications are infeasible for WLAN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WLAN-IOT </a:t>
            </a:r>
            <a:r>
              <a:rPr lang="en-US" sz="1600" dirty="0" smtClean="0"/>
              <a:t>will target exclusively on reduced active power consumption and support of higher device density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Allows smaller form-factor, enhanced battery life, and better network capacity in the presence of multiple WLAN-IOT devices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Allow reduce complexity to compete with other existing technologies predominant in the IOT vertical markets </a:t>
            </a:r>
            <a:endParaRPr lang="en-US" sz="1600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68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Peak Transmit Power is Critical?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364" y="1752600"/>
            <a:ext cx="81311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With channel BW is 20 </a:t>
            </a:r>
            <a:r>
              <a:rPr lang="en-US" sz="1600" dirty="0"/>
              <a:t>MHz, </a:t>
            </a:r>
            <a:r>
              <a:rPr lang="en-US" sz="1600" dirty="0" smtClean="0"/>
              <a:t>peak transmit power consumption is affected by the following factors: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dirty="0" smtClean="0"/>
              <a:t>equired </a:t>
            </a:r>
            <a:r>
              <a:rPr lang="en-US" sz="1400" dirty="0" err="1"/>
              <a:t>Tx</a:t>
            </a:r>
            <a:r>
              <a:rPr lang="en-US" sz="1400" dirty="0"/>
              <a:t> power is a linear function of </a:t>
            </a:r>
            <a:r>
              <a:rPr lang="en-US" sz="1400" dirty="0" smtClean="0"/>
              <a:t>BW and power </a:t>
            </a:r>
            <a:r>
              <a:rPr lang="en-US" sz="1400" dirty="0"/>
              <a:t>consumption directly related to </a:t>
            </a:r>
            <a:r>
              <a:rPr lang="en-US" sz="1400" dirty="0" err="1"/>
              <a:t>Tx</a:t>
            </a:r>
            <a:r>
              <a:rPr lang="en-US" sz="1400" dirty="0"/>
              <a:t> power</a:t>
            </a: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Sampling </a:t>
            </a:r>
            <a:r>
              <a:rPr lang="en-US" sz="1400" dirty="0"/>
              <a:t>rate is at </a:t>
            </a:r>
            <a:r>
              <a:rPr lang="en-US" sz="1400"/>
              <a:t>least </a:t>
            </a:r>
            <a:r>
              <a:rPr lang="en-US" sz="1400" smtClean="0"/>
              <a:t>40MHz </a:t>
            </a:r>
            <a:r>
              <a:rPr lang="en-US" sz="1400" dirty="0"/>
              <a:t>and can have a ADC whose resolution is 8 to 10 bits depending on MCSs </a:t>
            </a:r>
            <a:r>
              <a:rPr lang="en-US" sz="1400" dirty="0" smtClean="0"/>
              <a:t>employed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The noise </a:t>
            </a:r>
            <a:r>
              <a:rPr lang="en-US" sz="1400" dirty="0" smtClean="0"/>
              <a:t>power, expressed as </a:t>
            </a:r>
            <a:r>
              <a:rPr lang="en-US" sz="1400" dirty="0" err="1" smtClean="0"/>
              <a:t>kTB</a:t>
            </a:r>
            <a:r>
              <a:rPr lang="en-US" sz="1400" dirty="0" smtClean="0"/>
              <a:t>, </a:t>
            </a:r>
            <a:r>
              <a:rPr lang="en-US" sz="1400" dirty="0"/>
              <a:t>also increases </a:t>
            </a:r>
            <a:r>
              <a:rPr lang="en-US" sz="1400"/>
              <a:t>for </a:t>
            </a:r>
            <a:r>
              <a:rPr lang="en-US" sz="1400" smtClean="0"/>
              <a:t>20MHz </a:t>
            </a:r>
            <a:r>
              <a:rPr lang="en-US" sz="1400" dirty="0" smtClean="0"/>
              <a:t>BW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Besides this OFDMA also has high PAPR </a:t>
            </a:r>
            <a:r>
              <a:rPr lang="en-US" sz="1400"/>
              <a:t>in </a:t>
            </a:r>
            <a:r>
              <a:rPr lang="en-US" sz="1400" smtClean="0"/>
              <a:t>20MHz </a:t>
            </a:r>
            <a:r>
              <a:rPr lang="en-US" sz="1400" dirty="0"/>
              <a:t>with </a:t>
            </a:r>
            <a:r>
              <a:rPr lang="en-US" sz="1400"/>
              <a:t>256 </a:t>
            </a:r>
            <a:r>
              <a:rPr lang="en-US" sz="1400" smtClean="0"/>
              <a:t>QAM and </a:t>
            </a:r>
            <a:r>
              <a:rPr lang="en-US" sz="1400" dirty="0"/>
              <a:t>1024 </a:t>
            </a:r>
            <a:r>
              <a:rPr lang="en-US" sz="1400" dirty="0" smtClean="0"/>
              <a:t>QAM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The RF </a:t>
            </a:r>
            <a:r>
              <a:rPr lang="en-US" sz="1400"/>
              <a:t>for </a:t>
            </a:r>
            <a:r>
              <a:rPr lang="en-US" sz="1400" smtClean="0"/>
              <a:t>20MHz </a:t>
            </a:r>
            <a:r>
              <a:rPr lang="en-US" sz="1400" dirty="0"/>
              <a:t>802.11ax has to be improved to counter spectral </a:t>
            </a:r>
            <a:r>
              <a:rPr lang="en-US" sz="1400" dirty="0" smtClean="0"/>
              <a:t>regrowth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Possible </a:t>
            </a:r>
            <a:r>
              <a:rPr lang="en-US" sz="1600" dirty="0"/>
              <a:t>solution </a:t>
            </a:r>
            <a:r>
              <a:rPr lang="en-US" sz="1600" dirty="0" smtClean="0"/>
              <a:t>to reduce peak transmit power consumption is </a:t>
            </a:r>
            <a:r>
              <a:rPr lang="en-US" sz="1600" dirty="0"/>
              <a:t>considering </a:t>
            </a:r>
            <a:r>
              <a:rPr lang="en-US" sz="1600" dirty="0" smtClean="0"/>
              <a:t>channel bandwidth narrower than 20MHz 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802.11ax has defined a wideband device operation and a low cost low power option of 20MHz-only STA operation  </a:t>
            </a:r>
          </a:p>
          <a:p>
            <a:pPr lvl="1"/>
            <a:r>
              <a:rPr lang="en-US" sz="1600" dirty="0"/>
              <a:t>Narrower BW over 20MHz channel width will </a:t>
            </a:r>
            <a:r>
              <a:rPr lang="en-US" sz="1600" dirty="0" smtClean="0"/>
              <a:t>reduce </a:t>
            </a:r>
            <a:r>
              <a:rPr lang="en-US" sz="1600" dirty="0"/>
              <a:t>peak transmit power consumption allowing coin-cell </a:t>
            </a:r>
            <a:r>
              <a:rPr lang="en-US" sz="1600" dirty="0" smtClean="0"/>
              <a:t>operation</a:t>
            </a:r>
          </a:p>
          <a:p>
            <a:pPr lvl="2"/>
            <a:r>
              <a:rPr lang="en-US" sz="1400" dirty="0" smtClean="0"/>
              <a:t>For example, </a:t>
            </a:r>
            <a:r>
              <a:rPr lang="en-US" sz="1400" dirty="0"/>
              <a:t>2MHz </a:t>
            </a:r>
            <a:r>
              <a:rPr lang="en-US" sz="1400" dirty="0" smtClean="0"/>
              <a:t>channel BW has </a:t>
            </a:r>
            <a:r>
              <a:rPr lang="en-US" sz="1400" dirty="0"/>
              <a:t>10x benefit over 20MHz </a:t>
            </a:r>
            <a:r>
              <a:rPr lang="en-US" sz="1400" dirty="0" smtClean="0"/>
              <a:t>for the power amplifier</a:t>
            </a:r>
            <a:endParaRPr lang="en-US" sz="1400" dirty="0"/>
          </a:p>
          <a:p>
            <a:r>
              <a:rPr lang="en-US" sz="1600" dirty="0" smtClean="0"/>
              <a:t>Power </a:t>
            </a:r>
            <a:r>
              <a:rPr lang="en-US" sz="1600" dirty="0"/>
              <a:t>consumption critical for battery-powered applications</a:t>
            </a:r>
          </a:p>
          <a:p>
            <a:pPr lvl="1"/>
            <a:r>
              <a:rPr lang="en-US" sz="1600" dirty="0"/>
              <a:t>Example: Home thermostats, security systems, key finder</a:t>
            </a:r>
            <a:r>
              <a:rPr lang="en-US" sz="1600"/>
              <a:t>, </a:t>
            </a:r>
            <a:r>
              <a:rPr lang="en-US" sz="1600" smtClean="0"/>
              <a:t>wearables 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46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Capacity with </a:t>
            </a:r>
            <a:r>
              <a:rPr lang="en-US" smtClean="0"/>
              <a:t>Cell </a:t>
            </a:r>
            <a:r>
              <a:rPr lang="en-US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66243"/>
            <a:ext cx="8424936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AA cell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measures </a:t>
            </a:r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49.2 mm to 50.5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mm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1.94 in to 1.99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in) in length, including the button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terminal—and </a:t>
            </a:r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13.5 mm to 14.5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mm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0.53in to 0.57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in) in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triple-A battery is a single cell and measures 10.5 mm in diameter and 44.5 mm in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AAAA battery (usually read as quadruple-A) is 42.5 mm long and 8.3 mm in diameter.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CR2032 </a:t>
            </a:r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</a:t>
            </a:r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 mm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diameter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3.2 mm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length</a:t>
            </a:r>
          </a:p>
          <a:p>
            <a:pPr marL="857250" lvl="2" indent="0">
              <a:buNone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2142331" y="3864975"/>
            <a:ext cx="4859338" cy="1322125"/>
            <a:chOff x="2051720" y="4538632"/>
            <a:chExt cx="4859338" cy="1152525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051720" y="4538632"/>
              <a:ext cx="4859338" cy="1152525"/>
              <a:chOff x="560" y="3358"/>
              <a:chExt cx="3061" cy="726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60" y="3358"/>
                <a:ext cx="3061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560" y="3358"/>
                <a:ext cx="3061" cy="726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005" y="3370"/>
                <a:ext cx="1121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Battery Characteristics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803" y="3513"/>
                <a:ext cx="1554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AA Battery - NiMH (mAH) @1.5V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2779" y="3513"/>
                <a:ext cx="59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3900.00000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732" y="3656"/>
                <a:ext cx="1714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AAA Battery - Alkaline (mAH) @1.5V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2779" y="3656"/>
                <a:ext cx="59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1200.00000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702" y="3798"/>
                <a:ext cx="1780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AAAA Battery - Alkaline (mAH) @1.5V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2802" y="3798"/>
                <a:ext cx="546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500.00000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655" y="3941"/>
                <a:ext cx="1857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CR 2032 Button Cell - Li Ion (mAH) @3V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2802" y="3941"/>
                <a:ext cx="546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210.00000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V="1">
                <a:off x="560" y="33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560" y="3352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V="1">
                <a:off x="2446" y="33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446" y="3352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66" y="3352"/>
                <a:ext cx="3055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V="1">
                <a:off x="3615" y="33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3615" y="3352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566" y="3501"/>
                <a:ext cx="30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566" y="3501"/>
                <a:ext cx="304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566" y="3644"/>
                <a:ext cx="30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566" y="3644"/>
                <a:ext cx="304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566" y="3787"/>
                <a:ext cx="30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566" y="3787"/>
                <a:ext cx="304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566" y="3929"/>
                <a:ext cx="30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566" y="3929"/>
                <a:ext cx="304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554" y="3352"/>
                <a:ext cx="12" cy="7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2446" y="3364"/>
                <a:ext cx="0" cy="7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2446" y="3364"/>
                <a:ext cx="6" cy="7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566" y="4072"/>
                <a:ext cx="3055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3609" y="3364"/>
                <a:ext cx="12" cy="7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560" y="40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560" y="4084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2446" y="40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2446" y="4084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3615" y="40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>
                <a:off x="3615" y="4084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621" y="33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3621" y="3358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3621" y="35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3621" y="3501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3621" y="36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3621" y="3644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3621" y="37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48"/>
              <p:cNvSpPr>
                <a:spLocks noChangeArrowheads="1"/>
              </p:cNvSpPr>
              <p:nvPr/>
            </p:nvSpPr>
            <p:spPr bwMode="auto">
              <a:xfrm>
                <a:off x="3621" y="3787"/>
                <a:ext cx="6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3621" y="39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50"/>
              <p:cNvSpPr>
                <a:spLocks noChangeArrowheads="1"/>
              </p:cNvSpPr>
              <p:nvPr/>
            </p:nvSpPr>
            <p:spPr bwMode="auto">
              <a:xfrm>
                <a:off x="3621" y="3929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3621" y="40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52"/>
              <p:cNvSpPr>
                <a:spLocks noChangeArrowheads="1"/>
              </p:cNvSpPr>
              <p:nvPr/>
            </p:nvSpPr>
            <p:spPr bwMode="auto">
              <a:xfrm>
                <a:off x="3621" y="4078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5169842" y="4563269"/>
              <a:ext cx="160300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Battery Capacity</a:t>
              </a:r>
              <a:r>
                <a:rPr kumimoji="0" lang="en-US" altLang="en-US" sz="13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(</a:t>
              </a:r>
              <a:r>
                <a:rPr kumimoji="0" lang="en-US" altLang="en-US" sz="1300" b="1" i="0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mAh</a:t>
              </a:r>
              <a:r>
                <a:rPr kumimoji="0" lang="en-US" altLang="en-US" sz="13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137004" y="5228986"/>
            <a:ext cx="5409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Reference: http</a:t>
            </a:r>
            <a:r>
              <a:rPr lang="en-US" dirty="0"/>
              <a:t>://batteryuniversity.com/learn/article/discharge_characteristics_li</a:t>
            </a:r>
          </a:p>
        </p:txBody>
      </p:sp>
      <p:sp>
        <p:nvSpPr>
          <p:cNvPr id="59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845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for </a:t>
            </a:r>
            <a:r>
              <a:rPr lang="en-US" dirty="0"/>
              <a:t>WLAN-IOT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r>
              <a:rPr lang="en-US" sz="1600" dirty="0"/>
              <a:t>The amendment defines a physical (PHY) layer specification and defines modifications to the medium access control (MAC) layer specification that enables operation of a </a:t>
            </a:r>
            <a:r>
              <a:rPr lang="en-US" sz="1600" dirty="0" smtClean="0"/>
              <a:t>low complexity and constrained peak power consumption STA</a:t>
            </a:r>
            <a:r>
              <a:rPr lang="en-US" sz="1600" dirty="0"/>
              <a:t>. </a:t>
            </a:r>
          </a:p>
          <a:p>
            <a:r>
              <a:rPr lang="en-US" sz="1600" dirty="0"/>
              <a:t>This amendment shall define at least one mode of reduced functionality of a non-AP low complexity </a:t>
            </a:r>
            <a:r>
              <a:rPr lang="en-US" sz="1600" dirty="0" smtClean="0"/>
              <a:t>and constrained </a:t>
            </a:r>
            <a:r>
              <a:rPr lang="en-US" sz="1600" dirty="0"/>
              <a:t>peak power consumption</a:t>
            </a:r>
            <a:r>
              <a:rPr lang="en-US" sz="1600" dirty="0" smtClean="0"/>
              <a:t> </a:t>
            </a:r>
            <a:r>
              <a:rPr lang="en-US" sz="1600" dirty="0"/>
              <a:t>STA with reduced complexity in connectivity module over a 20MHz 11n </a:t>
            </a:r>
            <a:r>
              <a:rPr lang="en-US" sz="1600" dirty="0" smtClean="0"/>
              <a:t>STA.  </a:t>
            </a:r>
            <a:endParaRPr lang="en-US" sz="1600" dirty="0"/>
          </a:p>
          <a:p>
            <a:r>
              <a:rPr lang="en-US" sz="1600" dirty="0"/>
              <a:t>The peak transmit power consumption of </a:t>
            </a:r>
            <a:r>
              <a:rPr lang="en-US" sz="1600" dirty="0" smtClean="0"/>
              <a:t>a </a:t>
            </a:r>
            <a:r>
              <a:rPr lang="en-US" sz="1600" dirty="0"/>
              <a:t>low complexity and constrained peak power consumption</a:t>
            </a:r>
            <a:r>
              <a:rPr lang="en-US" sz="1600" dirty="0" smtClean="0"/>
              <a:t> </a:t>
            </a:r>
            <a:r>
              <a:rPr lang="en-US" sz="1600" dirty="0"/>
              <a:t>non-AP STA is at least 50% less than that of an IEEE 20MHz 802.11n STA operating in low power mode including coin cell operation.  </a:t>
            </a:r>
          </a:p>
          <a:p>
            <a:r>
              <a:rPr lang="en-US" sz="1600" dirty="0"/>
              <a:t>The low complexity and constrained peak power consumption</a:t>
            </a:r>
            <a:r>
              <a:rPr lang="en-US" sz="1600" dirty="0" smtClean="0"/>
              <a:t> </a:t>
            </a:r>
            <a:r>
              <a:rPr lang="en-US" sz="1600" dirty="0"/>
              <a:t>non-AP STA coexists with legacy IEEE 802.11 devices in the same band. This amendment defines operations for 2.4GHz and 5GHz bands.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coexistence is provided by the </a:t>
            </a:r>
            <a:r>
              <a:rPr lang="en-US" sz="1600" dirty="0" smtClean="0"/>
              <a:t>AP </a:t>
            </a:r>
            <a:r>
              <a:rPr lang="en-US" sz="1600" dirty="0"/>
              <a:t>operating with transmit power higher than the low complexity and constrained peak power consumption</a:t>
            </a:r>
            <a:r>
              <a:rPr lang="en-US" sz="1600" dirty="0" smtClean="0"/>
              <a:t> </a:t>
            </a:r>
            <a:r>
              <a:rPr lang="en-US" sz="1600" dirty="0"/>
              <a:t>STA and able to quiet the network of legacy STAs for </a:t>
            </a:r>
            <a:r>
              <a:rPr lang="en-US" sz="1600" dirty="0" smtClean="0"/>
              <a:t>frame </a:t>
            </a:r>
            <a:r>
              <a:rPr lang="en-US" sz="1600" dirty="0"/>
              <a:t>exchange.  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5800" y="5701941"/>
            <a:ext cx="8062664" cy="70788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    Striping major PHY and MAC components of 11ax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Tweak the 11ax PHY to support WLAN-IOT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333705" y="6525344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87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35" y="626744"/>
            <a:ext cx="8278688" cy="1066800"/>
          </a:xfrm>
        </p:spPr>
        <p:txBody>
          <a:bodyPr/>
          <a:lstStyle/>
          <a:p>
            <a:r>
              <a:rPr lang="en-US" dirty="0" smtClean="0"/>
              <a:t>Proposed Projected Timeline for WLAN-IOT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96147" y="4076647"/>
            <a:ext cx="6488221" cy="381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8836" y="446525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8050" y="4673227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July </a:t>
            </a:r>
            <a:r>
              <a:rPr lang="en-US" sz="1000" b="1" dirty="0"/>
              <a:t>2017</a:t>
            </a:r>
          </a:p>
          <a:p>
            <a:r>
              <a:rPr lang="en-US" sz="1000" b="1" dirty="0" smtClean="0"/>
              <a:t>(plenary)</a:t>
            </a:r>
            <a:endParaRPr lang="en-US" sz="1000" b="1" dirty="0"/>
          </a:p>
        </p:txBody>
      </p:sp>
      <p:sp>
        <p:nvSpPr>
          <p:cNvPr id="9" name="Diamond 8"/>
          <p:cNvSpPr/>
          <p:nvPr/>
        </p:nvSpPr>
        <p:spPr>
          <a:xfrm>
            <a:off x="1531052" y="4168929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46909" y="446525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0475" y="4673227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Sept </a:t>
            </a:r>
            <a:r>
              <a:rPr lang="en-US" sz="1000" b="1" dirty="0"/>
              <a:t>2017</a:t>
            </a:r>
          </a:p>
          <a:p>
            <a:r>
              <a:rPr lang="en-US" sz="1000" b="1" dirty="0" smtClean="0"/>
              <a:t>(interim)</a:t>
            </a:r>
            <a:endParaRPr lang="en-US" sz="1000" b="1" dirty="0"/>
          </a:p>
        </p:txBody>
      </p:sp>
      <p:sp>
        <p:nvSpPr>
          <p:cNvPr id="12" name="Diamond 11"/>
          <p:cNvSpPr/>
          <p:nvPr/>
        </p:nvSpPr>
        <p:spPr>
          <a:xfrm>
            <a:off x="2270710" y="4154923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6768" y="3792734"/>
            <a:ext cx="1089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WLAN-IOT </a:t>
            </a:r>
            <a:r>
              <a:rPr lang="en-US" sz="1000" dirty="0"/>
              <a:t>SG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214364" y="4435876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63319" y="4602453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Nov 2019</a:t>
            </a:r>
          </a:p>
        </p:txBody>
      </p:sp>
      <p:sp>
        <p:nvSpPr>
          <p:cNvPr id="16" name="Diamond 15"/>
          <p:cNvSpPr/>
          <p:nvPr/>
        </p:nvSpPr>
        <p:spPr>
          <a:xfrm>
            <a:off x="5140883" y="4161760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8977" y="3055099"/>
            <a:ext cx="1718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Draft 2.0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2177" y="2929580"/>
            <a:ext cx="1479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           Draft 1.0</a:t>
            </a:r>
          </a:p>
          <a:p>
            <a:r>
              <a:rPr lang="en-US" sz="1000" b="1" dirty="0"/>
              <a:t>Initiate WFA program </a:t>
            </a:r>
          </a:p>
          <a:p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47634" y="4610047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May 2019</a:t>
            </a:r>
          </a:p>
        </p:txBody>
      </p:sp>
      <p:sp>
        <p:nvSpPr>
          <p:cNvPr id="20" name="Diamond 19"/>
          <p:cNvSpPr/>
          <p:nvPr/>
        </p:nvSpPr>
        <p:spPr>
          <a:xfrm>
            <a:off x="6099711" y="4160675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8077" y="4591777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Jan 2019</a:t>
            </a:r>
            <a:endParaRPr lang="en-US" sz="1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166274" y="3292521"/>
            <a:ext cx="2697" cy="781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60172" y="444973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5107" y="4680670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Jan 2018</a:t>
            </a:r>
            <a:endParaRPr lang="en-US" sz="10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227383" y="444973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211551" y="3176445"/>
            <a:ext cx="5239" cy="909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40099" y="2770027"/>
            <a:ext cx="102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WLAN-IOT TG </a:t>
            </a:r>
            <a:r>
              <a:rPr lang="en-US" sz="1000" b="1" dirty="0"/>
              <a:t>formation</a:t>
            </a:r>
          </a:p>
        </p:txBody>
      </p:sp>
      <p:sp>
        <p:nvSpPr>
          <p:cNvPr id="28" name="Diamond 27"/>
          <p:cNvSpPr/>
          <p:nvPr/>
        </p:nvSpPr>
        <p:spPr>
          <a:xfrm>
            <a:off x="4325024" y="4151405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9" name="Diamond 28"/>
          <p:cNvSpPr/>
          <p:nvPr/>
        </p:nvSpPr>
        <p:spPr>
          <a:xfrm>
            <a:off x="7161979" y="4156807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244877" y="4449732"/>
            <a:ext cx="729" cy="133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6421" y="4604419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July 2020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5386" y="3320267"/>
            <a:ext cx="1278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Initial Sponsor   </a:t>
            </a:r>
          </a:p>
          <a:p>
            <a:r>
              <a:rPr lang="en-US" sz="1000" dirty="0"/>
              <a:t>        Ballot 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33079" y="3740899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23824" y="444973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0186" y="3687770"/>
            <a:ext cx="97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WLAN-IOT    Draft </a:t>
            </a:r>
            <a:r>
              <a:rPr lang="en-US" sz="1000" dirty="0"/>
              <a:t>0.1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187800" y="5059157"/>
            <a:ext cx="2056848" cy="1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99280" y="5036343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17 </a:t>
            </a:r>
            <a:r>
              <a:rPr lang="en-US" sz="1000" dirty="0"/>
              <a:t>months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55289" y="5216500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 months</a:t>
            </a:r>
          </a:p>
        </p:txBody>
      </p:sp>
      <p:sp>
        <p:nvSpPr>
          <p:cNvPr id="39" name="Diamond 38"/>
          <p:cNvSpPr/>
          <p:nvPr/>
        </p:nvSpPr>
        <p:spPr>
          <a:xfrm>
            <a:off x="3149775" y="4158422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103763" y="5082367"/>
            <a:ext cx="1205517" cy="45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325610" y="5057488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9 months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262723" y="5232003"/>
            <a:ext cx="7816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272395" y="3627006"/>
            <a:ext cx="93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WLAN-IOT in </a:t>
            </a:r>
            <a:r>
              <a:rPr lang="en-US" sz="1000" b="1" dirty="0"/>
              <a:t>WNG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7212" y="5504728"/>
            <a:ext cx="3357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WNG</a:t>
            </a:r>
            <a:r>
              <a:rPr lang="en-US" sz="1000" dirty="0"/>
              <a:t>: IEEE 802.11 session on Wireless Next Generation </a:t>
            </a:r>
          </a:p>
          <a:p>
            <a:r>
              <a:rPr lang="en-US" sz="1000" b="1" dirty="0"/>
              <a:t>SG</a:t>
            </a:r>
            <a:r>
              <a:rPr lang="en-US" sz="1000" dirty="0"/>
              <a:t>: Study Group that develops the PAR</a:t>
            </a:r>
          </a:p>
          <a:p>
            <a:r>
              <a:rPr lang="en-US" sz="1000" b="1" dirty="0"/>
              <a:t>TG</a:t>
            </a:r>
            <a:r>
              <a:rPr lang="en-US" sz="1000" dirty="0"/>
              <a:t>: task Group that develops the amendment</a:t>
            </a:r>
          </a:p>
          <a:p>
            <a:r>
              <a:rPr lang="en-US" sz="1000" b="1" dirty="0"/>
              <a:t>WFA</a:t>
            </a:r>
            <a:r>
              <a:rPr lang="en-US" sz="1000" dirty="0"/>
              <a:t>: Wi-Fi Alliance that certifies interoperability of products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5214609" y="3295021"/>
            <a:ext cx="2697" cy="781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 bwMode="auto">
          <a:xfrm>
            <a:off x="7520270" y="4211729"/>
            <a:ext cx="201770" cy="1599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000">
              <a:solidFill>
                <a:schemeClr val="bg1"/>
              </a:solidFill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7621154" y="2916023"/>
            <a:ext cx="0" cy="116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472325" y="5887505"/>
            <a:ext cx="2351963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4472324" y="4951087"/>
            <a:ext cx="0" cy="9364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792241" y="5909210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Optimistic target for </a:t>
            </a:r>
            <a:r>
              <a:rPr lang="en-US" sz="1000" b="1" dirty="0" smtClean="0"/>
              <a:t>WLAN-IOT </a:t>
            </a:r>
            <a:r>
              <a:rPr lang="en-US" sz="1000" b="1" dirty="0"/>
              <a:t>launch </a:t>
            </a:r>
          </a:p>
          <a:p>
            <a:r>
              <a:rPr lang="en-US" sz="1000" b="1" dirty="0"/>
              <a:t>       </a:t>
            </a:r>
            <a:r>
              <a:rPr lang="en-US" sz="1000" b="1" dirty="0" smtClean="0"/>
              <a:t>(Jan2019 </a:t>
            </a:r>
            <a:r>
              <a:rPr lang="en-US" sz="1000" b="1" dirty="0"/>
              <a:t>– May 2020)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6824287" y="4951087"/>
            <a:ext cx="0" cy="9364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220455" y="2153705"/>
            <a:ext cx="2351963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214364" y="2153706"/>
            <a:ext cx="0" cy="6163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597469" y="2153705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231683" y="1865550"/>
            <a:ext cx="2334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Feasible target </a:t>
            </a:r>
            <a:r>
              <a:rPr lang="en-US" sz="1000" b="1" dirty="0" smtClean="0"/>
              <a:t>for WLAN-IOT </a:t>
            </a:r>
            <a:r>
              <a:rPr lang="en-US" sz="1000" b="1" dirty="0"/>
              <a:t>launch </a:t>
            </a:r>
          </a:p>
        </p:txBody>
      </p:sp>
      <p:sp>
        <p:nvSpPr>
          <p:cNvPr id="56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362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you support a Study Group on WLAN-IOT?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43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introduces a new 802.11 WLAN paradigm focusing on enhancing the well established WLAN ecosystem to support the upcoming massive number of small form-factor smart devices for Internet of Things (IOT) applications</a:t>
            </a:r>
          </a:p>
          <a:p>
            <a:r>
              <a:rPr lang="en-US" smtClean="0"/>
              <a:t>WLAN-IOT </a:t>
            </a:r>
            <a:r>
              <a:rPr lang="en-US" dirty="0" smtClean="0"/>
              <a:t>brings a new set of requirements focusing on small form-factor, and constrained peak power consumption rather than on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117D05D-D0C9-4B34-B1ED-C9E95193EB2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July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293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this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sz="2000" dirty="0" smtClean="0"/>
              <a:t>Need for WLAN-IOT</a:t>
            </a:r>
          </a:p>
          <a:p>
            <a:r>
              <a:rPr lang="en-US" sz="2000" dirty="0" smtClean="0"/>
              <a:t>Use Cases and Requirements</a:t>
            </a:r>
          </a:p>
          <a:p>
            <a:r>
              <a:rPr lang="en-US" sz="2000" dirty="0"/>
              <a:t>Advantages of </a:t>
            </a:r>
            <a:r>
              <a:rPr lang="en-US" sz="2000" dirty="0" smtClean="0"/>
              <a:t>WLAN-IOT over </a:t>
            </a:r>
            <a:r>
              <a:rPr lang="en-US" sz="2000" dirty="0"/>
              <a:t>other low power WLAN technologies</a:t>
            </a:r>
          </a:p>
          <a:p>
            <a:pPr lvl="1"/>
            <a:r>
              <a:rPr lang="en-US" dirty="0"/>
              <a:t>Comparison with respect to existing 802.11 technologies</a:t>
            </a:r>
          </a:p>
          <a:p>
            <a:r>
              <a:rPr lang="en-US" sz="2000" dirty="0" smtClean="0"/>
              <a:t>Solution gap and why focus on low </a:t>
            </a:r>
            <a:r>
              <a:rPr lang="en-US" sz="2000" dirty="0"/>
              <a:t>complexity </a:t>
            </a:r>
            <a:r>
              <a:rPr lang="en-US" sz="2000" dirty="0" smtClean="0"/>
              <a:t>and peak power </a:t>
            </a:r>
            <a:r>
              <a:rPr lang="en-US" sz="2000" dirty="0"/>
              <a:t>constrained </a:t>
            </a:r>
            <a:r>
              <a:rPr lang="en-US" sz="2000" dirty="0" smtClean="0"/>
              <a:t>applications</a:t>
            </a:r>
          </a:p>
          <a:p>
            <a:r>
              <a:rPr lang="en-US" sz="2000" dirty="0" smtClean="0"/>
              <a:t>Scope </a:t>
            </a:r>
            <a:r>
              <a:rPr lang="en-US" sz="2000" dirty="0"/>
              <a:t>for WLAN-IOT </a:t>
            </a:r>
            <a:endParaRPr lang="en-US" sz="2000" dirty="0" smtClean="0"/>
          </a:p>
          <a:p>
            <a:r>
              <a:rPr lang="en-US" sz="2000" dirty="0" smtClean="0"/>
              <a:t>Timeline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18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IOT Verticals for </a:t>
            </a:r>
            <a:r>
              <a:rPr lang="en-US" dirty="0"/>
              <a:t>WLAN-IOT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4318" y="4753619"/>
            <a:ext cx="2013439" cy="132763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Asset Tracking and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Predictive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Environment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Connected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Flow Control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3949" y="4753619"/>
            <a:ext cx="2013439" cy="132763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Asset Tracking and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Smart Lighting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HVAC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Security and safety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Elevator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6105" y="4753620"/>
            <a:ext cx="2013439" cy="132763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Smart Lighting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Home Assistants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Security and Safety 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2760" y="4760102"/>
            <a:ext cx="2013439" cy="132763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Remote patient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Health tracking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Sleep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Wellness tracking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677" y="5041624"/>
            <a:ext cx="1823450" cy="12580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Asset Tracking and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Predictive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Environment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Connected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Flow Control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8304" y="5041624"/>
            <a:ext cx="1823450" cy="12580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Asset Tracking and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Smart Lighting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HVAC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Security and safety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Elevator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2464" y="5041625"/>
            <a:ext cx="1823450" cy="12580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Smart Lighting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Home Assistants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Security and Safety Systems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9119" y="5048107"/>
            <a:ext cx="1823450" cy="12580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Remote patient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Health tracking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Sleep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Wellness tracking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6" y="1805801"/>
            <a:ext cx="8404541" cy="4579628"/>
          </a:xfrm>
          <a:prstGeom prst="rect">
            <a:avLst/>
          </a:prstGeom>
        </p:spPr>
      </p:pic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977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5" y="476672"/>
            <a:ext cx="9125936" cy="1066800"/>
          </a:xfrm>
        </p:spPr>
        <p:txBody>
          <a:bodyPr/>
          <a:lstStyle/>
          <a:p>
            <a:r>
              <a:rPr lang="en-US" dirty="0" smtClean="0"/>
              <a:t>Estimated Home Automation Proliferation by 2020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475" y="4791793"/>
            <a:ext cx="357242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Source: 16-05-27 IHST iot-connectivity-market-tracker-q1-2016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80162"/>
              </p:ext>
            </p:extLst>
          </p:nvPr>
        </p:nvGraphicFramePr>
        <p:xfrm>
          <a:off x="3163147" y="1409793"/>
          <a:ext cx="6000082" cy="356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29602"/>
              </p:ext>
            </p:extLst>
          </p:nvPr>
        </p:nvGraphicFramePr>
        <p:xfrm>
          <a:off x="-867440" y="1409793"/>
          <a:ext cx="5238750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47818" y="5478851"/>
            <a:ext cx="7696107" cy="76686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 single leading technology: Most popular </a:t>
            </a:r>
            <a:r>
              <a:rPr lang="en-US" sz="2400" dirty="0" smtClean="0">
                <a:solidFill>
                  <a:schemeClr val="bg1"/>
                </a:solidFill>
              </a:rPr>
              <a:t>802.15.4, </a:t>
            </a:r>
            <a:r>
              <a:rPr lang="en-US" sz="2400" dirty="0">
                <a:solidFill>
                  <a:schemeClr val="bg1"/>
                </a:solidFill>
              </a:rPr>
              <a:t>Thread, </a:t>
            </a:r>
            <a:r>
              <a:rPr lang="en-US" sz="2400" dirty="0" smtClean="0">
                <a:solidFill>
                  <a:schemeClr val="bg1"/>
                </a:solidFill>
              </a:rPr>
              <a:t>Z-Wave,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534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85800"/>
            <a:ext cx="8496944" cy="1066800"/>
          </a:xfrm>
        </p:spPr>
        <p:txBody>
          <a:bodyPr/>
          <a:lstStyle/>
          <a:p>
            <a:r>
              <a:rPr lang="en-US" dirty="0" smtClean="0"/>
              <a:t>Estimated Total Available Market (TAM) of Wireless </a:t>
            </a:r>
            <a:r>
              <a:rPr lang="en-US" smtClean="0"/>
              <a:t>Technologies </a:t>
            </a:r>
            <a:r>
              <a:rPr lang="en-US" smtClean="0"/>
              <a:t>in</a:t>
            </a:r>
            <a:r>
              <a:rPr lang="en-US" smtClean="0"/>
              <a:t>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804539"/>
              </p:ext>
            </p:extLst>
          </p:nvPr>
        </p:nvGraphicFramePr>
        <p:xfrm>
          <a:off x="5217804" y="2887526"/>
          <a:ext cx="46085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879818"/>
              </p:ext>
            </p:extLst>
          </p:nvPr>
        </p:nvGraphicFramePr>
        <p:xfrm>
          <a:off x="2436853" y="29269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1763688" y="1916832"/>
            <a:ext cx="5760640" cy="318727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             TAM 2020 in other IOT Sectors 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7199830" y="2235559"/>
            <a:ext cx="432048" cy="793949"/>
          </a:xfrm>
          <a:prstGeom prst="downArrow">
            <a:avLst/>
          </a:prstGeom>
          <a:solidFill>
            <a:srgbClr val="0000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394076" y="2239137"/>
            <a:ext cx="432048" cy="793949"/>
          </a:xfrm>
          <a:prstGeom prst="downArrow">
            <a:avLst/>
          </a:prstGeom>
          <a:solidFill>
            <a:srgbClr val="0000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658428" y="2219776"/>
            <a:ext cx="432048" cy="793949"/>
          </a:xfrm>
          <a:prstGeom prst="downArrow">
            <a:avLst/>
          </a:prstGeom>
          <a:solidFill>
            <a:srgbClr val="0000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7006" y="5687063"/>
            <a:ext cx="8892480" cy="76686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WLAN-IOT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has potential to compliment </a:t>
            </a:r>
            <a:r>
              <a:rPr lang="en-US" sz="2000" b="1" dirty="0">
                <a:solidFill>
                  <a:schemeClr val="bg1"/>
                </a:solidFill>
              </a:rPr>
              <a:t>802.11n, </a:t>
            </a:r>
            <a:r>
              <a:rPr lang="en-US" sz="2000" b="1" dirty="0" smtClean="0">
                <a:solidFill>
                  <a:schemeClr val="bg1"/>
                </a:solidFill>
              </a:rPr>
              <a:t>802.15.4, </a:t>
            </a:r>
            <a:r>
              <a:rPr lang="en-US" sz="2000" b="1" dirty="0">
                <a:solidFill>
                  <a:schemeClr val="bg1"/>
                </a:solidFill>
              </a:rPr>
              <a:t>and BLE in 2.4GHz 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781937"/>
              </p:ext>
            </p:extLst>
          </p:nvPr>
        </p:nvGraphicFramePr>
        <p:xfrm>
          <a:off x="-342965" y="29200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5404728" y="5439855"/>
            <a:ext cx="357242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Source: 16-05-27 IHST iot-connectivity-market-tracker-q1-2016</a:t>
            </a:r>
          </a:p>
        </p:txBody>
      </p:sp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82713" y="322984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TAM: 44309Ku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27984" y="323107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TAM: 48901Ku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75811" y="275250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TAM: 55763Ku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06680" cy="1066800"/>
          </a:xfrm>
        </p:spPr>
        <p:txBody>
          <a:bodyPr/>
          <a:lstStyle/>
          <a:p>
            <a:pPr algn="l"/>
            <a:r>
              <a:rPr lang="en-US" dirty="0" smtClean="0"/>
              <a:t>Use Cases for </a:t>
            </a:r>
            <a:r>
              <a:rPr lang="en-US" dirty="0"/>
              <a:t>WLAN-IOT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Smart Environmental Sensors</a:t>
            </a:r>
          </a:p>
          <a:p>
            <a:pPr lvl="1"/>
            <a:r>
              <a:rPr lang="en-US" dirty="0" smtClean="0"/>
              <a:t>Sensors such as temperature variation sensor, carbon monoxide sensor etc. typically asleep for long-periods </a:t>
            </a:r>
            <a:r>
              <a:rPr lang="en-US" smtClean="0"/>
              <a:t>of </a:t>
            </a:r>
            <a:r>
              <a:rPr lang="en-US" smtClean="0"/>
              <a:t>time</a:t>
            </a:r>
          </a:p>
          <a:p>
            <a:pPr lvl="2"/>
            <a:r>
              <a:rPr lang="en-US" smtClean="0"/>
              <a:t>Extended home coverage [1] </a:t>
            </a:r>
            <a:endParaRPr lang="en-US" dirty="0" smtClean="0"/>
          </a:p>
          <a:p>
            <a:pPr lvl="1"/>
            <a:r>
              <a:rPr lang="en-US" dirty="0" smtClean="0"/>
              <a:t>Sensor wakes up on events and/or pre-defined schedule to transmit a small amount of data</a:t>
            </a:r>
          </a:p>
          <a:p>
            <a:pPr lvl="1"/>
            <a:r>
              <a:rPr lang="en-US" dirty="0" smtClean="0"/>
              <a:t>Key requirements</a:t>
            </a:r>
          </a:p>
          <a:p>
            <a:pPr lvl="2"/>
            <a:r>
              <a:rPr lang="en-US" dirty="0" smtClean="0"/>
              <a:t>Small device size, long sleep time and long battery life, easy provisioning</a:t>
            </a:r>
          </a:p>
          <a:p>
            <a:pPr lvl="2"/>
            <a:r>
              <a:rPr lang="en-US" dirty="0" smtClean="0"/>
              <a:t>Peak data rate less of an issue</a:t>
            </a:r>
          </a:p>
          <a:p>
            <a:r>
              <a:rPr lang="en-US" dirty="0" smtClean="0"/>
              <a:t>Intelligent Automation</a:t>
            </a:r>
          </a:p>
          <a:p>
            <a:pPr lvl="1"/>
            <a:r>
              <a:rPr lang="en-US" dirty="0" smtClean="0"/>
              <a:t>Actuators (e.g. irrigation systems), Smart appliances (where one wants ease of placement, regardless of proximity to AC power), Voice Assistant “range extenders”</a:t>
            </a:r>
          </a:p>
          <a:p>
            <a:pPr lvl="1"/>
            <a:r>
              <a:rPr lang="en-US" dirty="0" smtClean="0"/>
              <a:t>Devices wake on either remote control or non wireless event</a:t>
            </a:r>
          </a:p>
          <a:p>
            <a:pPr lvl="1"/>
            <a:r>
              <a:rPr lang="en-US" dirty="0" smtClean="0"/>
              <a:t>Key requirements</a:t>
            </a:r>
          </a:p>
          <a:p>
            <a:pPr lvl="2"/>
            <a:r>
              <a:rPr lang="en-US" dirty="0" smtClean="0"/>
              <a:t>Long battery life, small form-factor, predictable low latency </a:t>
            </a:r>
            <a:r>
              <a:rPr lang="en-US" smtClean="0"/>
              <a:t>(&lt; </a:t>
            </a:r>
            <a:r>
              <a:rPr lang="en-US" smtClean="0"/>
              <a:t>200ms)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 smtClean="0"/>
              <a:t>[1] </a:t>
            </a:r>
            <a:r>
              <a:rPr lang="en-US" sz="2000" b="0" smtClean="0"/>
              <a:t>IEEE 802.11-17/0784r0 “</a:t>
            </a:r>
            <a:r>
              <a:rPr lang="en-US" sz="2000"/>
              <a:t>Wi-Fi Enhancement for Full Coverage at Smart Home : Part-I (Coverage </a:t>
            </a:r>
            <a:r>
              <a:rPr lang="en-US" sz="2000"/>
              <a:t>Investigation</a:t>
            </a:r>
            <a:r>
              <a:rPr lang="en-US" sz="2000" smtClean="0"/>
              <a:t>),” May 2017</a:t>
            </a:r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291230A6-1ED8-40C7-B3D0-82B1B9814FD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192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1: Connected Portable Devices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258989" y="3463189"/>
            <a:ext cx="2119606" cy="137608"/>
          </a:xfrm>
          <a:custGeom>
            <a:avLst/>
            <a:gdLst>
              <a:gd name="connsiteX0" fmla="*/ 0 w 3894667"/>
              <a:gd name="connsiteY0" fmla="*/ 1186681 h 1389881"/>
              <a:gd name="connsiteX1" fmla="*/ 2032000 w 3894667"/>
              <a:gd name="connsiteY1" fmla="*/ 1348 h 1389881"/>
              <a:gd name="connsiteX2" fmla="*/ 3894667 w 3894667"/>
              <a:gd name="connsiteY2" fmla="*/ 1389881 h 138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667" h="1389881">
                <a:moveTo>
                  <a:pt x="0" y="1186681"/>
                </a:moveTo>
                <a:cubicBezTo>
                  <a:pt x="691444" y="577081"/>
                  <a:pt x="1382889" y="-32519"/>
                  <a:pt x="2032000" y="1348"/>
                </a:cubicBezTo>
                <a:cubicBezTo>
                  <a:pt x="2681111" y="35215"/>
                  <a:pt x="3894667" y="1389881"/>
                  <a:pt x="3894667" y="1389881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txBody>
          <a:bodyPr vert="horz" wrap="square" lIns="38548" tIns="19275" rIns="38548" bIns="19275" numCol="1" rtlCol="0" anchor="t" anchorCtr="1" compatLnSpc="1">
            <a:prstTxWarp prst="textNoShape">
              <a:avLst/>
            </a:prstTxWarp>
            <a:spAutoFit/>
          </a:bodyPr>
          <a:lstStyle/>
          <a:p>
            <a:pPr defTabSz="385763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</a:pPr>
            <a:endParaRPr lang="en-US" sz="67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8949">
            <a:off x="1722145" y="2901631"/>
            <a:ext cx="1121130" cy="209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363">
            <a:off x="1572136" y="3270331"/>
            <a:ext cx="1121130" cy="209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955" flipV="1">
            <a:off x="1611934" y="4355612"/>
            <a:ext cx="1914383" cy="173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62" y="4529257"/>
            <a:ext cx="938466" cy="484874"/>
          </a:xfrm>
          <a:prstGeom prst="rect">
            <a:avLst/>
          </a:prstGeom>
        </p:spPr>
      </p:pic>
      <p:grpSp>
        <p:nvGrpSpPr>
          <p:cNvPr id="11" name="Group 34"/>
          <p:cNvGrpSpPr/>
          <p:nvPr/>
        </p:nvGrpSpPr>
        <p:grpSpPr>
          <a:xfrm>
            <a:off x="5147359" y="3261378"/>
            <a:ext cx="1669949" cy="794589"/>
            <a:chOff x="5063551" y="3809637"/>
            <a:chExt cx="4491953" cy="2258950"/>
          </a:xfrm>
        </p:grpSpPr>
        <p:grpSp>
          <p:nvGrpSpPr>
            <p:cNvPr id="12" name="Group 25"/>
            <p:cNvGrpSpPr/>
            <p:nvPr/>
          </p:nvGrpSpPr>
          <p:grpSpPr>
            <a:xfrm>
              <a:off x="6357163" y="3839815"/>
              <a:ext cx="3198341" cy="2228772"/>
              <a:chOff x="10893137" y="1205729"/>
              <a:chExt cx="3853247" cy="2685143"/>
            </a:xfrm>
          </p:grpSpPr>
          <p:pic>
            <p:nvPicPr>
              <p:cNvPr id="16" name="Picture 15" descr="server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826676" y="1205729"/>
                <a:ext cx="1925134" cy="1443850"/>
              </a:xfrm>
              <a:prstGeom prst="rect">
                <a:avLst/>
              </a:prstGeom>
            </p:spPr>
          </p:pic>
          <p:pic>
            <p:nvPicPr>
              <p:cNvPr id="17" name="Picture 16" descr="Clouds.png"/>
              <p:cNvPicPr>
                <a:picLocks noChangeAspect="1"/>
              </p:cNvPicPr>
              <p:nvPr/>
            </p:nvPicPr>
            <p:blipFill>
              <a:blip r:embed="rId5" cstate="print"/>
              <a:srcRect r="3555"/>
              <a:stretch>
                <a:fillRect/>
              </a:stretch>
            </p:blipFill>
            <p:spPr>
              <a:xfrm>
                <a:off x="10893137" y="2114750"/>
                <a:ext cx="3853247" cy="1776122"/>
              </a:xfrm>
              <a:prstGeom prst="rect">
                <a:avLst/>
              </a:prstGeom>
            </p:spPr>
          </p:pic>
        </p:grpSp>
        <p:grpSp>
          <p:nvGrpSpPr>
            <p:cNvPr id="13" name="Group 28"/>
            <p:cNvGrpSpPr/>
            <p:nvPr/>
          </p:nvGrpSpPr>
          <p:grpSpPr>
            <a:xfrm>
              <a:off x="5063551" y="3809637"/>
              <a:ext cx="3247766" cy="2190727"/>
              <a:chOff x="5858682" y="1383958"/>
              <a:chExt cx="3247766" cy="2190726"/>
            </a:xfrm>
          </p:grpSpPr>
          <p:pic>
            <p:nvPicPr>
              <p:cNvPr id="14" name="Picture 13" descr="server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02175" y="1383958"/>
                <a:ext cx="1749731" cy="1314132"/>
              </a:xfrm>
              <a:prstGeom prst="rect">
                <a:avLst/>
              </a:prstGeom>
            </p:spPr>
          </p:pic>
          <p:pic>
            <p:nvPicPr>
              <p:cNvPr id="15" name="Picture 14" descr="Clouds.png"/>
              <p:cNvPicPr>
                <a:picLocks noChangeAspect="1"/>
              </p:cNvPicPr>
              <p:nvPr/>
            </p:nvPicPr>
            <p:blipFill>
              <a:blip r:embed="rId5" cstate="print"/>
              <a:srcRect r="3555"/>
              <a:stretch>
                <a:fillRect/>
              </a:stretch>
            </p:blipFill>
            <p:spPr>
              <a:xfrm>
                <a:off x="5858682" y="2077656"/>
                <a:ext cx="3247766" cy="1497028"/>
              </a:xfrm>
              <a:prstGeom prst="rect">
                <a:avLst/>
              </a:prstGeom>
            </p:spPr>
          </p:pic>
        </p:grpSp>
      </p:grpSp>
      <p:sp>
        <p:nvSpPr>
          <p:cNvPr id="18" name="TextBox 17"/>
          <p:cNvSpPr txBox="1"/>
          <p:nvPr/>
        </p:nvSpPr>
        <p:spPr>
          <a:xfrm>
            <a:off x="5696610" y="2974121"/>
            <a:ext cx="56137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cs typeface="Neo Sans Intel"/>
              </a:rPr>
              <a:t>Cloud</a:t>
            </a:r>
            <a:endParaRPr lang="en-US" sz="1600" dirty="0">
              <a:solidFill>
                <a:schemeClr val="tx1"/>
              </a:solidFill>
              <a:cs typeface="Neo Sans Intel"/>
            </a:endParaRPr>
          </a:p>
        </p:txBody>
      </p:sp>
      <p:sp>
        <p:nvSpPr>
          <p:cNvPr id="19" name="Freeform 18"/>
          <p:cNvSpPr/>
          <p:nvPr/>
        </p:nvSpPr>
        <p:spPr>
          <a:xfrm rot="9337269">
            <a:off x="4442394" y="4307663"/>
            <a:ext cx="1670471" cy="137608"/>
          </a:xfrm>
          <a:custGeom>
            <a:avLst/>
            <a:gdLst>
              <a:gd name="connsiteX0" fmla="*/ 0 w 3894667"/>
              <a:gd name="connsiteY0" fmla="*/ 1186681 h 1389881"/>
              <a:gd name="connsiteX1" fmla="*/ 2032000 w 3894667"/>
              <a:gd name="connsiteY1" fmla="*/ 1348 h 1389881"/>
              <a:gd name="connsiteX2" fmla="*/ 3894667 w 3894667"/>
              <a:gd name="connsiteY2" fmla="*/ 1389881 h 138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667" h="1389881">
                <a:moveTo>
                  <a:pt x="0" y="1186681"/>
                </a:moveTo>
                <a:cubicBezTo>
                  <a:pt x="691444" y="577081"/>
                  <a:pt x="1382889" y="-32519"/>
                  <a:pt x="2032000" y="1348"/>
                </a:cubicBezTo>
                <a:cubicBezTo>
                  <a:pt x="2681111" y="35215"/>
                  <a:pt x="3894667" y="1389881"/>
                  <a:pt x="3894667" y="1389881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txBody>
          <a:bodyPr vert="horz" wrap="square" lIns="38548" tIns="19275" rIns="38548" bIns="19275" numCol="1" rtlCol="0" anchor="t" anchorCtr="1" compatLnSpc="1">
            <a:prstTxWarp prst="textNoShape">
              <a:avLst/>
            </a:prstTxWarp>
            <a:spAutoFit/>
          </a:bodyPr>
          <a:lstStyle/>
          <a:p>
            <a:pPr defTabSz="385763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</a:pPr>
            <a:endParaRPr lang="en-US" sz="67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2296" y="2406617"/>
            <a:ext cx="10578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cs typeface="Neo Sans Intel"/>
              </a:rPr>
              <a:t>Portal </a:t>
            </a:r>
          </a:p>
          <a:p>
            <a:r>
              <a:rPr lang="en-US" sz="1200" dirty="0">
                <a:solidFill>
                  <a:schemeClr val="tx1"/>
                </a:solidFill>
                <a:cs typeface="Neo Sans Intel"/>
              </a:rPr>
              <a:t>(actionable intelligence)</a:t>
            </a:r>
          </a:p>
        </p:txBody>
      </p:sp>
      <p:sp>
        <p:nvSpPr>
          <p:cNvPr id="21" name="Freeform 20"/>
          <p:cNvSpPr/>
          <p:nvPr/>
        </p:nvSpPr>
        <p:spPr>
          <a:xfrm rot="2594737">
            <a:off x="2860119" y="4060550"/>
            <a:ext cx="1227584" cy="137608"/>
          </a:xfrm>
          <a:custGeom>
            <a:avLst/>
            <a:gdLst>
              <a:gd name="connsiteX0" fmla="*/ 0 w 3894667"/>
              <a:gd name="connsiteY0" fmla="*/ 1186681 h 1389881"/>
              <a:gd name="connsiteX1" fmla="*/ 2032000 w 3894667"/>
              <a:gd name="connsiteY1" fmla="*/ 1348 h 1389881"/>
              <a:gd name="connsiteX2" fmla="*/ 3894667 w 3894667"/>
              <a:gd name="connsiteY2" fmla="*/ 1389881 h 138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667" h="1389881">
                <a:moveTo>
                  <a:pt x="0" y="1186681"/>
                </a:moveTo>
                <a:cubicBezTo>
                  <a:pt x="691444" y="577081"/>
                  <a:pt x="1382889" y="-32519"/>
                  <a:pt x="2032000" y="1348"/>
                </a:cubicBezTo>
                <a:cubicBezTo>
                  <a:pt x="2681111" y="35215"/>
                  <a:pt x="3894667" y="1389881"/>
                  <a:pt x="3894667" y="1389881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txBody>
          <a:bodyPr vert="horz" wrap="square" lIns="38548" tIns="19275" rIns="38548" bIns="19275" numCol="1" rtlCol="0" anchor="t" anchorCtr="1" compatLnSpc="1">
            <a:prstTxWarp prst="textNoShape">
              <a:avLst/>
            </a:prstTxWarp>
            <a:spAutoFit/>
          </a:bodyPr>
          <a:lstStyle/>
          <a:p>
            <a:pPr defTabSz="385763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</a:pPr>
            <a:endParaRPr lang="en-US" sz="67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 rot="10023137" flipV="1">
            <a:off x="6538033" y="3389545"/>
            <a:ext cx="535657" cy="137608"/>
          </a:xfrm>
          <a:custGeom>
            <a:avLst/>
            <a:gdLst>
              <a:gd name="connsiteX0" fmla="*/ 0 w 3894667"/>
              <a:gd name="connsiteY0" fmla="*/ 1186681 h 1389881"/>
              <a:gd name="connsiteX1" fmla="*/ 2032000 w 3894667"/>
              <a:gd name="connsiteY1" fmla="*/ 1348 h 1389881"/>
              <a:gd name="connsiteX2" fmla="*/ 3894667 w 3894667"/>
              <a:gd name="connsiteY2" fmla="*/ 1389881 h 138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667" h="1389881">
                <a:moveTo>
                  <a:pt x="0" y="1186681"/>
                </a:moveTo>
                <a:cubicBezTo>
                  <a:pt x="691444" y="577081"/>
                  <a:pt x="1382889" y="-32519"/>
                  <a:pt x="2032000" y="1348"/>
                </a:cubicBezTo>
                <a:cubicBezTo>
                  <a:pt x="2681111" y="35215"/>
                  <a:pt x="3894667" y="1389881"/>
                  <a:pt x="3894667" y="1389881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txBody>
          <a:bodyPr vert="horz" wrap="square" lIns="38548" tIns="19275" rIns="38548" bIns="19275" numCol="1" rtlCol="0" anchor="t" anchorCtr="1" compatLnSpc="1">
            <a:prstTxWarp prst="textNoShape">
              <a:avLst/>
            </a:prstTxWarp>
            <a:spAutoFit/>
          </a:bodyPr>
          <a:lstStyle/>
          <a:p>
            <a:pPr defTabSz="385763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</a:pPr>
            <a:endParaRPr lang="en-US" sz="67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7702" y="4984454"/>
            <a:ext cx="129875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cs typeface="Neo Sans Intel"/>
              </a:rPr>
              <a:t>IoT Gateway </a:t>
            </a:r>
            <a:r>
              <a:rPr lang="en-US" sz="1200" dirty="0">
                <a:solidFill>
                  <a:schemeClr val="tx1"/>
                </a:solidFill>
                <a:cs typeface="Neo Sans Intel"/>
              </a:rPr>
              <a:t>/ AP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04604" y="2880072"/>
            <a:ext cx="21879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cs typeface="Neo Sans Intel"/>
              </a:rPr>
              <a:t>Smartphone</a:t>
            </a:r>
            <a:endParaRPr lang="en-US" sz="1200" dirty="0">
              <a:solidFill>
                <a:schemeClr val="tx1"/>
              </a:solidFill>
              <a:cs typeface="Neo Sans Inte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277" y="3134895"/>
            <a:ext cx="913791" cy="6917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659" y="3157071"/>
            <a:ext cx="250855" cy="2103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2306" y="2137253"/>
            <a:ext cx="385053" cy="6300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7359" y="2435023"/>
            <a:ext cx="211887" cy="1640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6409" y="2695865"/>
            <a:ext cx="250855" cy="2103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8897" y="4389686"/>
            <a:ext cx="250855" cy="210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6602" y="3967515"/>
            <a:ext cx="250855" cy="2103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69740" y="4153282"/>
            <a:ext cx="765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000" dirty="0" smtClean="0">
                <a:solidFill>
                  <a:srgbClr val="004280"/>
                </a:solidFill>
                <a:cs typeface="Neo Sans Intel"/>
              </a:rPr>
              <a:t>802.11ax</a:t>
            </a:r>
            <a:endParaRPr lang="en-US" sz="600" dirty="0">
              <a:solidFill>
                <a:srgbClr val="004280"/>
              </a:solidFill>
              <a:cs typeface="Neo Sans Intel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672" y="3109887"/>
            <a:ext cx="250855" cy="21031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57120" y="2884934"/>
            <a:ext cx="67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000" dirty="0">
                <a:solidFill>
                  <a:srgbClr val="004280"/>
                </a:solidFill>
                <a:cs typeface="Neo Sans Intel"/>
              </a:rPr>
              <a:t>Cellular</a:t>
            </a:r>
            <a:endParaRPr lang="en-US" sz="600" dirty="0">
              <a:solidFill>
                <a:srgbClr val="004280"/>
              </a:solidFill>
              <a:cs typeface="Neo Sans Inte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21174" y="3542893"/>
            <a:ext cx="67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000" dirty="0">
                <a:solidFill>
                  <a:srgbClr val="004280"/>
                </a:solidFill>
                <a:cs typeface="Neo Sans Intel"/>
              </a:rPr>
              <a:t>Cellular</a:t>
            </a:r>
            <a:endParaRPr lang="en-US" sz="600" dirty="0">
              <a:solidFill>
                <a:srgbClr val="004280"/>
              </a:solidFill>
              <a:cs typeface="Neo Sans Inte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4533" y="2355147"/>
            <a:ext cx="1268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000" dirty="0" smtClean="0">
                <a:solidFill>
                  <a:srgbClr val="004280"/>
                </a:solidFill>
                <a:cs typeface="Neo Sans Intel"/>
              </a:rPr>
              <a:t>WLAN-IOT</a:t>
            </a:r>
            <a:endParaRPr lang="en-US" sz="600" dirty="0">
              <a:solidFill>
                <a:srgbClr val="004280"/>
              </a:solidFill>
              <a:cs typeface="Neo Sans Intel"/>
            </a:endParaRPr>
          </a:p>
        </p:txBody>
      </p:sp>
      <p:pic>
        <p:nvPicPr>
          <p:cNvPr id="39" name="Picture 2" descr="http://www.skokie.org/images/FDTurnOutGear/helme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921804"/>
            <a:ext cx="651686" cy="4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www.skokie.org/images/FDTurnOutGear/turnoutcoa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5" y="3886187"/>
            <a:ext cx="812547" cy="6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86063" y="4502451"/>
            <a:ext cx="1401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C</a:t>
            </a:r>
            <a:r>
              <a:rPr lang="en-US" sz="1100" dirty="0" smtClean="0">
                <a:solidFill>
                  <a:schemeClr val="tx1"/>
                </a:solidFill>
              </a:rPr>
              <a:t>oat with embedded Wi-Fi sensors</a:t>
            </a:r>
            <a:endParaRPr lang="en-US" sz="1100" kern="1200" dirty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9552" y="3430423"/>
            <a:ext cx="1450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H</a:t>
            </a:r>
            <a:r>
              <a:rPr lang="en-US" sz="1100" dirty="0" smtClean="0">
                <a:solidFill>
                  <a:schemeClr val="tx1"/>
                </a:solidFill>
              </a:rPr>
              <a:t>elmet with camera</a:t>
            </a:r>
            <a:endParaRPr lang="en-US" sz="1100" kern="1200" dirty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pic>
        <p:nvPicPr>
          <p:cNvPr id="43" name="Picture 266" descr="APPLE iPod touch マニュアルページへ移動します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80532" y="3166838"/>
            <a:ext cx="304800" cy="55245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5535293" y="4434350"/>
            <a:ext cx="321873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Data transmission rate</a:t>
            </a:r>
            <a:r>
              <a:rPr lang="en-US" sz="11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b="1" dirty="0"/>
              <a:t>Sensors </a:t>
            </a:r>
            <a:r>
              <a:rPr lang="en-US" sz="1100" b="1"/>
              <a:t>to </a:t>
            </a:r>
            <a:r>
              <a:rPr lang="en-US" sz="1100" b="1" smtClean="0"/>
              <a:t>Smartphone</a:t>
            </a:r>
            <a:r>
              <a:rPr lang="en-US" sz="1100" smtClean="0"/>
              <a:t>: </a:t>
            </a:r>
            <a:r>
              <a:rPr lang="en-US" sz="1100" dirty="0"/>
              <a:t>Ranging </a:t>
            </a:r>
            <a:r>
              <a:rPr lang="en-US" sz="1100"/>
              <a:t>between </a:t>
            </a:r>
            <a:r>
              <a:rPr lang="en-US" sz="1100" smtClean="0"/>
              <a:t>2Mb/s to 10Mb/s </a:t>
            </a:r>
            <a:endParaRPr lang="en-US" sz="11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b="1" dirty="0" smtClean="0"/>
              <a:t>Smartphone to IOT Gateway</a:t>
            </a:r>
            <a:r>
              <a:rPr lang="en-US" sz="1100" dirty="0" smtClean="0"/>
              <a:t>: </a:t>
            </a:r>
            <a:r>
              <a:rPr lang="en-US" sz="1100" smtClean="0"/>
              <a:t>&gt; </a:t>
            </a:r>
            <a:r>
              <a:rPr lang="en-US" sz="1100" smtClean="0"/>
              <a:t>20Mb/s 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Transmission range</a:t>
            </a:r>
            <a:r>
              <a:rPr lang="en-US" sz="11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b="1" dirty="0"/>
              <a:t>Sensors </a:t>
            </a:r>
            <a:r>
              <a:rPr lang="en-US" sz="1100" b="1"/>
              <a:t>to </a:t>
            </a:r>
            <a:r>
              <a:rPr lang="en-US" sz="1100" b="1" smtClean="0"/>
              <a:t>IOT Gateway</a:t>
            </a:r>
            <a:r>
              <a:rPr lang="en-US" sz="1100" smtClean="0"/>
              <a:t>: </a:t>
            </a:r>
            <a:r>
              <a:rPr lang="en-US" sz="1100" dirty="0"/>
              <a:t>Ranging </a:t>
            </a:r>
            <a:r>
              <a:rPr lang="en-US" sz="1100"/>
              <a:t>between </a:t>
            </a:r>
            <a:r>
              <a:rPr lang="en-US" sz="1100" smtClean="0"/>
              <a:t>10m-200m  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894517" y="4556129"/>
            <a:ext cx="1268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000" dirty="0" smtClean="0">
                <a:solidFill>
                  <a:srgbClr val="004280"/>
                </a:solidFill>
                <a:cs typeface="Neo Sans Intel"/>
              </a:rPr>
              <a:t>WLAN-IOT</a:t>
            </a:r>
            <a:endParaRPr lang="en-US" sz="600" dirty="0">
              <a:solidFill>
                <a:srgbClr val="004280"/>
              </a:solidFill>
              <a:cs typeface="Neo Sans Inte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07012" y="2963007"/>
            <a:ext cx="1268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000" dirty="0" smtClean="0">
                <a:solidFill>
                  <a:srgbClr val="004280"/>
                </a:solidFill>
                <a:cs typeface="Neo Sans Intel"/>
              </a:rPr>
              <a:t>WLAN-IOT</a:t>
            </a:r>
            <a:endParaRPr lang="en-US" sz="600" dirty="0">
              <a:solidFill>
                <a:srgbClr val="004280"/>
              </a:solidFill>
              <a:cs typeface="Neo Sans Intel"/>
            </a:endParaRPr>
          </a:p>
        </p:txBody>
      </p:sp>
      <p:sp>
        <p:nvSpPr>
          <p:cNvPr id="49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126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61076" y="2207419"/>
            <a:ext cx="2687638" cy="133950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Opportunities for </a:t>
            </a:r>
            <a:r>
              <a:rPr lang="en-US" dirty="0" smtClean="0"/>
              <a:t>WLAN-IOT</a:t>
            </a:r>
            <a:endParaRPr lang="en-US" dirty="0"/>
          </a:p>
          <a:p>
            <a:pPr lvl="1"/>
            <a:r>
              <a:rPr lang="en-US" smtClean="0"/>
              <a:t>WLAN </a:t>
            </a:r>
            <a:r>
              <a:rPr lang="en-US" smtClean="0"/>
              <a:t>ecosystem</a:t>
            </a:r>
            <a:r>
              <a:rPr lang="en-US" smtClean="0"/>
              <a:t> </a:t>
            </a:r>
            <a:endParaRPr lang="en-US" dirty="0"/>
          </a:p>
          <a:p>
            <a:pPr lvl="1"/>
            <a:r>
              <a:rPr lang="en-US" dirty="0"/>
              <a:t>Proven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/>
              <a:t>Leverage on seamless integration with existing airport WLAN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28975" y="2207419"/>
            <a:ext cx="2687638" cy="13395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0625" tIns="0" rIns="50625" bIns="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r>
              <a:rPr lang="en-US" dirty="0"/>
              <a:t>Technologies under analysis</a:t>
            </a:r>
          </a:p>
          <a:p>
            <a:pPr lvl="1"/>
            <a:r>
              <a:rPr lang="en-US" dirty="0"/>
              <a:t>802.15.4, ZigBee</a:t>
            </a:r>
          </a:p>
          <a:p>
            <a:pPr lvl="1"/>
            <a:r>
              <a:rPr lang="en-US" dirty="0"/>
              <a:t>Bluetooth 5</a:t>
            </a:r>
          </a:p>
          <a:p>
            <a:pPr lvl="1"/>
            <a:r>
              <a:rPr lang="en-US" dirty="0"/>
              <a:t>Bluetooth Low Energy Mesh</a:t>
            </a:r>
          </a:p>
          <a:p>
            <a:pPr lvl="1"/>
            <a:r>
              <a:rPr lang="en-US" dirty="0" err="1"/>
              <a:t>LoRa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is the most suitable radio technology to maintain restrooms in a large deployment?</a:t>
            </a:r>
          </a:p>
          <a:p>
            <a:pPr lvl="1"/>
            <a:r>
              <a:rPr lang="en-US" dirty="0"/>
              <a:t>Sensors counting number of restroom visitors</a:t>
            </a:r>
          </a:p>
          <a:p>
            <a:pPr lvl="1"/>
            <a:r>
              <a:rPr lang="en-US" dirty="0"/>
              <a:t>Hand towel, toilet paper, and soap dispensers monitoring their filling status</a:t>
            </a:r>
          </a:p>
          <a:p>
            <a:r>
              <a:rPr lang="en-US" dirty="0"/>
              <a:t>Selection criteria</a:t>
            </a:r>
          </a:p>
          <a:p>
            <a:pPr lvl="1"/>
            <a:r>
              <a:rPr lang="en-US" dirty="0"/>
              <a:t>Installation</a:t>
            </a:r>
          </a:p>
          <a:p>
            <a:pPr lvl="1"/>
            <a:r>
              <a:rPr lang="en-US" dirty="0"/>
              <a:t>Number of Gateways/Relays</a:t>
            </a:r>
          </a:p>
          <a:p>
            <a:pPr lvl="1"/>
            <a:r>
              <a:rPr lang="en-US" dirty="0"/>
              <a:t>Radio Performance</a:t>
            </a:r>
          </a:p>
          <a:p>
            <a:pPr lvl="2"/>
            <a:r>
              <a:rPr lang="en-US" dirty="0"/>
              <a:t>Coverage</a:t>
            </a:r>
          </a:p>
          <a:p>
            <a:pPr lvl="2"/>
            <a:r>
              <a:rPr lang="en-US" dirty="0"/>
              <a:t>Capacity</a:t>
            </a:r>
          </a:p>
          <a:p>
            <a:pPr lvl="1"/>
            <a:r>
              <a:rPr lang="en-US" dirty="0"/>
              <a:t>Reliability</a:t>
            </a:r>
          </a:p>
          <a:p>
            <a:pPr lvl="1"/>
            <a:r>
              <a:rPr lang="en-US" dirty="0"/>
              <a:t>Battery Life</a:t>
            </a:r>
          </a:p>
          <a:p>
            <a:pPr lvl="1"/>
            <a:r>
              <a:rPr lang="en-US" dirty="0"/>
              <a:t>Cost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694371"/>
            <a:ext cx="7494588" cy="814028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Use Case 2: Gothenburg </a:t>
            </a:r>
            <a:r>
              <a:rPr lang="en-US" dirty="0"/>
              <a:t>Airport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71705" y="3546924"/>
            <a:ext cx="5190487" cy="1913615"/>
            <a:chOff x="506792" y="3755003"/>
            <a:chExt cx="7382026" cy="27215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6792" y="3755003"/>
              <a:ext cx="7382026" cy="26735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10352" y="5709061"/>
              <a:ext cx="1847750" cy="76752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076056" y="5594658"/>
            <a:ext cx="36726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100" b="1" dirty="0" smtClean="0"/>
              <a:t> Data </a:t>
            </a:r>
            <a:r>
              <a:rPr lang="en-US" sz="1100" b="1" dirty="0"/>
              <a:t>transmission rate</a:t>
            </a:r>
            <a:r>
              <a:rPr lang="en-US" sz="1100" dirty="0"/>
              <a:t>: </a:t>
            </a:r>
            <a:r>
              <a:rPr lang="en-US" sz="1100" dirty="0" smtClean="0"/>
              <a:t>10B reports every 5 mins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 smtClean="0"/>
              <a:t> Battery</a:t>
            </a:r>
            <a:r>
              <a:rPr lang="en-US" sz="1100" dirty="0" smtClean="0"/>
              <a:t>: Coin cell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 smtClean="0"/>
              <a:t> </a:t>
            </a:r>
            <a:r>
              <a:rPr lang="en-US" sz="1100" b="1" dirty="0" smtClean="0"/>
              <a:t>Battery lifetime</a:t>
            </a:r>
            <a:r>
              <a:rPr lang="en-US" sz="1100" dirty="0" smtClean="0"/>
              <a:t>: Minimum 2 years, 5 years desirable</a:t>
            </a:r>
            <a:endParaRPr lang="en-US" sz="1100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7334997" y="6513927"/>
            <a:ext cx="14875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Chittabrata Ghosh, Intel</a:t>
            </a:r>
            <a:endParaRPr lang="en-GB" dirty="0" smtClean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</a:t>
            </a:r>
            <a:r>
              <a:rPr lang="en-US" sz="1800" b="1"/>
              <a:t>IEEE </a:t>
            </a:r>
            <a:r>
              <a:rPr lang="en-US" sz="1800" b="1" smtClean="0"/>
              <a:t>802.11-17/1036r0</a:t>
            </a:r>
            <a:endParaRPr lang="en-US" sz="1800" b="1" dirty="0"/>
          </a:p>
        </p:txBody>
      </p:sp>
      <p:sp>
        <p:nvSpPr>
          <p:cNvPr id="15" name="Date Placeholder 3"/>
          <p:cNvSpPr txBox="1">
            <a:spLocks/>
          </p:cNvSpPr>
          <p:nvPr/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July 2017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119079</TotalTime>
  <Words>1806</Words>
  <Application>Microsoft Office PowerPoint</Application>
  <PresentationFormat>On-screen Show (4:3)</PresentationFormat>
  <Paragraphs>324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Gothic</vt:lpstr>
      <vt:lpstr>Arial</vt:lpstr>
      <vt:lpstr>Calibri</vt:lpstr>
      <vt:lpstr>Intel Clear</vt:lpstr>
      <vt:lpstr>Neo Sans Intel</vt:lpstr>
      <vt:lpstr>Times New Roman</vt:lpstr>
      <vt:lpstr>ACcord-Submission</vt:lpstr>
      <vt:lpstr>Microsoft Word 97 - 2003 Document</vt:lpstr>
      <vt:lpstr>WLAN-IOT: Low Complexity &amp; Constrained Peak Power Consumption WLAN</vt:lpstr>
      <vt:lpstr>Abstract</vt:lpstr>
      <vt:lpstr>Content of this Contribution</vt:lpstr>
      <vt:lpstr>Target IOT Verticals for WLAN-IOT</vt:lpstr>
      <vt:lpstr>Estimated Home Automation Proliferation by 2020 </vt:lpstr>
      <vt:lpstr>Estimated Total Available Market (TAM) of Wireless Technologies in 2020</vt:lpstr>
      <vt:lpstr>Use Cases for WLAN-IOT</vt:lpstr>
      <vt:lpstr>Use Case 1: Connected Portable Devices</vt:lpstr>
      <vt:lpstr>Use Case 2: Gothenburg Airport</vt:lpstr>
      <vt:lpstr>Advantages of WLAN-IOT over other Low Power WLAN Technologies</vt:lpstr>
      <vt:lpstr>Relationship of Peak Transmit Power and Internal Resistance of Battery</vt:lpstr>
      <vt:lpstr>Solution Gap in Existing Low Power WLAN Technologies</vt:lpstr>
      <vt:lpstr>Why Peak Transmit Power is Critical?</vt:lpstr>
      <vt:lpstr>Battery Capacity with Cell Size</vt:lpstr>
      <vt:lpstr>Scope for WLAN-IOT</vt:lpstr>
      <vt:lpstr>Proposed Projected Timeline for WLAN-IOT</vt:lpstr>
      <vt:lpstr>Straw Poll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NGP Use Case Template</dc:title>
  <dc:creator>caldana@qca.qualcomm.com</dc:creator>
  <cp:keywords>CTPClassification=CTP_PUBLIC:VisualMarkings=</cp:keywords>
  <cp:lastModifiedBy>Ghosh, Chittabrata</cp:lastModifiedBy>
  <cp:revision>403</cp:revision>
  <cp:lastPrinted>2013-07-10T22:27:23Z</cp:lastPrinted>
  <dcterms:created xsi:type="dcterms:W3CDTF">2009-11-13T19:11:16Z</dcterms:created>
  <dcterms:modified xsi:type="dcterms:W3CDTF">2017-07-10T15:09:48Z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a4ac761e-5ac4-4ab6-8c6e-a074f521daf7</vt:lpwstr>
  </property>
  <property fmtid="{D5CDD505-2E9C-101B-9397-08002B2CF9AE}" pid="4" name="CTP_TimeStamp">
    <vt:lpwstr>2016-07-26 02:56:02Z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CTP_PUBLIC</vt:lpwstr>
  </property>
</Properties>
</file>