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g" ContentType="image/jpeg"/>
  <Default Extension="tiff" ContentType="image/tiff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media/image5.png" ContentType="image/jpeg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5" r:id="rId4"/>
    <p:sldId id="266" r:id="rId5"/>
    <p:sldId id="263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6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826" autoAdjust="0"/>
    <p:restoredTop sz="94660"/>
  </p:normalViewPr>
  <p:slideViewPr>
    <p:cSldViewPr>
      <p:cViewPr>
        <p:scale>
          <a:sx n="123" d="100"/>
          <a:sy n="123" d="100"/>
        </p:scale>
        <p:origin x="376" y="-7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90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38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69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246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6808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805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948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613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6733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39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78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Djordje Tujkovic, Facebook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July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Djordje Tujkovic, Facebook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Djordje Tujkovic, Facebook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Djordje Tujkovic, Facebook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Djordje Tujkovic, Facebook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Djordje Tujkovic, Facebook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Djordje Tujkovic, Facebook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Djordje Tujkovic, Facebook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Djordje Tujkovic, Facebook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802.11-17/1022r0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9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4" Type="http://schemas.openxmlformats.org/officeDocument/2006/relationships/image" Target="../media/image21.jpg"/><Relationship Id="rId5" Type="http://schemas.openxmlformats.org/officeDocument/2006/relationships/image" Target="../media/image22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4" Type="http://schemas.openxmlformats.org/officeDocument/2006/relationships/image" Target="../media/image24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4" Type="http://schemas.openxmlformats.org/officeDocument/2006/relationships/image" Target="../media/image26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tiff"/><Relationship Id="rId10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4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4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4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 smtClean="0"/>
              <a:t>July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Djordje Tujkovic, Facebook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Changes </a:t>
            </a:r>
            <a:r>
              <a:rPr lang="en-US" dirty="0"/>
              <a:t>to IEEE 802.11ay in support of </a:t>
            </a:r>
            <a:r>
              <a:rPr lang="en-GB" dirty="0" err="1">
                <a:solidFill>
                  <a:schemeClr val="tx1"/>
                </a:solidFill>
              </a:rPr>
              <a:t>mmW</a:t>
            </a:r>
            <a:r>
              <a:rPr lang="en-GB" dirty="0">
                <a:solidFill>
                  <a:schemeClr val="tx1"/>
                </a:solidFill>
              </a:rPr>
              <a:t> Distribution </a:t>
            </a:r>
            <a:r>
              <a:rPr lang="en-GB" dirty="0" smtClean="0">
                <a:solidFill>
                  <a:schemeClr val="tx1"/>
                </a:solidFill>
              </a:rPr>
              <a:t>Network </a:t>
            </a:r>
            <a:r>
              <a:rPr lang="en-US" dirty="0" smtClean="0"/>
              <a:t>Use </a:t>
            </a:r>
            <a:r>
              <a:rPr lang="en-US" dirty="0" smtClean="0"/>
              <a:t>Cases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2017-07-10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0459329"/>
              </p:ext>
            </p:extLst>
          </p:nvPr>
        </p:nvGraphicFramePr>
        <p:xfrm>
          <a:off x="514350" y="2279650"/>
          <a:ext cx="8129588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9" name="Document" r:id="rId4" imgW="8235535" imgH="2532181" progId="Word.Document.8">
                  <p:embed/>
                </p:oleObj>
              </mc:Choice>
              <mc:Fallback>
                <p:oleObj name="Document" r:id="rId4" imgW="8235535" imgH="253218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9650"/>
                        <a:ext cx="8129588" cy="249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Blocking </a:t>
            </a:r>
            <a:r>
              <a:rPr lang="en-US" dirty="0"/>
              <a:t>Effect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spcAft>
                <a:spcPts val="600"/>
              </a:spcAft>
              <a:buFont typeface="Arial" charset="0"/>
              <a:buChar char="•"/>
            </a:pPr>
            <a:r>
              <a:rPr lang="en-US" sz="2000" dirty="0"/>
              <a:t>In typical </a:t>
            </a:r>
            <a:r>
              <a:rPr lang="en-US" sz="2000" dirty="0" smtClean="0"/>
              <a:t>wireless distribution system</a:t>
            </a:r>
            <a:r>
              <a:rPr lang="en-US" sz="2000" dirty="0"/>
              <a:t>, </a:t>
            </a:r>
            <a:r>
              <a:rPr lang="en-US" sz="2000" dirty="0" smtClean="0"/>
              <a:t>co-channel interference mainly limits the operating </a:t>
            </a:r>
            <a:r>
              <a:rPr lang="en-US" sz="2000" dirty="0"/>
              <a:t>SINR on the link</a:t>
            </a:r>
          </a:p>
          <a:p>
            <a:pPr>
              <a:spcAft>
                <a:spcPts val="600"/>
              </a:spcAft>
              <a:buFont typeface="Arial" charset="0"/>
              <a:buChar char="•"/>
            </a:pPr>
            <a:r>
              <a:rPr lang="en-US" sz="2000" dirty="0" smtClean="0"/>
              <a:t>In </a:t>
            </a:r>
            <a:r>
              <a:rPr lang="en-US" sz="2000" dirty="0" err="1"/>
              <a:t>WiFi</a:t>
            </a:r>
            <a:r>
              <a:rPr lang="en-US" sz="2000" dirty="0"/>
              <a:t> based </a:t>
            </a:r>
            <a:r>
              <a:rPr lang="en-US" sz="2000" dirty="0" smtClean="0"/>
              <a:t>systems, there is an additional </a:t>
            </a:r>
            <a:r>
              <a:rPr lang="en-US" sz="2000" dirty="0" smtClean="0"/>
              <a:t>blocking effect </a:t>
            </a:r>
            <a:endParaRPr lang="en-US" sz="2000" dirty="0"/>
          </a:p>
          <a:p>
            <a:pPr marL="742950" lvl="2" indent="-342900">
              <a:spcAft>
                <a:spcPts val="600"/>
              </a:spcAft>
              <a:buFont typeface="Arial" charset="0"/>
              <a:buChar char="•"/>
            </a:pPr>
            <a:r>
              <a:rPr lang="en-US" sz="1600" dirty="0"/>
              <a:t>Packet detection is based on Preamble with STF and CE </a:t>
            </a:r>
            <a:r>
              <a:rPr lang="en-US" sz="1600" dirty="0" smtClean="0"/>
              <a:t>training </a:t>
            </a:r>
            <a:r>
              <a:rPr lang="en-US" sz="1600" dirty="0"/>
              <a:t>sequences which are common to all links in the system</a:t>
            </a:r>
          </a:p>
          <a:p>
            <a:pPr marL="742950" lvl="2" indent="-342900">
              <a:spcAft>
                <a:spcPts val="600"/>
              </a:spcAft>
              <a:buFont typeface="Arial" charset="0"/>
              <a:buChar char="•"/>
            </a:pPr>
            <a:r>
              <a:rPr lang="en-US" sz="1600" dirty="0"/>
              <a:t>Segregation of desired and undesired link signals is based on MAC address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4196020"/>
            <a:ext cx="5600712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charset="0"/>
              <a:buChar char="•"/>
            </a:pPr>
            <a:r>
              <a:rPr lang="en-US" sz="2000" b="1" dirty="0">
                <a:solidFill>
                  <a:srgbClr val="000000"/>
                </a:solidFill>
                <a:latin typeface="+mn-lt"/>
                <a:ea typeface="+mn-ea"/>
              </a:rPr>
              <a:t>Receiver locks onto </a:t>
            </a:r>
            <a:r>
              <a:rPr lang="en-US" sz="2000" b="1" dirty="0" smtClean="0">
                <a:solidFill>
                  <a:srgbClr val="000000"/>
                </a:solidFill>
                <a:latin typeface="+mn-lt"/>
                <a:ea typeface="+mn-ea"/>
              </a:rPr>
              <a:t>an </a:t>
            </a:r>
            <a:r>
              <a:rPr lang="en-US" sz="2000" b="1" dirty="0">
                <a:solidFill>
                  <a:srgbClr val="000000"/>
                </a:solidFill>
                <a:latin typeface="+mn-lt"/>
                <a:ea typeface="+mn-ea"/>
              </a:rPr>
              <a:t>early weak interference packet </a:t>
            </a:r>
            <a:r>
              <a:rPr lang="en-US" sz="2000" b="1" dirty="0" smtClean="0">
                <a:solidFill>
                  <a:srgbClr val="000000"/>
                </a:solidFill>
                <a:latin typeface="+mn-lt"/>
                <a:ea typeface="+mn-ea"/>
              </a:rPr>
              <a:t>when </a:t>
            </a:r>
            <a:r>
              <a:rPr lang="en-US" dirty="0" smtClean="0">
                <a:solidFill>
                  <a:schemeClr val="tx1"/>
                </a:solidFill>
              </a:rPr>
              <a:t>△T ∈ </a:t>
            </a:r>
            <a:r>
              <a:rPr lang="en-US" sz="2000" b="1" dirty="0">
                <a:solidFill>
                  <a:srgbClr val="000000"/>
                </a:solidFill>
                <a:latin typeface="+mn-lt"/>
                <a:ea typeface="+mn-ea"/>
              </a:rPr>
              <a:t>[1.2usec-𝛼, </a:t>
            </a:r>
            <a:r>
              <a:rPr lang="en-US" sz="2000" b="1" dirty="0" smtClean="0">
                <a:solidFill>
                  <a:srgbClr val="000000"/>
                </a:solidFill>
                <a:latin typeface="+mn-lt"/>
                <a:ea typeface="+mn-ea"/>
              </a:rPr>
              <a:t>2.45us]</a:t>
            </a:r>
          </a:p>
          <a:p>
            <a:pPr marL="685800" lvl="2">
              <a:spcAft>
                <a:spcPts val="600"/>
              </a:spcAft>
              <a:buFont typeface="Arial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+mn-lt"/>
                <a:ea typeface="+mn-ea"/>
              </a:rPr>
              <a:t>D</a:t>
            </a:r>
            <a:r>
              <a:rPr lang="en-US" sz="1600" dirty="0" smtClean="0">
                <a:solidFill>
                  <a:srgbClr val="000000"/>
                </a:solidFill>
                <a:latin typeface="+mn-lt"/>
                <a:ea typeface="+mn-ea"/>
              </a:rPr>
              <a:t>esired </a:t>
            </a:r>
            <a:r>
              <a:rPr lang="en-US" sz="1600" dirty="0">
                <a:solidFill>
                  <a:srgbClr val="000000"/>
                </a:solidFill>
                <a:latin typeface="+mn-lt"/>
                <a:ea typeface="+mn-ea"/>
              </a:rPr>
              <a:t>packet may be blocked from being detected</a:t>
            </a:r>
          </a:p>
          <a:p>
            <a:pPr marL="685800" lvl="2">
              <a:spcAft>
                <a:spcPts val="600"/>
              </a:spcAft>
              <a:buFont typeface="Arial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+mn-lt"/>
                <a:ea typeface="+mn-ea"/>
              </a:rPr>
              <a:t>Exact value of 𝛼 depends on CRS thresholds, and details of AGC and packet detection implementation</a:t>
            </a:r>
          </a:p>
          <a:p>
            <a:pPr marL="685800" lvl="2">
              <a:spcAft>
                <a:spcPts val="600"/>
              </a:spcAft>
              <a:buFont typeface="Arial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+mn-lt"/>
                <a:ea typeface="+mn-ea"/>
              </a:rPr>
              <a:t>Unduly limits the spectral efficiency in fixed wireless distribution system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367883"/>
            <a:ext cx="2873171" cy="191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6267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848685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err="1"/>
              <a:t>Golay</a:t>
            </a:r>
            <a:r>
              <a:rPr lang="en-US" dirty="0"/>
              <a:t> Code Index </a:t>
            </a:r>
            <a:r>
              <a:rPr lang="en-US" dirty="0" smtClean="0">
                <a:solidFill>
                  <a:schemeClr val="tx1"/>
                </a:solidFill>
              </a:rPr>
              <a:t>Selection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1800" dirty="0"/>
              <a:t>Define subset of 3-4 </a:t>
            </a:r>
            <a:r>
              <a:rPr lang="en-US" sz="1800" dirty="0" err="1"/>
              <a:t>Golay</a:t>
            </a:r>
            <a:r>
              <a:rPr lang="en-US" sz="1800" dirty="0"/>
              <a:t> Code Indexes (GIs) with best cross-correlation properties to be assigned to individual links upon association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1800" dirty="0"/>
              <a:t>Default </a:t>
            </a:r>
            <a:r>
              <a:rPr lang="en-US" sz="1800" dirty="0" err="1" smtClean="0"/>
              <a:t>Golay</a:t>
            </a:r>
            <a:r>
              <a:rPr lang="en-US" sz="1800" dirty="0" smtClean="0"/>
              <a:t> sequence </a:t>
            </a:r>
            <a:r>
              <a:rPr lang="en-US" sz="1800" dirty="0"/>
              <a:t>for </a:t>
            </a:r>
            <a:r>
              <a:rPr lang="en-US" sz="1800" dirty="0" smtClean="0"/>
              <a:t>“onboarding” </a:t>
            </a:r>
            <a:r>
              <a:rPr lang="en-US" sz="1800" dirty="0" err="1" smtClean="0"/>
              <a:t>mmW</a:t>
            </a:r>
            <a:r>
              <a:rPr lang="en-US" sz="1800" dirty="0" smtClean="0"/>
              <a:t> </a:t>
            </a:r>
            <a:r>
              <a:rPr lang="en-US" sz="1800" dirty="0"/>
              <a:t>D</a:t>
            </a:r>
            <a:r>
              <a:rPr lang="en-US" sz="1800" dirty="0" smtClean="0"/>
              <a:t>istribution NW nodes can </a:t>
            </a:r>
            <a:r>
              <a:rPr lang="en-US" sz="1800" dirty="0"/>
              <a:t>be predefined in spec, or receiver can sweep through predefined set (blind detection)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497" y="3971961"/>
            <a:ext cx="4500251" cy="107033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045" y="5404905"/>
            <a:ext cx="6162267" cy="107033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64662" y="3726685"/>
            <a:ext cx="44705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Table 1: Peak suppression as function of GI pair [dB]: Third order set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71524" y="5178816"/>
            <a:ext cx="4463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Table 2: Peak suppression as function of GI pair [dB]: Forth order set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1148" y="3444529"/>
            <a:ext cx="2058727" cy="158096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974229" y="4712407"/>
            <a:ext cx="11362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Example: One radio sector on each side of square, Red arrow denotes early weak interference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4597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Blocking Effect Field </a:t>
            </a:r>
            <a:r>
              <a:rPr lang="en-US" dirty="0"/>
              <a:t>Scenario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365268"/>
            <a:ext cx="1883035" cy="372802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8876" y="2365268"/>
            <a:ext cx="6889628" cy="2935660"/>
          </a:xfrm>
          <a:prstGeom prst="rect">
            <a:avLst/>
          </a:prstGeom>
        </p:spPr>
      </p:pic>
      <p:cxnSp>
        <p:nvCxnSpPr>
          <p:cNvPr id="15" name="Straight Arrow Connector 14"/>
          <p:cNvCxnSpPr/>
          <p:nvPr/>
        </p:nvCxnSpPr>
        <p:spPr>
          <a:xfrm flipH="1" flipV="1">
            <a:off x="3690255" y="3943891"/>
            <a:ext cx="2753953" cy="437601"/>
          </a:xfrm>
          <a:prstGeom prst="straightConnector1">
            <a:avLst/>
          </a:prstGeom>
          <a:ln w="38100">
            <a:solidFill>
              <a:schemeClr val="bg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690255" y="3107349"/>
            <a:ext cx="3408687" cy="620369"/>
          </a:xfrm>
          <a:prstGeom prst="straightConnector1">
            <a:avLst/>
          </a:prstGeom>
          <a:ln w="38100">
            <a:solidFill>
              <a:schemeClr val="bg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173866" y="3939009"/>
            <a:ext cx="950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sym typeface="Wingdings"/>
              </a:rPr>
              <a:t>11-8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61087" y="2374963"/>
            <a:ext cx="950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  <a:sym typeface="Wingdings"/>
              </a:rPr>
              <a:t>11-9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71391" y="3248953"/>
            <a:ext cx="2127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sym typeface="Wingdings"/>
              </a:rPr>
              <a:t>10-5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6611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76614" y="6475413"/>
            <a:ext cx="2255826" cy="180975"/>
          </a:xfrm>
        </p:spPr>
        <p:txBody>
          <a:bodyPr/>
          <a:lstStyle/>
          <a:p>
            <a:r>
              <a:rPr lang="en-GB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01764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4213"/>
            <a:ext cx="8568952" cy="1160462"/>
          </a:xfrm>
          <a:ln/>
        </p:spPr>
        <p:txBody>
          <a:bodyPr lIns="90000" tIns="46800" rIns="90000" bIns="46800"/>
          <a:lstStyle/>
          <a:p>
            <a:r>
              <a:rPr lang="en-US" dirty="0" err="1"/>
              <a:t>Golay</a:t>
            </a:r>
            <a:r>
              <a:rPr lang="en-US" dirty="0"/>
              <a:t> Code Index </a:t>
            </a:r>
            <a:r>
              <a:rPr lang="en-US" dirty="0" smtClean="0"/>
              <a:t>Selection</a:t>
            </a:r>
            <a:r>
              <a:rPr lang="en-US" dirty="0" smtClean="0"/>
              <a:t>: </a:t>
            </a:r>
            <a:r>
              <a:rPr lang="en-US" dirty="0"/>
              <a:t>Field data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56578" y="1772816"/>
            <a:ext cx="2490975" cy="391592"/>
          </a:xfrm>
          <a:ln/>
        </p:spPr>
        <p:txBody>
          <a:bodyPr/>
          <a:lstStyle/>
          <a:p>
            <a:pPr marL="0" indent="0"/>
            <a:r>
              <a:rPr lang="en-GB" sz="1800" dirty="0" smtClean="0"/>
              <a:t>CSR default </a:t>
            </a:r>
            <a:endParaRPr lang="en-GB" sz="1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678" y="2163593"/>
            <a:ext cx="3946497" cy="197324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578" y="4391028"/>
            <a:ext cx="4568574" cy="2073069"/>
          </a:xfrm>
          <a:prstGeom prst="rect">
            <a:avLst/>
          </a:prstGeom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901792" y="4117528"/>
            <a:ext cx="2975683" cy="3915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GB" sz="1800" kern="0" dirty="0" smtClean="0"/>
              <a:t>CSR optimized</a:t>
            </a:r>
            <a:endParaRPr lang="en-GB" sz="1800" kern="0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159039" y="1903065"/>
            <a:ext cx="2490975" cy="3915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GB" sz="1800" kern="0" dirty="0" smtClean="0"/>
              <a:t>MSC9 </a:t>
            </a:r>
            <a:r>
              <a:rPr lang="en-GB" sz="1800" kern="0" dirty="0"/>
              <a:t>50% duty </a:t>
            </a:r>
            <a:r>
              <a:rPr lang="en-GB" sz="1800" kern="0" dirty="0" smtClean="0"/>
              <a:t>cycle (TDD) on both links transmitting simultaneously , max </a:t>
            </a:r>
            <a:r>
              <a:rPr lang="en-GB" sz="1800" kern="0" dirty="0" err="1" smtClean="0"/>
              <a:t>Tput</a:t>
            </a:r>
            <a:r>
              <a:rPr lang="en-GB" sz="1800" kern="0" dirty="0" smtClean="0"/>
              <a:t> per link 1.05Gbs</a:t>
            </a:r>
            <a:endParaRPr lang="en-GB" sz="1800" kern="0" dirty="0"/>
          </a:p>
        </p:txBody>
      </p:sp>
    </p:spTree>
    <p:extLst>
      <p:ext uri="{BB962C8B-B14F-4D97-AF65-F5344CB8AC3E}">
        <p14:creationId xmlns:p14="http://schemas.microsoft.com/office/powerpoint/2010/main" val="1500096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Summary of Proposal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50696" cy="4114800"/>
          </a:xfrm>
          <a:ln/>
        </p:spPr>
        <p:txBody>
          <a:bodyPr/>
          <a:lstStyle/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n-GB" sz="2000" dirty="0" smtClean="0"/>
              <a:t>Adopt initial set of changes </a:t>
            </a:r>
            <a:r>
              <a:rPr lang="en-GB" sz="2000" dirty="0"/>
              <a:t>to Draft 1.0 of 802.11ay </a:t>
            </a:r>
            <a:r>
              <a:rPr lang="en-GB" sz="2000" dirty="0" smtClean="0"/>
              <a:t>to </a:t>
            </a:r>
            <a:r>
              <a:rPr lang="en-GB" sz="2000" dirty="0"/>
              <a:t>support requirements for the new </a:t>
            </a:r>
            <a:r>
              <a:rPr lang="en-GB" sz="2000" dirty="0" err="1"/>
              <a:t>mmW</a:t>
            </a:r>
            <a:r>
              <a:rPr lang="en-GB" sz="2000" dirty="0"/>
              <a:t> </a:t>
            </a:r>
            <a:r>
              <a:rPr lang="en-GB" sz="2000" dirty="0" smtClean="0"/>
              <a:t>Distribution Network use cases</a:t>
            </a:r>
          </a:p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n-GB" sz="2000" dirty="0" smtClean="0"/>
              <a:t>Enable centralized co-channel interference management and mitigation </a:t>
            </a:r>
          </a:p>
          <a:p>
            <a:pPr lvl="1">
              <a:spcBef>
                <a:spcPts val="0"/>
              </a:spcBef>
              <a:buFont typeface="Arial" charset="0"/>
              <a:buChar char="•"/>
            </a:pPr>
            <a:r>
              <a:rPr lang="en-GB" sz="1800" dirty="0" smtClean="0"/>
              <a:t>Ability </a:t>
            </a:r>
            <a:r>
              <a:rPr lang="en-GB" sz="1800" dirty="0"/>
              <a:t>to latch state of TSF counter to external PPS (e.g. over GPIO) in </a:t>
            </a:r>
            <a:r>
              <a:rPr lang="en-GB" sz="1800" dirty="0" smtClean="0"/>
              <a:t>distribution </a:t>
            </a:r>
            <a:r>
              <a:rPr lang="en-GB" sz="1800" dirty="0"/>
              <a:t>nodes to enable network wide timing synchronization</a:t>
            </a:r>
          </a:p>
          <a:p>
            <a:pPr marL="1200150" lvl="2" indent="-285750">
              <a:spcBef>
                <a:spcPts val="0"/>
              </a:spcBef>
              <a:buFont typeface="Arial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Maximum 1usec timing drift over </a:t>
            </a:r>
            <a:r>
              <a:rPr lang="en-US" sz="1600" dirty="0" smtClean="0">
                <a:solidFill>
                  <a:schemeClr val="tx1"/>
                </a:solidFill>
              </a:rPr>
              <a:t>100msec. </a:t>
            </a:r>
            <a:r>
              <a:rPr lang="en-GB" sz="1600" dirty="0" smtClean="0"/>
              <a:t>Recommended </a:t>
            </a:r>
            <a:r>
              <a:rPr lang="en-GB" sz="1600" dirty="0"/>
              <a:t>implementation, does not require spec </a:t>
            </a:r>
            <a:r>
              <a:rPr lang="en-GB" sz="1600" dirty="0" smtClean="0"/>
              <a:t>change. </a:t>
            </a:r>
            <a:endParaRPr lang="en-GB" sz="1600" dirty="0"/>
          </a:p>
          <a:p>
            <a:pPr lvl="1">
              <a:spcBef>
                <a:spcPts val="0"/>
              </a:spcBef>
              <a:buFont typeface="Arial" charset="0"/>
              <a:buChar char="•"/>
            </a:pPr>
            <a:r>
              <a:rPr lang="en-GB" sz="1800" dirty="0"/>
              <a:t>Implicit Block-ACK delayed to next SP allocated in opposite direction</a:t>
            </a:r>
          </a:p>
          <a:p>
            <a:pPr marL="1200150" lvl="2" indent="-285750">
              <a:spcBef>
                <a:spcPts val="0"/>
              </a:spcBef>
              <a:buFont typeface="Arial" charset="0"/>
              <a:buChar char="•"/>
            </a:pPr>
            <a:r>
              <a:rPr lang="en-GB" sz="1600" dirty="0"/>
              <a:t>The rest of MSDU to AMPDU data path unmodified</a:t>
            </a:r>
          </a:p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n-GB" sz="2000" dirty="0"/>
              <a:t>Alleviate the </a:t>
            </a:r>
            <a:r>
              <a:rPr lang="en-GB" sz="2000" dirty="0" smtClean="0"/>
              <a:t>blocking </a:t>
            </a:r>
            <a:r>
              <a:rPr lang="en-GB" sz="2000" dirty="0"/>
              <a:t>problem </a:t>
            </a:r>
          </a:p>
          <a:p>
            <a:pPr lvl="1">
              <a:spcBef>
                <a:spcPts val="0"/>
              </a:spcBef>
              <a:buFont typeface="Arial" charset="0"/>
              <a:buChar char="•"/>
            </a:pPr>
            <a:r>
              <a:rPr lang="en-GB" sz="1800" dirty="0" err="1"/>
              <a:t>Golay</a:t>
            </a:r>
            <a:r>
              <a:rPr lang="en-GB" sz="1800" dirty="0"/>
              <a:t> code index </a:t>
            </a:r>
            <a:r>
              <a:rPr lang="en-GB" sz="1800" dirty="0" smtClean="0"/>
              <a:t>selection per </a:t>
            </a:r>
            <a:r>
              <a:rPr lang="en-GB" sz="1800" dirty="0"/>
              <a:t>link</a:t>
            </a:r>
          </a:p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n-GB" sz="2000" dirty="0"/>
              <a:t>Assure co-existence with other use cases in the spec</a:t>
            </a:r>
          </a:p>
          <a:p>
            <a:pPr lvl="1">
              <a:spcBef>
                <a:spcPts val="0"/>
              </a:spcBef>
              <a:buFont typeface="Arial" charset="0"/>
              <a:buChar char="•"/>
            </a:pPr>
            <a:r>
              <a:rPr lang="en-US" sz="1800" dirty="0"/>
              <a:t>Indication in the Beacon Transmission to indicate subsequent DTI pertains to the </a:t>
            </a:r>
            <a:r>
              <a:rPr lang="en-US" sz="1800" dirty="0" err="1"/>
              <a:t>mmW</a:t>
            </a:r>
            <a:r>
              <a:rPr lang="en-US" sz="1800" dirty="0"/>
              <a:t> Scheduled </a:t>
            </a:r>
            <a:r>
              <a:rPr lang="en-US" sz="1800" dirty="0" smtClean="0"/>
              <a:t>Access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016598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b="0" dirty="0"/>
              <a:t>[1] IEEE P802.11ayTM/D0.3, March 2017 </a:t>
            </a:r>
          </a:p>
          <a:p>
            <a:r>
              <a:rPr lang="en-US" b="0" dirty="0" smtClean="0"/>
              <a:t>[2] IEEE 802.11-17/1019r0 “</a:t>
            </a:r>
            <a:r>
              <a:rPr lang="en-GB" b="0" dirty="0" err="1"/>
              <a:t>mmWave</a:t>
            </a:r>
            <a:r>
              <a:rPr lang="en-GB" b="0" dirty="0"/>
              <a:t> Mesh Network Usage Model</a:t>
            </a:r>
            <a:r>
              <a:rPr lang="en-US" b="0" dirty="0" smtClean="0"/>
              <a:t>”</a:t>
            </a:r>
            <a:endParaRPr lang="en-US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de-DE" smtClean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</a:rPr>
              <a:t>This presentation </a:t>
            </a:r>
            <a:r>
              <a:rPr lang="en-GB" dirty="0" smtClean="0">
                <a:solidFill>
                  <a:schemeClr val="tx1"/>
                </a:solidFill>
              </a:rPr>
              <a:t>proposes </a:t>
            </a:r>
            <a:r>
              <a:rPr lang="en-GB" dirty="0" smtClean="0">
                <a:solidFill>
                  <a:schemeClr val="tx1"/>
                </a:solidFill>
              </a:rPr>
              <a:t>initial set of changes </a:t>
            </a:r>
            <a:r>
              <a:rPr lang="en-GB" dirty="0" smtClean="0">
                <a:solidFill>
                  <a:schemeClr val="tx1"/>
                </a:solidFill>
              </a:rPr>
              <a:t>to </a:t>
            </a:r>
            <a:r>
              <a:rPr lang="en-GB" dirty="0">
                <a:solidFill>
                  <a:schemeClr val="tx1"/>
                </a:solidFill>
              </a:rPr>
              <a:t>IEEE 802.11ay </a:t>
            </a:r>
            <a:r>
              <a:rPr lang="en-GB" dirty="0" smtClean="0">
                <a:solidFill>
                  <a:schemeClr val="tx1"/>
                </a:solidFill>
              </a:rPr>
              <a:t>[1] in </a:t>
            </a:r>
            <a:r>
              <a:rPr lang="en-GB" dirty="0">
                <a:solidFill>
                  <a:schemeClr val="tx1"/>
                </a:solidFill>
              </a:rPr>
              <a:t>support of </a:t>
            </a:r>
            <a:r>
              <a:rPr lang="en-GB" dirty="0" err="1">
                <a:solidFill>
                  <a:schemeClr val="tx1"/>
                </a:solidFill>
              </a:rPr>
              <a:t>mmW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Distribution Network </a:t>
            </a:r>
            <a:r>
              <a:rPr lang="en-GB" dirty="0">
                <a:solidFill>
                  <a:schemeClr val="tx1"/>
                </a:solidFill>
              </a:rPr>
              <a:t>Use </a:t>
            </a:r>
            <a:r>
              <a:rPr lang="en-GB" dirty="0" smtClean="0">
                <a:solidFill>
                  <a:schemeClr val="tx1"/>
                </a:solidFill>
              </a:rPr>
              <a:t>Cases [2]</a:t>
            </a:r>
          </a:p>
          <a:p>
            <a:pPr marL="541338" lvl="1" indent="-342900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1" dirty="0">
                <a:cs typeface="+mn-cs"/>
              </a:rPr>
              <a:t>Ability to latch state of TSF counter to external PPS </a:t>
            </a:r>
            <a:r>
              <a:rPr lang="en-US" b="1" dirty="0" smtClean="0">
                <a:cs typeface="+mn-cs"/>
              </a:rPr>
              <a:t>(e.g</a:t>
            </a:r>
            <a:r>
              <a:rPr lang="en-US" b="1" dirty="0">
                <a:cs typeface="+mn-cs"/>
              </a:rPr>
              <a:t>. over GPIO) in </a:t>
            </a:r>
            <a:r>
              <a:rPr lang="en-US" b="1" dirty="0" smtClean="0">
                <a:cs typeface="+mn-cs"/>
              </a:rPr>
              <a:t>distribution nodes </a:t>
            </a:r>
            <a:r>
              <a:rPr lang="en-US" b="1" dirty="0">
                <a:cs typeface="+mn-cs"/>
              </a:rPr>
              <a:t>to enable network wide timing </a:t>
            </a:r>
            <a:r>
              <a:rPr lang="en-US" b="1" dirty="0" smtClean="0">
                <a:cs typeface="+mn-cs"/>
              </a:rPr>
              <a:t>synchronization</a:t>
            </a:r>
          </a:p>
          <a:p>
            <a:pPr marL="941388" lvl="2" indent="-342900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1" dirty="0" smtClean="0">
                <a:solidFill>
                  <a:schemeClr val="tx1"/>
                </a:solidFill>
                <a:cs typeface="+mn-cs"/>
              </a:rPr>
              <a:t>Maximum 1usec timing drift over 100msec </a:t>
            </a:r>
            <a:endParaRPr lang="en-US" sz="2000" b="1" dirty="0">
              <a:solidFill>
                <a:schemeClr val="tx1"/>
              </a:solidFill>
              <a:cs typeface="+mn-cs"/>
            </a:endParaRPr>
          </a:p>
          <a:p>
            <a:pPr marL="541338"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 smtClean="0">
                <a:solidFill>
                  <a:schemeClr val="tx1"/>
                </a:solidFill>
              </a:rPr>
              <a:t>Implicit </a:t>
            </a:r>
            <a:r>
              <a:rPr lang="en-US" sz="2000" dirty="0">
                <a:solidFill>
                  <a:schemeClr val="tx1"/>
                </a:solidFill>
              </a:rPr>
              <a:t>Block-ACK delayed to next SP allocated </a:t>
            </a:r>
            <a:r>
              <a:rPr lang="en-US" sz="2000" dirty="0"/>
              <a:t>in opposite </a:t>
            </a:r>
            <a:r>
              <a:rPr lang="en-US" sz="2000" dirty="0" smtClean="0"/>
              <a:t>direction</a:t>
            </a:r>
          </a:p>
          <a:p>
            <a:pPr marL="541338" lvl="1" indent="-342900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1" dirty="0" err="1">
                <a:cs typeface="+mn-cs"/>
              </a:rPr>
              <a:t>Golay</a:t>
            </a:r>
            <a:r>
              <a:rPr lang="en-GB" b="1" dirty="0">
                <a:cs typeface="+mn-cs"/>
              </a:rPr>
              <a:t> code index selection per </a:t>
            </a:r>
            <a:r>
              <a:rPr lang="en-GB" b="1" dirty="0" smtClean="0">
                <a:cs typeface="+mn-cs"/>
              </a:rPr>
              <a:t>link</a:t>
            </a:r>
            <a:endParaRPr lang="en-US" sz="1800" dirty="0" smtClean="0"/>
          </a:p>
          <a:p>
            <a:pPr marL="541338" lvl="1" indent="-342900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1" dirty="0" smtClean="0">
                <a:solidFill>
                  <a:schemeClr val="tx1"/>
                </a:solidFill>
                <a:cs typeface="+mn-cs"/>
              </a:rPr>
              <a:t>Indication </a:t>
            </a:r>
            <a:r>
              <a:rPr lang="en-US" b="1" dirty="0" smtClean="0">
                <a:solidFill>
                  <a:schemeClr val="tx1"/>
                </a:solidFill>
                <a:cs typeface="+mn-cs"/>
              </a:rPr>
              <a:t>in </a:t>
            </a:r>
            <a:r>
              <a:rPr lang="en-US" b="1" dirty="0">
                <a:solidFill>
                  <a:schemeClr val="tx1"/>
                </a:solidFill>
                <a:cs typeface="+mn-cs"/>
              </a:rPr>
              <a:t>the Beacon Transmission </a:t>
            </a:r>
            <a:r>
              <a:rPr lang="en-US" b="1" dirty="0" smtClean="0">
                <a:solidFill>
                  <a:schemeClr val="tx1"/>
                </a:solidFill>
                <a:cs typeface="+mn-cs"/>
              </a:rPr>
              <a:t>to </a:t>
            </a:r>
            <a:r>
              <a:rPr lang="en-US" b="1" dirty="0">
                <a:solidFill>
                  <a:schemeClr val="tx1"/>
                </a:solidFill>
                <a:cs typeface="+mn-cs"/>
              </a:rPr>
              <a:t>indicate subsequent </a:t>
            </a:r>
            <a:r>
              <a:rPr lang="en-US" b="1" dirty="0" smtClean="0">
                <a:solidFill>
                  <a:schemeClr val="tx1"/>
                </a:solidFill>
                <a:cs typeface="+mn-cs"/>
              </a:rPr>
              <a:t>DTI </a:t>
            </a:r>
            <a:r>
              <a:rPr lang="en-US" b="1" dirty="0">
                <a:solidFill>
                  <a:schemeClr val="tx1"/>
                </a:solidFill>
                <a:cs typeface="+mn-cs"/>
              </a:rPr>
              <a:t>pertains to the </a:t>
            </a:r>
            <a:r>
              <a:rPr lang="en-US" b="1" dirty="0" err="1" smtClean="0">
                <a:solidFill>
                  <a:schemeClr val="tx1"/>
                </a:solidFill>
                <a:cs typeface="+mn-cs"/>
              </a:rPr>
              <a:t>mmW</a:t>
            </a:r>
            <a:r>
              <a:rPr lang="en-US" b="1" dirty="0" smtClean="0">
                <a:solidFill>
                  <a:schemeClr val="tx1"/>
                </a:solidFill>
                <a:cs typeface="+mn-cs"/>
              </a:rPr>
              <a:t> </a:t>
            </a:r>
            <a:r>
              <a:rPr lang="en-US" b="1" dirty="0" smtClean="0">
                <a:solidFill>
                  <a:schemeClr val="tx1"/>
                </a:solidFill>
                <a:cs typeface="+mn-cs"/>
              </a:rPr>
              <a:t>Scheduled Access</a:t>
            </a:r>
            <a:endParaRPr lang="en-US" b="1" dirty="0">
              <a:solidFill>
                <a:schemeClr val="tx1"/>
              </a:solidFill>
              <a:cs typeface="+mn-cs"/>
            </a:endParaRPr>
          </a:p>
          <a:p>
            <a:pPr marL="541338"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684213"/>
            <a:ext cx="8568952" cy="1160462"/>
          </a:xfrm>
          <a:ln/>
        </p:spPr>
        <p:txBody>
          <a:bodyPr lIns="90000" tIns="46800" rIns="90000" bIns="46800"/>
          <a:lstStyle/>
          <a:p>
            <a:r>
              <a:rPr lang="en-US" dirty="0" err="1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mmWave</a:t>
            </a:r>
            <a:r>
              <a:rPr lang="en-US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GB" dirty="0">
                <a:solidFill>
                  <a:schemeClr val="tx1"/>
                </a:solidFill>
              </a:rPr>
              <a:t>Distribution Network Use </a:t>
            </a:r>
            <a:r>
              <a:rPr lang="en-GB" dirty="0" smtClean="0">
                <a:solidFill>
                  <a:schemeClr val="tx1"/>
                </a:solidFill>
              </a:rPr>
              <a:t>Cases </a:t>
            </a:r>
            <a:r>
              <a:rPr lang="en-GB" dirty="0" smtClean="0">
                <a:solidFill>
                  <a:schemeClr val="tx1"/>
                </a:solidFill>
              </a:rPr>
              <a:t>[2</a:t>
            </a:r>
            <a:r>
              <a:rPr lang="en-GB" dirty="0" smtClean="0">
                <a:solidFill>
                  <a:schemeClr val="tx1"/>
                </a:solidFill>
              </a:rPr>
              <a:t>]</a:t>
            </a:r>
            <a:endParaRPr lang="en-US" dirty="0"/>
          </a:p>
        </p:txBody>
      </p:sp>
      <p:pic>
        <p:nvPicPr>
          <p:cNvPr id="8" name="Picture 4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234" y="4287559"/>
            <a:ext cx="870299" cy="1158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142" y="5180471"/>
            <a:ext cx="832508" cy="1102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4964" y="1983311"/>
            <a:ext cx="905257" cy="1126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164"/>
          <p:cNvPicPr>
            <a:picLocks noChangeAspect="1" noChangeArrowheads="1"/>
          </p:cNvPicPr>
          <p:nvPr/>
        </p:nvPicPr>
        <p:blipFill>
          <a:blip r:embed="rId6">
            <a:lum bright="24000" contrast="-18000"/>
            <a:extLst>
              <a:ext uri="{BEE84BDF-2CC1-4A75-AAE8-252712987DC2}">
                <a14:imgProps xmlns:a14="http://schemas.microsoft.com/office/drawing/2010/main" xmlns:vt="http://schemas.openxmlformats.org/officeDocument/2006/docPropsVTypes" xmlns:ns1="http://schemas.openxmlformats.org/officeDocument/2006/extended-properties" xmlns="">
                  <a14:imgLayer>
                    <a14:imgEffect>
                      <a14:brightnessContrast bright="24000" contrast="-18000"/>
                    </a14:imgEffect>
                  </a14:imgLayer>
                </a14:imgProps>
              </a:ext>
              <a:ext uri="{6FA1A69D-9EAC-4CA0-AE47-B6C247622F1A}">
                <a14:useLocalDpi xmlns:a14="http://schemas.microsoft.com/office/drawing/2010/main" xmlns:vt="http://schemas.openxmlformats.org/officeDocument/2006/docPropsVTypes" xmlns:ns1="http://schemas.openxmlformats.org/officeDocument/2006/extended-properties" xmlns="" val="0"/>
              </a:ext>
            </a:extLst>
          </a:blip>
          <a:stretch>
            <a:fillRect/>
          </a:stretch>
        </p:blipFill>
        <p:spPr>
          <a:xfrm>
            <a:off x="4182691" y="5288395"/>
            <a:ext cx="677341" cy="633578"/>
          </a:xfrm>
          <a:prstGeom prst="rect">
            <a:avLst/>
          </a:prstGeom>
          <a:noFill/>
          <a:ln w="12700">
            <a:noFill/>
            <a:miter lim="800000"/>
          </a:ln>
        </p:spPr>
      </p:pic>
      <p:sp>
        <p:nvSpPr>
          <p:cNvPr id="14" name="Rectangle 162"/>
          <p:cNvSpPr>
            <a:spLocks noChangeArrowheads="1"/>
          </p:cNvSpPr>
          <p:nvPr/>
        </p:nvSpPr>
        <p:spPr bwMode="auto">
          <a:xfrm>
            <a:off x="2349201" y="2118771"/>
            <a:ext cx="453079" cy="270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■"/>
              <a:defRPr sz="32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♦"/>
              <a:defRPr sz="2800">
                <a:solidFill>
                  <a:srgbClr val="404040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000090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rgbClr val="66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Clr>
                <a:srgbClr val="E20074"/>
              </a:buClr>
              <a:buSzPct val="75000"/>
              <a:buFontTx/>
              <a:buNone/>
            </a:pPr>
            <a:r>
              <a:rPr lang="en-US" altLang="de-DE" sz="1100" dirty="0"/>
              <a:t>Small </a:t>
            </a:r>
            <a:r>
              <a:rPr lang="en-US" altLang="de-DE" sz="1100" dirty="0" smtClean="0"/>
              <a:t>cell</a:t>
            </a:r>
            <a:endParaRPr lang="en-US" altLang="de-DE" sz="1100" dirty="0"/>
          </a:p>
        </p:txBody>
      </p:sp>
      <p:sp>
        <p:nvSpPr>
          <p:cNvPr id="15" name="TextBox 94"/>
          <p:cNvSpPr txBox="1">
            <a:spLocks noChangeArrowheads="1"/>
          </p:cNvSpPr>
          <p:nvPr/>
        </p:nvSpPr>
        <p:spPr bwMode="auto">
          <a:xfrm>
            <a:off x="683568" y="2839348"/>
            <a:ext cx="416808" cy="270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■"/>
              <a:defRPr sz="32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♦"/>
              <a:defRPr sz="2800">
                <a:solidFill>
                  <a:srgbClr val="404040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000090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rgbClr val="66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Clr>
                <a:srgbClr val="E20074"/>
              </a:buClr>
              <a:buSzPct val="75000"/>
              <a:buFontTx/>
              <a:buNone/>
            </a:pPr>
            <a:r>
              <a:rPr lang="en-US" altLang="de-DE" sz="1100" dirty="0" smtClean="0"/>
              <a:t>Wi-Fi AP</a:t>
            </a:r>
            <a:endParaRPr lang="en-US" altLang="de-DE" sz="1100" dirty="0"/>
          </a:p>
        </p:txBody>
      </p:sp>
      <p:sp>
        <p:nvSpPr>
          <p:cNvPr id="16" name="TextBox 94"/>
          <p:cNvSpPr txBox="1">
            <a:spLocks noChangeArrowheads="1"/>
          </p:cNvSpPr>
          <p:nvPr/>
        </p:nvSpPr>
        <p:spPr bwMode="auto">
          <a:xfrm>
            <a:off x="6903819" y="2955727"/>
            <a:ext cx="671761" cy="304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■"/>
              <a:defRPr sz="32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♦"/>
              <a:defRPr sz="2800">
                <a:solidFill>
                  <a:srgbClr val="404040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000090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rgbClr val="66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>
                <a:srgbClr val="E20074"/>
              </a:buClr>
              <a:buSzPct val="75000"/>
              <a:buFontTx/>
              <a:buNone/>
            </a:pPr>
            <a:r>
              <a:rPr lang="en-US" altLang="de-DE" sz="1100" dirty="0" smtClean="0"/>
              <a:t>Fiber PoP</a:t>
            </a:r>
            <a:br>
              <a:rPr lang="en-US" altLang="de-DE" sz="1100" dirty="0" smtClean="0"/>
            </a:br>
            <a:r>
              <a:rPr lang="en-US" altLang="de-DE" sz="1100" dirty="0" smtClean="0"/>
              <a:t>(cabinet)</a:t>
            </a:r>
            <a:endParaRPr lang="en-US" altLang="de-DE" sz="1100" dirty="0"/>
          </a:p>
        </p:txBody>
      </p:sp>
      <p:pic>
        <p:nvPicPr>
          <p:cNvPr id="17" name="Picture 163"/>
          <p:cNvPicPr>
            <a:picLocks noChangeAspect="1" noChangeArrowheads="1"/>
          </p:cNvPicPr>
          <p:nvPr/>
        </p:nvPicPr>
        <p:blipFill>
          <a:blip r:embed="rId6">
            <a:lum bright="24000" contrast="-18000"/>
            <a:extLst>
              <a:ext uri="{C6817429-C8A8-4D84-93E4-C83949A02BD1}">
                <a14:imgProps xmlns:a14="http://schemas.microsoft.com/office/drawing/2010/main" xmlns:vt="http://schemas.openxmlformats.org/officeDocument/2006/docPropsVTypes" xmlns:ns1="http://schemas.openxmlformats.org/officeDocument/2006/extended-properties" xmlns="">
                  <a14:imgLayer>
                    <a14:imgEffect>
                      <a14:brightnessContrast bright="24000" contrast="-18000"/>
                    </a14:imgEffect>
                  </a14:imgLayer>
                </a14:imgProps>
              </a:ext>
              <a:ext uri="{E5B0B5D3-4B33-4A51-8642-9E6B4B91DBBF}">
                <a14:useLocalDpi xmlns:a14="http://schemas.microsoft.com/office/drawing/2010/main" xmlns:vt="http://schemas.openxmlformats.org/officeDocument/2006/docPropsVTypes" xmlns:ns1="http://schemas.openxmlformats.org/officeDocument/2006/extended-properties" xmlns="" val="0"/>
              </a:ext>
            </a:extLst>
          </a:blip>
          <a:stretch>
            <a:fillRect/>
          </a:stretch>
        </p:blipFill>
        <p:spPr>
          <a:xfrm>
            <a:off x="5024345" y="5799186"/>
            <a:ext cx="441880" cy="414288"/>
          </a:xfrm>
          <a:prstGeom prst="rect">
            <a:avLst/>
          </a:prstGeom>
          <a:noFill/>
          <a:ln w="12700">
            <a:noFill/>
            <a:miter lim="800000"/>
          </a:ln>
        </p:spPr>
      </p:pic>
      <p:pic>
        <p:nvPicPr>
          <p:cNvPr id="18" name="Picture 162"/>
          <p:cNvPicPr>
            <a:picLocks noChangeAspect="1" noChangeArrowheads="1"/>
          </p:cNvPicPr>
          <p:nvPr/>
        </p:nvPicPr>
        <p:blipFill>
          <a:blip r:embed="rId6">
            <a:lum bright="24000" contrast="-18000"/>
            <a:extLst>
              <a:ext uri="{8BF03AEC-7F6F-45DD-AE4A-B8DC82FAE81A}">
                <a14:imgProps xmlns:a14="http://schemas.microsoft.com/office/drawing/2010/main" xmlns:vt="http://schemas.openxmlformats.org/officeDocument/2006/docPropsVTypes" xmlns:ns1="http://schemas.openxmlformats.org/officeDocument/2006/extended-properties" xmlns="">
                  <a14:imgLayer>
                    <a14:imgEffect>
                      <a14:brightnessContrast bright="24000" contrast="-18000"/>
                    </a14:imgEffect>
                  </a14:imgLayer>
                </a14:imgProps>
              </a:ext>
              <a:ext uri="{65195027-D50E-4181-8550-194CF58B1A8A}">
                <a14:useLocalDpi xmlns:a14="http://schemas.microsoft.com/office/drawing/2010/main" xmlns:vt="http://schemas.openxmlformats.org/officeDocument/2006/docPropsVTypes" xmlns:ns1="http://schemas.openxmlformats.org/officeDocument/2006/extended-properties" xmlns="" val="0"/>
              </a:ext>
            </a:extLst>
          </a:blip>
          <a:stretch>
            <a:fillRect/>
          </a:stretch>
        </p:blipFill>
        <p:spPr>
          <a:xfrm>
            <a:off x="2862436" y="1700808"/>
            <a:ext cx="285158" cy="267440"/>
          </a:xfrm>
          <a:prstGeom prst="rect">
            <a:avLst/>
          </a:prstGeom>
          <a:noFill/>
          <a:ln w="12700">
            <a:noFill/>
            <a:miter lim="800000"/>
          </a:ln>
        </p:spPr>
      </p:pic>
      <p:pic>
        <p:nvPicPr>
          <p:cNvPr id="19" name="Picture 164"/>
          <p:cNvPicPr>
            <a:picLocks noChangeAspect="1" noChangeArrowheads="1"/>
          </p:cNvPicPr>
          <p:nvPr/>
        </p:nvPicPr>
        <p:blipFill>
          <a:blip r:embed="rId6">
            <a:lum bright="24000" contrast="-18000"/>
            <a:extLst>
              <a:ext uri="{BEE84BDF-2CC1-4A75-AAE8-252712987DC2}">
                <a14:imgProps xmlns:a14="http://schemas.microsoft.com/office/drawing/2010/main" xmlns:vt="http://schemas.openxmlformats.org/officeDocument/2006/docPropsVTypes" xmlns:ns1="http://schemas.openxmlformats.org/officeDocument/2006/extended-properties" xmlns="">
                  <a14:imgLayer>
                    <a14:imgEffect>
                      <a14:brightnessContrast bright="24000" contrast="-18000"/>
                    </a14:imgEffect>
                  </a14:imgLayer>
                </a14:imgProps>
              </a:ext>
              <a:ext uri="{6FA1A69D-9EAC-4CA0-AE47-B6C247622F1A}">
                <a14:useLocalDpi xmlns:a14="http://schemas.microsoft.com/office/drawing/2010/main" xmlns:vt="http://schemas.openxmlformats.org/officeDocument/2006/docPropsVTypes" xmlns:ns1="http://schemas.openxmlformats.org/officeDocument/2006/extended-properties" xmlns="" val="0"/>
              </a:ext>
            </a:extLst>
          </a:blip>
          <a:stretch>
            <a:fillRect/>
          </a:stretch>
        </p:blipFill>
        <p:spPr>
          <a:xfrm>
            <a:off x="1165714" y="1968903"/>
            <a:ext cx="677341" cy="633578"/>
          </a:xfrm>
          <a:prstGeom prst="rect">
            <a:avLst/>
          </a:prstGeom>
          <a:noFill/>
          <a:ln w="12700">
            <a:noFill/>
            <a:miter lim="800000"/>
          </a:ln>
        </p:spPr>
      </p:pic>
      <p:pic>
        <p:nvPicPr>
          <p:cNvPr id="20" name="Picture 162"/>
          <p:cNvPicPr>
            <a:picLocks noChangeAspect="1" noChangeArrowheads="1"/>
          </p:cNvPicPr>
          <p:nvPr/>
        </p:nvPicPr>
        <p:blipFill>
          <a:blip r:embed="rId6">
            <a:lum bright="24000" contrast="-18000"/>
            <a:extLst>
              <a:ext uri="{8BF03AEC-7F6F-45DD-AE4A-B8DC82FAE81A}">
                <a14:imgProps xmlns:a14="http://schemas.microsoft.com/office/drawing/2010/main" xmlns:vt="http://schemas.openxmlformats.org/officeDocument/2006/docPropsVTypes" xmlns:ns1="http://schemas.openxmlformats.org/officeDocument/2006/extended-properties" xmlns="">
                  <a14:imgLayer>
                    <a14:imgEffect>
                      <a14:brightnessContrast bright="24000" contrast="-18000"/>
                    </a14:imgEffect>
                  </a14:imgLayer>
                </a14:imgProps>
              </a:ext>
              <a:ext uri="{65195027-D50E-4181-8550-194CF58B1A8A}">
                <a14:useLocalDpi xmlns:a14="http://schemas.microsoft.com/office/drawing/2010/main" xmlns:vt="http://schemas.openxmlformats.org/officeDocument/2006/docPropsVTypes" xmlns:ns1="http://schemas.openxmlformats.org/officeDocument/2006/extended-properties" xmlns="" val="0"/>
              </a:ext>
            </a:extLst>
          </a:blip>
          <a:stretch>
            <a:fillRect/>
          </a:stretch>
        </p:blipFill>
        <p:spPr>
          <a:xfrm>
            <a:off x="2013794" y="1824386"/>
            <a:ext cx="384857" cy="360944"/>
          </a:xfrm>
          <a:prstGeom prst="rect">
            <a:avLst/>
          </a:prstGeom>
          <a:noFill/>
          <a:ln w="12700">
            <a:noFill/>
            <a:miter lim="800000"/>
          </a:ln>
        </p:spPr>
      </p:pic>
      <p:pic>
        <p:nvPicPr>
          <p:cNvPr id="21" name="Grafik 173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732" y="2072967"/>
            <a:ext cx="124905" cy="483326"/>
          </a:xfrm>
          <a:prstGeom prst="rect">
            <a:avLst/>
          </a:prstGeom>
        </p:spPr>
      </p:pic>
      <p:pic>
        <p:nvPicPr>
          <p:cNvPr id="22" name="Grafik 174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0008" y="2707159"/>
            <a:ext cx="124905" cy="483326"/>
          </a:xfrm>
          <a:prstGeom prst="rect">
            <a:avLst/>
          </a:prstGeom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2752034" y="2173808"/>
            <a:ext cx="618690" cy="2088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</p:pic>
      <p:sp>
        <p:nvSpPr>
          <p:cNvPr id="24" name="Gleichschenkliges Dreieck 177"/>
          <p:cNvSpPr/>
          <p:nvPr/>
        </p:nvSpPr>
        <p:spPr>
          <a:xfrm rot="4800619">
            <a:off x="1467804" y="4255069"/>
            <a:ext cx="693944" cy="847916"/>
          </a:xfrm>
          <a:prstGeom prst="triangle">
            <a:avLst/>
          </a:prstGeom>
          <a:solidFill>
            <a:srgbClr val="E20074">
              <a:lumMod val="20000"/>
              <a:lumOff val="80000"/>
            </a:srgbClr>
          </a:solidFill>
          <a:ln w="9525" cap="flat" cmpd="sng" algn="ctr">
            <a:noFill/>
            <a:prstDash val="solid"/>
          </a:ln>
          <a:effectLst/>
        </p:spPr>
        <p:txBody>
          <a:bodyPr lIns="91333" tIns="45666" rIns="91333" bIns="45666" rtlCol="0" anchor="ctr"/>
          <a:lstStyle/>
          <a:p>
            <a:pPr algn="ctr" defTabSz="456662">
              <a:lnSpc>
                <a:spcPts val="1800"/>
              </a:lnSpc>
              <a:buClr>
                <a:srgbClr val="E20074"/>
              </a:buClr>
              <a:defRPr/>
            </a:pPr>
            <a:endParaRPr lang="en-GB" sz="1800" kern="0" dirty="0" err="1">
              <a:solidFill>
                <a:srgbClr val="000000"/>
              </a:solidFill>
              <a:latin typeface="Tele-GroteskNor"/>
            </a:endParaRPr>
          </a:p>
        </p:txBody>
      </p:sp>
      <p:sp>
        <p:nvSpPr>
          <p:cNvPr id="25" name="Ellipse 179"/>
          <p:cNvSpPr/>
          <p:nvPr/>
        </p:nvSpPr>
        <p:spPr>
          <a:xfrm rot="15613648">
            <a:off x="943634" y="4538054"/>
            <a:ext cx="753593" cy="432000"/>
          </a:xfrm>
          <a:prstGeom prst="ellipse">
            <a:avLst/>
          </a:prstGeom>
          <a:solidFill>
            <a:srgbClr val="E20074">
              <a:lumMod val="20000"/>
              <a:lumOff val="80000"/>
            </a:srgbClr>
          </a:solidFill>
          <a:ln w="9525" cap="flat" cmpd="sng" algn="ctr">
            <a:noFill/>
            <a:prstDash val="solid"/>
          </a:ln>
          <a:effectLst/>
        </p:spPr>
        <p:txBody>
          <a:bodyPr lIns="91333" tIns="45666" rIns="91333" bIns="45666" rtlCol="0" anchor="ctr"/>
          <a:lstStyle/>
          <a:p>
            <a:pPr algn="ctr" defTabSz="456662">
              <a:lnSpc>
                <a:spcPts val="1800"/>
              </a:lnSpc>
              <a:buClr>
                <a:srgbClr val="E20074"/>
              </a:buClr>
              <a:defRPr/>
            </a:pPr>
            <a:endParaRPr lang="en-GB" sz="1800" kern="0" dirty="0" err="1">
              <a:solidFill>
                <a:srgbClr val="000000"/>
              </a:solidFill>
              <a:latin typeface="Tele-GroteskNor"/>
            </a:endParaRPr>
          </a:p>
        </p:txBody>
      </p:sp>
      <p:sp>
        <p:nvSpPr>
          <p:cNvPr id="26" name="Textfeld 6"/>
          <p:cNvSpPr txBox="1">
            <a:spLocks noChangeArrowheads="1"/>
          </p:cNvSpPr>
          <p:nvPr/>
        </p:nvSpPr>
        <p:spPr bwMode="auto">
          <a:xfrm>
            <a:off x="1352133" y="4654799"/>
            <a:ext cx="460673" cy="139029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marL="342900" indent="-342900" eaLnBrk="0" hangingPunct="0">
              <a:lnSpc>
                <a:spcPct val="90000"/>
              </a:lnSpc>
              <a:defRPr>
                <a:solidFill>
                  <a:schemeClr val="tx1"/>
                </a:solidFill>
              </a:defRPr>
            </a:lvl1pPr>
            <a:lvl2pPr marL="1588" lvl="1" indent="0" algn="ctr" eaLnBrk="0" hangingPunct="0">
              <a:lnSpc>
                <a:spcPct val="80000"/>
              </a:lnSpc>
              <a:spcBef>
                <a:spcPts val="0"/>
              </a:spcBef>
              <a:buClr>
                <a:srgbClr val="E20074"/>
              </a:buClr>
              <a:defRPr sz="1000">
                <a:solidFill>
                  <a:srgbClr val="C00000"/>
                </a:solidFill>
              </a:defRPr>
            </a:lvl2pPr>
            <a:lvl3pPr marL="179388" lvl="2" indent="-176213" eaLnBrk="1" hangingPunct="1">
              <a:lnSpc>
                <a:spcPct val="90000"/>
              </a:lnSpc>
              <a:buSzPct val="75000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352425" lvl="3" indent="-171450" eaLnBrk="1" hangingPunct="1">
              <a:lnSpc>
                <a:spcPct val="90000"/>
              </a:lnSpc>
              <a:buSzPct val="75000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538163" indent="-184150" eaLnBrk="0" hangingPunct="0">
              <a:lnSpc>
                <a:spcPct val="90000"/>
              </a:lnSpc>
              <a:buSzPct val="75000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defTabSz="457200">
              <a:spcBef>
                <a:spcPct val="200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defTabSz="457200">
              <a:spcBef>
                <a:spcPct val="200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defTabSz="457200">
              <a:spcBef>
                <a:spcPct val="200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defTabSz="457200">
              <a:spcBef>
                <a:spcPct val="200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1678" lvl="1" defTabSz="456662">
              <a:defRPr/>
            </a:pPr>
            <a:r>
              <a:rPr lang="en-GB" altLang="en-US" sz="1100" kern="0" dirty="0">
                <a:latin typeface="Arial" panose="020B0604020202020204" pitchFamily="34" charset="0"/>
                <a:cs typeface="Arial" panose="020B0604020202020204" pitchFamily="34" charset="0"/>
              </a:rPr>
              <a:t>WTTH</a:t>
            </a:r>
          </a:p>
        </p:txBody>
      </p:sp>
      <p:pic>
        <p:nvPicPr>
          <p:cNvPr id="27" name="Grafik 183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7974" y="4415407"/>
            <a:ext cx="124905" cy="483326"/>
          </a:xfrm>
          <a:prstGeom prst="rect">
            <a:avLst/>
          </a:prstGeom>
        </p:spPr>
      </p:pic>
      <p:sp>
        <p:nvSpPr>
          <p:cNvPr id="28" name="Rechteck 185"/>
          <p:cNvSpPr/>
          <p:nvPr/>
        </p:nvSpPr>
        <p:spPr>
          <a:xfrm>
            <a:off x="3608751" y="4573720"/>
            <a:ext cx="83350" cy="83350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lIns="91333" tIns="45666" rIns="91333" bIns="45666" rtlCol="0" anchor="ctr"/>
          <a:lstStyle/>
          <a:p>
            <a:pPr algn="ctr" defTabSz="456662">
              <a:lnSpc>
                <a:spcPts val="1800"/>
              </a:lnSpc>
              <a:buClr>
                <a:srgbClr val="E20074"/>
              </a:buClr>
            </a:pPr>
            <a:endParaRPr lang="en-GB" sz="1800" kern="0" dirty="0" err="1">
              <a:solidFill>
                <a:srgbClr val="000000"/>
              </a:solidFill>
              <a:latin typeface="Tele-GroteskNor"/>
            </a:endParaRPr>
          </a:p>
        </p:txBody>
      </p:sp>
      <p:pic>
        <p:nvPicPr>
          <p:cNvPr id="29" name="Grafik 186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877" y="4428770"/>
            <a:ext cx="124905" cy="483326"/>
          </a:xfrm>
          <a:prstGeom prst="rect">
            <a:avLst/>
          </a:prstGeom>
        </p:spPr>
      </p:pic>
      <p:sp>
        <p:nvSpPr>
          <p:cNvPr id="30" name="Textfeld 6"/>
          <p:cNvSpPr txBox="1">
            <a:spLocks noChangeArrowheads="1"/>
          </p:cNvSpPr>
          <p:nvPr/>
        </p:nvSpPr>
        <p:spPr bwMode="auto">
          <a:xfrm rot="3582353">
            <a:off x="3819974" y="5024765"/>
            <a:ext cx="507860" cy="15328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marL="342900" indent="-342900" eaLnBrk="0" hangingPunct="0">
              <a:lnSpc>
                <a:spcPct val="90000"/>
              </a:lnSpc>
              <a:defRPr>
                <a:solidFill>
                  <a:schemeClr val="tx1"/>
                </a:solidFill>
              </a:defRPr>
            </a:lvl1pPr>
            <a:lvl2pPr marL="1588" lvl="1" indent="0" algn="ctr" eaLnBrk="0" hangingPunct="0">
              <a:lnSpc>
                <a:spcPct val="80000"/>
              </a:lnSpc>
              <a:spcBef>
                <a:spcPts val="0"/>
              </a:spcBef>
              <a:buClr>
                <a:srgbClr val="E20074"/>
              </a:buClr>
              <a:defRPr sz="1000">
                <a:solidFill>
                  <a:srgbClr val="C00000"/>
                </a:solidFill>
              </a:defRPr>
            </a:lvl2pPr>
            <a:lvl3pPr marL="179388" lvl="2" indent="-176213" eaLnBrk="1" hangingPunct="1">
              <a:lnSpc>
                <a:spcPct val="90000"/>
              </a:lnSpc>
              <a:buSzPct val="75000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352425" lvl="3" indent="-171450" eaLnBrk="1" hangingPunct="1">
              <a:lnSpc>
                <a:spcPct val="90000"/>
              </a:lnSpc>
              <a:buSzPct val="75000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538163" indent="-184150" eaLnBrk="0" hangingPunct="0">
              <a:lnSpc>
                <a:spcPct val="90000"/>
              </a:lnSpc>
              <a:buSzPct val="75000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defTabSz="457200">
              <a:spcBef>
                <a:spcPct val="200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defTabSz="457200">
              <a:spcBef>
                <a:spcPct val="200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defTabSz="457200">
              <a:spcBef>
                <a:spcPct val="200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defTabSz="457200">
              <a:spcBef>
                <a:spcPct val="200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1850" lvl="1" defTabSz="503486">
              <a:defRPr/>
            </a:pPr>
            <a:r>
              <a:rPr lang="en-GB" altLang="en-US" sz="1100" kern="0" dirty="0" smtClean="0">
                <a:solidFill>
                  <a:srgbClr val="427BB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WTTB</a:t>
            </a:r>
            <a:endParaRPr lang="en-GB" altLang="en-US" sz="1100" kern="0" dirty="0">
              <a:solidFill>
                <a:srgbClr val="427BB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782984" y="4506844"/>
            <a:ext cx="618690" cy="2088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</p:pic>
      <p:sp>
        <p:nvSpPr>
          <p:cNvPr id="32" name="Rectangle 162"/>
          <p:cNvSpPr>
            <a:spLocks noChangeArrowheads="1"/>
          </p:cNvSpPr>
          <p:nvPr/>
        </p:nvSpPr>
        <p:spPr bwMode="auto">
          <a:xfrm>
            <a:off x="4643059" y="4731496"/>
            <a:ext cx="400677" cy="295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■"/>
              <a:defRPr sz="32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♦"/>
              <a:defRPr sz="2800">
                <a:solidFill>
                  <a:srgbClr val="404040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000090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rgbClr val="66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Clr>
                <a:srgbClr val="E20074"/>
              </a:buClr>
              <a:buSzPct val="75000"/>
              <a:buFontTx/>
              <a:buNone/>
            </a:pPr>
            <a:r>
              <a:rPr lang="en-US" altLang="de-DE" sz="1200" dirty="0"/>
              <a:t>Small </a:t>
            </a:r>
            <a:r>
              <a:rPr lang="en-US" altLang="de-DE" sz="1200" dirty="0" smtClean="0"/>
              <a:t>cell</a:t>
            </a:r>
            <a:endParaRPr lang="en-US" altLang="de-DE" sz="1200" dirty="0"/>
          </a:p>
        </p:txBody>
      </p:sp>
      <p:pic>
        <p:nvPicPr>
          <p:cNvPr id="33" name="Picture 164"/>
          <p:cNvPicPr>
            <a:picLocks noChangeAspect="1" noChangeArrowheads="1"/>
          </p:cNvPicPr>
          <p:nvPr/>
        </p:nvPicPr>
        <p:blipFill>
          <a:blip r:embed="rId6">
            <a:lum bright="24000" contrast="-18000"/>
            <a:extLst>
              <a:ext uri="{BEE84BDF-2CC1-4A75-AAE8-252712987DC2}">
                <a14:imgProps xmlns:a14="http://schemas.microsoft.com/office/drawing/2010/main" xmlns:vt="http://schemas.openxmlformats.org/officeDocument/2006/docPropsVTypes" xmlns:ns1="http://schemas.openxmlformats.org/officeDocument/2006/extended-properties" xmlns="">
                  <a14:imgLayer>
                    <a14:imgEffect>
                      <a14:brightnessContrast bright="24000" contrast="-18000"/>
                    </a14:imgEffect>
                  </a14:imgLayer>
                </a14:imgProps>
              </a:ext>
              <a:ext uri="{6FA1A69D-9EAC-4CA0-AE47-B6C247622F1A}">
                <a14:useLocalDpi xmlns:a14="http://schemas.microsoft.com/office/drawing/2010/main" xmlns:vt="http://schemas.openxmlformats.org/officeDocument/2006/docPropsVTypes" xmlns:ns1="http://schemas.openxmlformats.org/officeDocument/2006/extended-properties" xmlns="" val="0"/>
              </a:ext>
            </a:extLst>
          </a:blip>
          <a:stretch>
            <a:fillRect/>
          </a:stretch>
        </p:blipFill>
        <p:spPr>
          <a:xfrm>
            <a:off x="207099" y="2217673"/>
            <a:ext cx="677341" cy="633578"/>
          </a:xfrm>
          <a:prstGeom prst="rect">
            <a:avLst/>
          </a:prstGeom>
          <a:noFill/>
          <a:ln w="12700">
            <a:noFill/>
            <a:miter lim="800000"/>
          </a:ln>
        </p:spPr>
      </p:pic>
      <p:pic>
        <p:nvPicPr>
          <p:cNvPr id="34" name="Grafik 201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008736"/>
            <a:ext cx="124905" cy="483326"/>
          </a:xfrm>
          <a:prstGeom prst="rect">
            <a:avLst/>
          </a:prstGeom>
        </p:spPr>
      </p:pic>
      <p:pic>
        <p:nvPicPr>
          <p:cNvPr id="35" name="Grafik 205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2552" y="3011217"/>
            <a:ext cx="124905" cy="483326"/>
          </a:xfrm>
          <a:prstGeom prst="rect">
            <a:avLst/>
          </a:prstGeom>
        </p:spPr>
      </p:pic>
      <p:sp>
        <p:nvSpPr>
          <p:cNvPr id="36" name="Rechteck 315"/>
          <p:cNvSpPr/>
          <p:nvPr/>
        </p:nvSpPr>
        <p:spPr>
          <a:xfrm>
            <a:off x="4182691" y="5655490"/>
            <a:ext cx="83350" cy="83350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lIns="91333" tIns="45666" rIns="91333" bIns="45666" rtlCol="0" anchor="ctr"/>
          <a:lstStyle/>
          <a:p>
            <a:pPr algn="ctr" defTabSz="456662">
              <a:lnSpc>
                <a:spcPts val="1800"/>
              </a:lnSpc>
              <a:buClr>
                <a:srgbClr val="E20074"/>
              </a:buClr>
            </a:pPr>
            <a:endParaRPr lang="en-GB" sz="1800" kern="0" dirty="0" err="1">
              <a:solidFill>
                <a:srgbClr val="000000"/>
              </a:solidFill>
              <a:latin typeface="Tele-GroteskNor"/>
            </a:endParaRPr>
          </a:p>
        </p:txBody>
      </p:sp>
      <p:pic>
        <p:nvPicPr>
          <p:cNvPr id="37" name="Grafik 319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1426" y="2017338"/>
            <a:ext cx="124905" cy="483326"/>
          </a:xfrm>
          <a:prstGeom prst="rect">
            <a:avLst/>
          </a:prstGeom>
        </p:spPr>
      </p:pic>
      <p:cxnSp>
        <p:nvCxnSpPr>
          <p:cNvPr id="38" name="Gerade Verbindung 321"/>
          <p:cNvCxnSpPr/>
          <p:nvPr/>
        </p:nvCxnSpPr>
        <p:spPr>
          <a:xfrm>
            <a:off x="107504" y="3623319"/>
            <a:ext cx="3352476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none" w="lg" len="lg"/>
          </a:ln>
          <a:effectLst/>
        </p:spPr>
      </p:cxnSp>
      <p:cxnSp>
        <p:nvCxnSpPr>
          <p:cNvPr id="39" name="Gerade Verbindung 323"/>
          <p:cNvCxnSpPr/>
          <p:nvPr/>
        </p:nvCxnSpPr>
        <p:spPr>
          <a:xfrm>
            <a:off x="3694742" y="3876611"/>
            <a:ext cx="327061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none" w="lg" len="lg"/>
          </a:ln>
          <a:effectLst/>
        </p:spPr>
      </p:cxnSp>
      <p:cxnSp>
        <p:nvCxnSpPr>
          <p:cNvPr id="40" name="Gerade Verbindung 324"/>
          <p:cNvCxnSpPr/>
          <p:nvPr/>
        </p:nvCxnSpPr>
        <p:spPr>
          <a:xfrm>
            <a:off x="2211024" y="3876611"/>
            <a:ext cx="327061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none" w="lg" len="lg"/>
          </a:ln>
          <a:effectLst/>
        </p:spPr>
      </p:cxnSp>
      <p:cxnSp>
        <p:nvCxnSpPr>
          <p:cNvPr id="41" name="Gerade Verbindung 330"/>
          <p:cNvCxnSpPr/>
          <p:nvPr/>
        </p:nvCxnSpPr>
        <p:spPr>
          <a:xfrm>
            <a:off x="2979015" y="3878463"/>
            <a:ext cx="327061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none" w="lg" len="lg"/>
          </a:ln>
          <a:effectLst/>
        </p:spPr>
      </p:cxnSp>
      <p:cxnSp>
        <p:nvCxnSpPr>
          <p:cNvPr id="42" name="Gerade Verbindung 331"/>
          <p:cNvCxnSpPr/>
          <p:nvPr/>
        </p:nvCxnSpPr>
        <p:spPr>
          <a:xfrm>
            <a:off x="1552010" y="3876611"/>
            <a:ext cx="327061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none" w="lg" len="lg"/>
          </a:ln>
          <a:effectLst/>
        </p:spPr>
      </p:cxnSp>
      <p:cxnSp>
        <p:nvCxnSpPr>
          <p:cNvPr id="43" name="Gerade Verbindung 340"/>
          <p:cNvCxnSpPr/>
          <p:nvPr/>
        </p:nvCxnSpPr>
        <p:spPr>
          <a:xfrm>
            <a:off x="4369088" y="3878463"/>
            <a:ext cx="327061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none" w="lg" len="lg"/>
          </a:ln>
          <a:effectLst/>
        </p:spPr>
      </p:cxnSp>
      <p:cxnSp>
        <p:nvCxnSpPr>
          <p:cNvPr id="44" name="Gerade Verbindung 341"/>
          <p:cNvCxnSpPr/>
          <p:nvPr/>
        </p:nvCxnSpPr>
        <p:spPr>
          <a:xfrm>
            <a:off x="5087436" y="3878463"/>
            <a:ext cx="327061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none" w="lg" len="lg"/>
          </a:ln>
          <a:effectLst/>
        </p:spPr>
      </p:cxnSp>
      <p:cxnSp>
        <p:nvCxnSpPr>
          <p:cNvPr id="45" name="Gerade Verbindung 342"/>
          <p:cNvCxnSpPr/>
          <p:nvPr/>
        </p:nvCxnSpPr>
        <p:spPr>
          <a:xfrm>
            <a:off x="169173" y="3871132"/>
            <a:ext cx="327061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none" w="lg" len="lg"/>
          </a:ln>
          <a:effectLst/>
        </p:spPr>
      </p:cxnSp>
      <p:cxnSp>
        <p:nvCxnSpPr>
          <p:cNvPr id="46" name="Gerade Verbindung 343"/>
          <p:cNvCxnSpPr/>
          <p:nvPr/>
        </p:nvCxnSpPr>
        <p:spPr>
          <a:xfrm>
            <a:off x="843529" y="3872984"/>
            <a:ext cx="327061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none" w="lg" len="lg"/>
          </a:ln>
          <a:effectLst/>
        </p:spPr>
      </p:cxnSp>
      <p:cxnSp>
        <p:nvCxnSpPr>
          <p:cNvPr id="47" name="Gerade Verbindung 344"/>
          <p:cNvCxnSpPr/>
          <p:nvPr/>
        </p:nvCxnSpPr>
        <p:spPr>
          <a:xfrm>
            <a:off x="107504" y="4111395"/>
            <a:ext cx="7665464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none" w="lg" len="lg"/>
          </a:ln>
          <a:effectLst/>
        </p:spPr>
      </p:cxnSp>
      <p:cxnSp>
        <p:nvCxnSpPr>
          <p:cNvPr id="48" name="Gerade Verbindung 345"/>
          <p:cNvCxnSpPr/>
          <p:nvPr/>
        </p:nvCxnSpPr>
        <p:spPr>
          <a:xfrm>
            <a:off x="6440140" y="3876611"/>
            <a:ext cx="327061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none" w="lg" len="lg"/>
          </a:ln>
          <a:effectLst/>
        </p:spPr>
      </p:cxnSp>
      <p:cxnSp>
        <p:nvCxnSpPr>
          <p:cNvPr id="49" name="Gerade Verbindung 346"/>
          <p:cNvCxnSpPr/>
          <p:nvPr/>
        </p:nvCxnSpPr>
        <p:spPr>
          <a:xfrm>
            <a:off x="7208131" y="3878463"/>
            <a:ext cx="327061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none" w="lg" len="lg"/>
          </a:ln>
          <a:effectLst/>
        </p:spPr>
      </p:cxnSp>
      <p:cxnSp>
        <p:nvCxnSpPr>
          <p:cNvPr id="50" name="Gerade Verbindung 347"/>
          <p:cNvCxnSpPr/>
          <p:nvPr/>
        </p:nvCxnSpPr>
        <p:spPr>
          <a:xfrm>
            <a:off x="5781126" y="3876611"/>
            <a:ext cx="327061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none" w="lg" len="lg"/>
          </a:ln>
          <a:effectLst/>
        </p:spPr>
      </p:cxnSp>
      <p:cxnSp>
        <p:nvCxnSpPr>
          <p:cNvPr id="51" name="Gerade Verbindung 348"/>
          <p:cNvCxnSpPr/>
          <p:nvPr/>
        </p:nvCxnSpPr>
        <p:spPr>
          <a:xfrm>
            <a:off x="4118475" y="3623319"/>
            <a:ext cx="3654493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none" w="lg" len="lg"/>
          </a:ln>
          <a:effectLst/>
        </p:spPr>
      </p:cxnSp>
      <p:cxnSp>
        <p:nvCxnSpPr>
          <p:cNvPr id="52" name="Gerade Verbindung 349"/>
          <p:cNvCxnSpPr/>
          <p:nvPr/>
        </p:nvCxnSpPr>
        <p:spPr>
          <a:xfrm>
            <a:off x="3457923" y="1700808"/>
            <a:ext cx="2057" cy="1927805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none" w="lg" len="lg"/>
          </a:ln>
          <a:effectLst/>
        </p:spPr>
      </p:cxnSp>
      <p:cxnSp>
        <p:nvCxnSpPr>
          <p:cNvPr id="53" name="Gerade Verbindung 350"/>
          <p:cNvCxnSpPr/>
          <p:nvPr/>
        </p:nvCxnSpPr>
        <p:spPr>
          <a:xfrm>
            <a:off x="4132130" y="1700808"/>
            <a:ext cx="203" cy="1920658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none" w="lg" len="lg"/>
          </a:ln>
          <a:effectLst/>
        </p:spPr>
      </p:cxnSp>
      <p:cxnSp>
        <p:nvCxnSpPr>
          <p:cNvPr id="54" name="Gerade Verbindung 351"/>
          <p:cNvCxnSpPr/>
          <p:nvPr/>
        </p:nvCxnSpPr>
        <p:spPr>
          <a:xfrm>
            <a:off x="3803924" y="2051154"/>
            <a:ext cx="0" cy="348029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none" w="lg" len="lg"/>
          </a:ln>
          <a:effectLst/>
        </p:spPr>
      </p:cxnSp>
      <p:cxnSp>
        <p:nvCxnSpPr>
          <p:cNvPr id="55" name="Gerade Verbindung 352"/>
          <p:cNvCxnSpPr/>
          <p:nvPr/>
        </p:nvCxnSpPr>
        <p:spPr>
          <a:xfrm>
            <a:off x="3812142" y="2759223"/>
            <a:ext cx="0" cy="348029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none" w="lg" len="lg"/>
          </a:ln>
          <a:effectLst/>
        </p:spPr>
      </p:cxnSp>
      <p:pic>
        <p:nvPicPr>
          <p:cNvPr id="56" name="Grafik 353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495" y="5199896"/>
            <a:ext cx="124905" cy="483326"/>
          </a:xfrm>
          <a:prstGeom prst="rect">
            <a:avLst/>
          </a:prstGeom>
        </p:spPr>
      </p:pic>
      <p:pic>
        <p:nvPicPr>
          <p:cNvPr id="57" name="Grafik 355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468" y="2369738"/>
            <a:ext cx="124905" cy="483326"/>
          </a:xfrm>
          <a:prstGeom prst="rect">
            <a:avLst/>
          </a:prstGeom>
        </p:spPr>
      </p:pic>
      <p:sp>
        <p:nvSpPr>
          <p:cNvPr id="58" name="Textfeld 6"/>
          <p:cNvSpPr txBox="1">
            <a:spLocks noChangeArrowheads="1"/>
          </p:cNvSpPr>
          <p:nvPr/>
        </p:nvSpPr>
        <p:spPr bwMode="auto">
          <a:xfrm rot="18575795">
            <a:off x="4419084" y="2668823"/>
            <a:ext cx="507860" cy="15328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marL="342900" indent="-342900" eaLnBrk="0" hangingPunct="0">
              <a:lnSpc>
                <a:spcPct val="90000"/>
              </a:lnSpc>
              <a:defRPr>
                <a:solidFill>
                  <a:schemeClr val="tx1"/>
                </a:solidFill>
              </a:defRPr>
            </a:lvl1pPr>
            <a:lvl2pPr marL="1588" lvl="1" indent="0" algn="ctr" eaLnBrk="0" hangingPunct="0">
              <a:lnSpc>
                <a:spcPct val="80000"/>
              </a:lnSpc>
              <a:spcBef>
                <a:spcPts val="0"/>
              </a:spcBef>
              <a:buClr>
                <a:srgbClr val="E20074"/>
              </a:buClr>
              <a:defRPr sz="1000">
                <a:solidFill>
                  <a:srgbClr val="C00000"/>
                </a:solidFill>
              </a:defRPr>
            </a:lvl2pPr>
            <a:lvl3pPr marL="179388" lvl="2" indent="-176213" eaLnBrk="1" hangingPunct="1">
              <a:lnSpc>
                <a:spcPct val="90000"/>
              </a:lnSpc>
              <a:buSzPct val="75000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352425" lvl="3" indent="-171450" eaLnBrk="1" hangingPunct="1">
              <a:lnSpc>
                <a:spcPct val="90000"/>
              </a:lnSpc>
              <a:buSzPct val="75000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538163" indent="-184150" eaLnBrk="0" hangingPunct="0">
              <a:lnSpc>
                <a:spcPct val="90000"/>
              </a:lnSpc>
              <a:buSzPct val="75000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defTabSz="457200">
              <a:spcBef>
                <a:spcPct val="200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defTabSz="457200">
              <a:spcBef>
                <a:spcPct val="200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defTabSz="457200">
              <a:spcBef>
                <a:spcPct val="200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defTabSz="457200">
              <a:spcBef>
                <a:spcPct val="200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1850" lvl="1" defTabSz="503486">
              <a:defRPr/>
            </a:pPr>
            <a:r>
              <a:rPr lang="en-GB" altLang="en-US" sz="1100" kern="0" dirty="0" smtClean="0">
                <a:solidFill>
                  <a:srgbClr val="427BB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WTTB</a:t>
            </a:r>
            <a:endParaRPr lang="en-GB" altLang="en-US" sz="1100" kern="0" dirty="0">
              <a:solidFill>
                <a:srgbClr val="427BB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Gleichschenkliges Dreieck 371"/>
          <p:cNvSpPr/>
          <p:nvPr/>
        </p:nvSpPr>
        <p:spPr>
          <a:xfrm rot="2134019">
            <a:off x="1551845" y="4443345"/>
            <a:ext cx="493098" cy="1450261"/>
          </a:xfrm>
          <a:prstGeom prst="triangle">
            <a:avLst/>
          </a:prstGeom>
          <a:solidFill>
            <a:srgbClr val="E20074">
              <a:lumMod val="20000"/>
              <a:lumOff val="80000"/>
            </a:srgbClr>
          </a:solidFill>
          <a:ln w="9525" cap="flat" cmpd="sng" algn="ctr">
            <a:noFill/>
            <a:prstDash val="solid"/>
          </a:ln>
          <a:effectLst/>
        </p:spPr>
        <p:txBody>
          <a:bodyPr lIns="91333" tIns="45666" rIns="91333" bIns="45666" rtlCol="0" anchor="ctr"/>
          <a:lstStyle/>
          <a:p>
            <a:pPr algn="ctr" defTabSz="456662">
              <a:lnSpc>
                <a:spcPts val="1800"/>
              </a:lnSpc>
              <a:buClr>
                <a:srgbClr val="E20074"/>
              </a:buClr>
              <a:defRPr/>
            </a:pPr>
            <a:endParaRPr lang="en-GB" sz="1800" kern="0" dirty="0" err="1">
              <a:solidFill>
                <a:srgbClr val="000000"/>
              </a:solidFill>
              <a:latin typeface="Tele-GroteskNor"/>
            </a:endParaRPr>
          </a:p>
        </p:txBody>
      </p:sp>
      <p:pic>
        <p:nvPicPr>
          <p:cNvPr id="60" name="Grafik 372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481" y="4411919"/>
            <a:ext cx="124905" cy="483326"/>
          </a:xfrm>
          <a:prstGeom prst="rect">
            <a:avLst/>
          </a:prstGeom>
        </p:spPr>
      </p:pic>
      <p:pic>
        <p:nvPicPr>
          <p:cNvPr id="61" name="Picture 163"/>
          <p:cNvPicPr>
            <a:picLocks noChangeAspect="1" noChangeArrowheads="1"/>
          </p:cNvPicPr>
          <p:nvPr/>
        </p:nvPicPr>
        <p:blipFill>
          <a:blip r:embed="rId6">
            <a:lum bright="24000" contrast="-18000"/>
            <a:extLst>
              <a:ext uri="{C6817429-C8A8-4D84-93E4-C83949A02BD1}">
                <a14:imgProps xmlns:a14="http://schemas.microsoft.com/office/drawing/2010/main" xmlns:vt="http://schemas.openxmlformats.org/officeDocument/2006/docPropsVTypes" xmlns:ns1="http://schemas.openxmlformats.org/officeDocument/2006/extended-properties" xmlns="">
                  <a14:imgLayer>
                    <a14:imgEffect>
                      <a14:brightnessContrast bright="24000" contrast="-18000"/>
                    </a14:imgEffect>
                  </a14:imgLayer>
                </a14:imgProps>
              </a:ext>
              <a:ext uri="{E5B0B5D3-4B33-4A51-8642-9E6B4B91DBBF}">
                <a14:useLocalDpi xmlns:a14="http://schemas.microsoft.com/office/drawing/2010/main" xmlns:vt="http://schemas.openxmlformats.org/officeDocument/2006/docPropsVTypes" xmlns:ns1="http://schemas.openxmlformats.org/officeDocument/2006/extended-properties" xmlns="" val="0"/>
              </a:ext>
            </a:extLst>
          </a:blip>
          <a:stretch>
            <a:fillRect/>
          </a:stretch>
        </p:blipFill>
        <p:spPr>
          <a:xfrm>
            <a:off x="997606" y="5597025"/>
            <a:ext cx="584864" cy="548342"/>
          </a:xfrm>
          <a:prstGeom prst="rect">
            <a:avLst/>
          </a:prstGeom>
          <a:noFill/>
          <a:ln w="12700">
            <a:noFill/>
            <a:miter lim="800000"/>
          </a:ln>
        </p:spPr>
      </p:pic>
      <p:sp>
        <p:nvSpPr>
          <p:cNvPr id="62" name="Textfeld 6"/>
          <p:cNvSpPr txBox="1">
            <a:spLocks noChangeArrowheads="1"/>
          </p:cNvSpPr>
          <p:nvPr/>
        </p:nvSpPr>
        <p:spPr bwMode="auto">
          <a:xfrm>
            <a:off x="1335488" y="5438759"/>
            <a:ext cx="460673" cy="139029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marL="342900" indent="-342900" eaLnBrk="0" hangingPunct="0">
              <a:lnSpc>
                <a:spcPct val="90000"/>
              </a:lnSpc>
              <a:defRPr>
                <a:solidFill>
                  <a:schemeClr val="tx1"/>
                </a:solidFill>
              </a:defRPr>
            </a:lvl1pPr>
            <a:lvl2pPr marL="1588" lvl="1" indent="0" algn="ctr" eaLnBrk="0" hangingPunct="0">
              <a:lnSpc>
                <a:spcPct val="80000"/>
              </a:lnSpc>
              <a:spcBef>
                <a:spcPts val="0"/>
              </a:spcBef>
              <a:buClr>
                <a:srgbClr val="E20074"/>
              </a:buClr>
              <a:defRPr sz="1000">
                <a:solidFill>
                  <a:srgbClr val="C00000"/>
                </a:solidFill>
              </a:defRPr>
            </a:lvl2pPr>
            <a:lvl3pPr marL="179388" lvl="2" indent="-176213" eaLnBrk="1" hangingPunct="1">
              <a:lnSpc>
                <a:spcPct val="90000"/>
              </a:lnSpc>
              <a:buSzPct val="75000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352425" lvl="3" indent="-171450" eaLnBrk="1" hangingPunct="1">
              <a:lnSpc>
                <a:spcPct val="90000"/>
              </a:lnSpc>
              <a:buSzPct val="75000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538163" indent="-184150" eaLnBrk="0" hangingPunct="0">
              <a:lnSpc>
                <a:spcPct val="90000"/>
              </a:lnSpc>
              <a:buSzPct val="75000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defTabSz="457200">
              <a:spcBef>
                <a:spcPct val="200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defTabSz="457200">
              <a:spcBef>
                <a:spcPct val="200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defTabSz="457200">
              <a:spcBef>
                <a:spcPct val="200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defTabSz="457200">
              <a:spcBef>
                <a:spcPct val="200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1678" lvl="1" defTabSz="456662">
              <a:defRPr/>
            </a:pPr>
            <a:r>
              <a:rPr lang="en-GB" altLang="en-US" sz="1100" kern="0" dirty="0">
                <a:latin typeface="Arial" panose="020B0604020202020204" pitchFamily="34" charset="0"/>
                <a:cs typeface="Arial" panose="020B0604020202020204" pitchFamily="34" charset="0"/>
              </a:rPr>
              <a:t>WTTH</a:t>
            </a:r>
          </a:p>
        </p:txBody>
      </p:sp>
      <p:cxnSp>
        <p:nvCxnSpPr>
          <p:cNvPr id="63" name="Line 35"/>
          <p:cNvCxnSpPr>
            <a:endCxn id="324" idx="2"/>
          </p:cNvCxnSpPr>
          <p:nvPr/>
        </p:nvCxnSpPr>
        <p:spPr>
          <a:xfrm flipH="1" flipV="1">
            <a:off x="6290637" y="3515341"/>
            <a:ext cx="1809755" cy="7106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</a:ln>
        </p:spPr>
      </p:cxnSp>
      <p:grpSp>
        <p:nvGrpSpPr>
          <p:cNvPr id="64" name="Group 5"/>
          <p:cNvGrpSpPr>
            <a:grpSpLocks/>
          </p:cNvGrpSpPr>
          <p:nvPr/>
        </p:nvGrpSpPr>
        <p:grpSpPr bwMode="auto">
          <a:xfrm>
            <a:off x="7127907" y="3286198"/>
            <a:ext cx="201612" cy="265113"/>
            <a:chOff x="632" y="1958"/>
            <a:chExt cx="220" cy="389"/>
          </a:xfrm>
        </p:grpSpPr>
        <p:sp>
          <p:nvSpPr>
            <p:cNvPr id="65" name="Freeform 6"/>
            <p:cNvSpPr>
              <a:spLocks/>
            </p:cNvSpPr>
            <p:nvPr/>
          </p:nvSpPr>
          <p:spPr bwMode="auto">
            <a:xfrm>
              <a:off x="778" y="1958"/>
              <a:ext cx="74" cy="389"/>
            </a:xfrm>
            <a:custGeom>
              <a:avLst/>
              <a:gdLst>
                <a:gd name="T0" fmla="*/ 0 w 74"/>
                <a:gd name="T1" fmla="*/ 17 h 388"/>
                <a:gd name="T2" fmla="*/ 74 w 74"/>
                <a:gd name="T3" fmla="*/ 0 h 388"/>
                <a:gd name="T4" fmla="*/ 74 w 74"/>
                <a:gd name="T5" fmla="*/ 351 h 388"/>
                <a:gd name="T6" fmla="*/ 0 w 74"/>
                <a:gd name="T7" fmla="*/ 422 h 388"/>
                <a:gd name="T8" fmla="*/ 0 w 74"/>
                <a:gd name="T9" fmla="*/ 17 h 3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4"/>
                <a:gd name="T16" fmla="*/ 0 h 388"/>
                <a:gd name="T17" fmla="*/ 74 w 74"/>
                <a:gd name="T18" fmla="*/ 388 h 3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4" h="388">
                  <a:moveTo>
                    <a:pt x="0" y="17"/>
                  </a:moveTo>
                  <a:lnTo>
                    <a:pt x="74" y="0"/>
                  </a:lnTo>
                  <a:lnTo>
                    <a:pt x="74" y="317"/>
                  </a:lnTo>
                  <a:lnTo>
                    <a:pt x="0" y="388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A0A0A0"/>
            </a:solidFill>
            <a:ln w="1588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pitchFamily="34" charset="0"/>
              </a:endParaRPr>
            </a:p>
          </p:txBody>
        </p:sp>
        <p:sp>
          <p:nvSpPr>
            <p:cNvPr id="66" name="Freeform 7"/>
            <p:cNvSpPr>
              <a:spLocks/>
            </p:cNvSpPr>
            <p:nvPr/>
          </p:nvSpPr>
          <p:spPr bwMode="auto">
            <a:xfrm>
              <a:off x="634" y="2263"/>
              <a:ext cx="144" cy="84"/>
            </a:xfrm>
            <a:custGeom>
              <a:avLst/>
              <a:gdLst>
                <a:gd name="T0" fmla="*/ 0 w 145"/>
                <a:gd name="T1" fmla="*/ 0 h 83"/>
                <a:gd name="T2" fmla="*/ 0 w 145"/>
                <a:gd name="T3" fmla="*/ 19 h 83"/>
                <a:gd name="T4" fmla="*/ 111 w 145"/>
                <a:gd name="T5" fmla="*/ 117 h 83"/>
                <a:gd name="T6" fmla="*/ 111 w 145"/>
                <a:gd name="T7" fmla="*/ 92 h 83"/>
                <a:gd name="T8" fmla="*/ 0 w 145"/>
                <a:gd name="T9" fmla="*/ 0 h 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83"/>
                <a:gd name="T17" fmla="*/ 145 w 145"/>
                <a:gd name="T18" fmla="*/ 83 h 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83">
                  <a:moveTo>
                    <a:pt x="0" y="0"/>
                  </a:moveTo>
                  <a:lnTo>
                    <a:pt x="0" y="19"/>
                  </a:lnTo>
                  <a:lnTo>
                    <a:pt x="145" y="83"/>
                  </a:lnTo>
                  <a:lnTo>
                    <a:pt x="145" y="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0A0"/>
            </a:solidFill>
            <a:ln w="1588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pitchFamily="34" charset="0"/>
              </a:endParaRPr>
            </a:p>
          </p:txBody>
        </p:sp>
        <p:sp>
          <p:nvSpPr>
            <p:cNvPr id="67" name="Freeform 8"/>
            <p:cNvSpPr>
              <a:spLocks/>
            </p:cNvSpPr>
            <p:nvPr/>
          </p:nvSpPr>
          <p:spPr bwMode="auto">
            <a:xfrm>
              <a:off x="632" y="1977"/>
              <a:ext cx="146" cy="345"/>
            </a:xfrm>
            <a:custGeom>
              <a:avLst/>
              <a:gdLst>
                <a:gd name="T0" fmla="*/ 0 w 146"/>
                <a:gd name="T1" fmla="*/ 2 h 345"/>
                <a:gd name="T2" fmla="*/ 0 w 146"/>
                <a:gd name="T3" fmla="*/ 285 h 345"/>
                <a:gd name="T4" fmla="*/ 146 w 146"/>
                <a:gd name="T5" fmla="*/ 345 h 345"/>
                <a:gd name="T6" fmla="*/ 146 w 146"/>
                <a:gd name="T7" fmla="*/ 0 h 345"/>
                <a:gd name="T8" fmla="*/ 0 w 146"/>
                <a:gd name="T9" fmla="*/ 2 h 3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6"/>
                <a:gd name="T16" fmla="*/ 0 h 345"/>
                <a:gd name="T17" fmla="*/ 146 w 146"/>
                <a:gd name="T18" fmla="*/ 345 h 3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6" h="345">
                  <a:moveTo>
                    <a:pt x="0" y="2"/>
                  </a:moveTo>
                  <a:lnTo>
                    <a:pt x="0" y="285"/>
                  </a:lnTo>
                  <a:lnTo>
                    <a:pt x="146" y="345"/>
                  </a:lnTo>
                  <a:lnTo>
                    <a:pt x="146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C0C0C0"/>
            </a:solidFill>
            <a:ln w="1588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pitchFamily="34" charset="0"/>
              </a:endParaRPr>
            </a:p>
          </p:txBody>
        </p:sp>
        <p:grpSp>
          <p:nvGrpSpPr>
            <p:cNvPr id="68" name="Group 9"/>
            <p:cNvGrpSpPr>
              <a:grpSpLocks/>
            </p:cNvGrpSpPr>
            <p:nvPr/>
          </p:nvGrpSpPr>
          <p:grpSpPr bwMode="auto">
            <a:xfrm>
              <a:off x="637" y="1991"/>
              <a:ext cx="135" cy="144"/>
              <a:chOff x="637" y="1991"/>
              <a:chExt cx="135" cy="144"/>
            </a:xfrm>
          </p:grpSpPr>
          <p:sp>
            <p:nvSpPr>
              <p:cNvPr id="153" name="Freeform 10"/>
              <p:cNvSpPr>
                <a:spLocks/>
              </p:cNvSpPr>
              <p:nvPr/>
            </p:nvSpPr>
            <p:spPr bwMode="auto">
              <a:xfrm>
                <a:off x="637" y="1991"/>
                <a:ext cx="135" cy="144"/>
              </a:xfrm>
              <a:custGeom>
                <a:avLst/>
                <a:gdLst>
                  <a:gd name="T0" fmla="*/ 0 w 135"/>
                  <a:gd name="T1" fmla="*/ 0 h 143"/>
                  <a:gd name="T2" fmla="*/ 135 w 135"/>
                  <a:gd name="T3" fmla="*/ 0 h 143"/>
                  <a:gd name="T4" fmla="*/ 135 w 135"/>
                  <a:gd name="T5" fmla="*/ 177 h 143"/>
                  <a:gd name="T6" fmla="*/ 0 w 135"/>
                  <a:gd name="T7" fmla="*/ 152 h 143"/>
                  <a:gd name="T8" fmla="*/ 0 w 135"/>
                  <a:gd name="T9" fmla="*/ 0 h 1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5"/>
                  <a:gd name="T16" fmla="*/ 0 h 143"/>
                  <a:gd name="T17" fmla="*/ 135 w 135"/>
                  <a:gd name="T18" fmla="*/ 143 h 14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5" h="143">
                    <a:moveTo>
                      <a:pt x="0" y="0"/>
                    </a:moveTo>
                    <a:lnTo>
                      <a:pt x="135" y="0"/>
                    </a:lnTo>
                    <a:lnTo>
                      <a:pt x="135" y="143"/>
                    </a:lnTo>
                    <a:lnTo>
                      <a:pt x="0" y="1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 w="1588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grpSp>
            <p:nvGrpSpPr>
              <p:cNvPr id="154" name="Group 11"/>
              <p:cNvGrpSpPr>
                <a:grpSpLocks/>
              </p:cNvGrpSpPr>
              <p:nvPr/>
            </p:nvGrpSpPr>
            <p:grpSpPr bwMode="auto">
              <a:xfrm>
                <a:off x="641" y="1995"/>
                <a:ext cx="127" cy="136"/>
                <a:chOff x="641" y="1995"/>
                <a:chExt cx="127" cy="136"/>
              </a:xfrm>
            </p:grpSpPr>
            <p:sp>
              <p:nvSpPr>
                <p:cNvPr id="155" name="Freeform 12"/>
                <p:cNvSpPr>
                  <a:spLocks/>
                </p:cNvSpPr>
                <p:nvPr/>
              </p:nvSpPr>
              <p:spPr bwMode="auto">
                <a:xfrm>
                  <a:off x="641" y="1995"/>
                  <a:ext cx="126" cy="133"/>
                </a:xfrm>
                <a:custGeom>
                  <a:avLst/>
                  <a:gdLst>
                    <a:gd name="T0" fmla="*/ 0 w 122"/>
                    <a:gd name="T1" fmla="*/ 0 h 127"/>
                    <a:gd name="T2" fmla="*/ 0 w 122"/>
                    <a:gd name="T3" fmla="*/ 504 h 127"/>
                    <a:gd name="T4" fmla="*/ 277 w 122"/>
                    <a:gd name="T5" fmla="*/ 611 h 127"/>
                    <a:gd name="T6" fmla="*/ 277 w 122"/>
                    <a:gd name="T7" fmla="*/ 3 h 127"/>
                    <a:gd name="T8" fmla="*/ 0 w 122"/>
                    <a:gd name="T9" fmla="*/ 0 h 1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2"/>
                    <a:gd name="T16" fmla="*/ 0 h 127"/>
                    <a:gd name="T17" fmla="*/ 122 w 122"/>
                    <a:gd name="T18" fmla="*/ 127 h 1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2" h="127">
                      <a:moveTo>
                        <a:pt x="0" y="0"/>
                      </a:moveTo>
                      <a:lnTo>
                        <a:pt x="0" y="105"/>
                      </a:lnTo>
                      <a:lnTo>
                        <a:pt x="122" y="127"/>
                      </a:lnTo>
                      <a:lnTo>
                        <a:pt x="122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156" name="Freeform 13"/>
                <p:cNvSpPr>
                  <a:spLocks/>
                </p:cNvSpPr>
                <p:nvPr/>
              </p:nvSpPr>
              <p:spPr bwMode="auto">
                <a:xfrm>
                  <a:off x="641" y="1998"/>
                  <a:ext cx="126" cy="133"/>
                </a:xfrm>
                <a:custGeom>
                  <a:avLst/>
                  <a:gdLst>
                    <a:gd name="T0" fmla="*/ 0 w 122"/>
                    <a:gd name="T1" fmla="*/ 0 h 128"/>
                    <a:gd name="T2" fmla="*/ 0 w 122"/>
                    <a:gd name="T3" fmla="*/ 383 h 128"/>
                    <a:gd name="T4" fmla="*/ 277 w 122"/>
                    <a:gd name="T5" fmla="*/ 473 h 128"/>
                    <a:gd name="T6" fmla="*/ 277 w 122"/>
                    <a:gd name="T7" fmla="*/ 458 h 128"/>
                    <a:gd name="T8" fmla="*/ 277 w 122"/>
                    <a:gd name="T9" fmla="*/ 5 h 128"/>
                    <a:gd name="T10" fmla="*/ 0 w 122"/>
                    <a:gd name="T11" fmla="*/ 0 h 12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22"/>
                    <a:gd name="T19" fmla="*/ 0 h 128"/>
                    <a:gd name="T20" fmla="*/ 122 w 122"/>
                    <a:gd name="T21" fmla="*/ 128 h 12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22" h="128">
                      <a:moveTo>
                        <a:pt x="0" y="0"/>
                      </a:moveTo>
                      <a:lnTo>
                        <a:pt x="0" y="105"/>
                      </a:lnTo>
                      <a:lnTo>
                        <a:pt x="122" y="128"/>
                      </a:lnTo>
                      <a:lnTo>
                        <a:pt x="122" y="125"/>
                      </a:lnTo>
                      <a:lnTo>
                        <a:pt x="122" y="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157" name="Freeform 14"/>
                <p:cNvSpPr>
                  <a:spLocks/>
                </p:cNvSpPr>
                <p:nvPr/>
              </p:nvSpPr>
              <p:spPr bwMode="auto">
                <a:xfrm>
                  <a:off x="641" y="1995"/>
                  <a:ext cx="126" cy="133"/>
                </a:xfrm>
                <a:custGeom>
                  <a:avLst/>
                  <a:gdLst>
                    <a:gd name="T0" fmla="*/ 0 w 122"/>
                    <a:gd name="T1" fmla="*/ 0 h 126"/>
                    <a:gd name="T2" fmla="*/ 0 w 122"/>
                    <a:gd name="T3" fmla="*/ 667 h 126"/>
                    <a:gd name="T4" fmla="*/ 277 w 122"/>
                    <a:gd name="T5" fmla="*/ 797 h 126"/>
                    <a:gd name="T6" fmla="*/ 277 w 122"/>
                    <a:gd name="T7" fmla="*/ 3 h 126"/>
                    <a:gd name="T8" fmla="*/ 0 w 122"/>
                    <a:gd name="T9" fmla="*/ 0 h 1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2"/>
                    <a:gd name="T16" fmla="*/ 0 h 126"/>
                    <a:gd name="T17" fmla="*/ 122 w 122"/>
                    <a:gd name="T18" fmla="*/ 126 h 1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2" h="126">
                      <a:moveTo>
                        <a:pt x="0" y="0"/>
                      </a:moveTo>
                      <a:lnTo>
                        <a:pt x="0" y="105"/>
                      </a:lnTo>
                      <a:lnTo>
                        <a:pt x="122" y="126"/>
                      </a:lnTo>
                      <a:lnTo>
                        <a:pt x="122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0606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grpSp>
              <p:nvGrpSpPr>
                <p:cNvPr id="158" name="Group 15"/>
                <p:cNvGrpSpPr>
                  <a:grpSpLocks/>
                </p:cNvGrpSpPr>
                <p:nvPr/>
              </p:nvGrpSpPr>
              <p:grpSpPr bwMode="auto">
                <a:xfrm>
                  <a:off x="642" y="1998"/>
                  <a:ext cx="125" cy="123"/>
                  <a:chOff x="642" y="1998"/>
                  <a:chExt cx="125" cy="123"/>
                </a:xfrm>
              </p:grpSpPr>
              <p:sp>
                <p:nvSpPr>
                  <p:cNvPr id="208" name="Freeform 16"/>
                  <p:cNvSpPr>
                    <a:spLocks/>
                  </p:cNvSpPr>
                  <p:nvPr/>
                </p:nvSpPr>
                <p:spPr bwMode="auto">
                  <a:xfrm>
                    <a:off x="642" y="1998"/>
                    <a:ext cx="9" cy="102"/>
                  </a:xfrm>
                  <a:custGeom>
                    <a:avLst/>
                    <a:gdLst>
                      <a:gd name="T0" fmla="*/ 0 w 7"/>
                      <a:gd name="T1" fmla="*/ 0 h 102"/>
                      <a:gd name="T2" fmla="*/ 0 w 7"/>
                      <a:gd name="T3" fmla="*/ 101 h 102"/>
                      <a:gd name="T4" fmla="*/ 35178 w 7"/>
                      <a:gd name="T5" fmla="*/ 102 h 102"/>
                      <a:gd name="T6" fmla="*/ 35178 w 7"/>
                      <a:gd name="T7" fmla="*/ 0 h 102"/>
                      <a:gd name="T8" fmla="*/ 0 w 7"/>
                      <a:gd name="T9" fmla="*/ 0 h 10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"/>
                      <a:gd name="T16" fmla="*/ 0 h 102"/>
                      <a:gd name="T17" fmla="*/ 7 w 7"/>
                      <a:gd name="T18" fmla="*/ 102 h 10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" h="102">
                        <a:moveTo>
                          <a:pt x="0" y="0"/>
                        </a:moveTo>
                        <a:lnTo>
                          <a:pt x="0" y="101"/>
                        </a:lnTo>
                        <a:lnTo>
                          <a:pt x="7" y="102"/>
                        </a:lnTo>
                        <a:lnTo>
                          <a:pt x="7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209" name="Freeform 17"/>
                  <p:cNvSpPr>
                    <a:spLocks/>
                  </p:cNvSpPr>
                  <p:nvPr/>
                </p:nvSpPr>
                <p:spPr bwMode="auto">
                  <a:xfrm>
                    <a:off x="653" y="1998"/>
                    <a:ext cx="7" cy="107"/>
                  </a:xfrm>
                  <a:custGeom>
                    <a:avLst/>
                    <a:gdLst>
                      <a:gd name="T0" fmla="*/ 0 w 6"/>
                      <a:gd name="T1" fmla="*/ 0 h 103"/>
                      <a:gd name="T2" fmla="*/ 0 w 6"/>
                      <a:gd name="T3" fmla="*/ 370 h 103"/>
                      <a:gd name="T4" fmla="*/ 1210 w 6"/>
                      <a:gd name="T5" fmla="*/ 377 h 103"/>
                      <a:gd name="T6" fmla="*/ 1210 w 6"/>
                      <a:gd name="T7" fmla="*/ 0 h 103"/>
                      <a:gd name="T8" fmla="*/ 0 w 6"/>
                      <a:gd name="T9" fmla="*/ 0 h 10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"/>
                      <a:gd name="T16" fmla="*/ 0 h 103"/>
                      <a:gd name="T17" fmla="*/ 6 w 6"/>
                      <a:gd name="T18" fmla="*/ 103 h 10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" h="103">
                        <a:moveTo>
                          <a:pt x="0" y="0"/>
                        </a:moveTo>
                        <a:lnTo>
                          <a:pt x="0" y="102"/>
                        </a:lnTo>
                        <a:lnTo>
                          <a:pt x="6" y="103"/>
                        </a:lnTo>
                        <a:lnTo>
                          <a:pt x="6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210" name="Freeform 18"/>
                  <p:cNvSpPr>
                    <a:spLocks/>
                  </p:cNvSpPr>
                  <p:nvPr/>
                </p:nvSpPr>
                <p:spPr bwMode="auto">
                  <a:xfrm>
                    <a:off x="660" y="1998"/>
                    <a:ext cx="10" cy="107"/>
                  </a:xfrm>
                  <a:custGeom>
                    <a:avLst/>
                    <a:gdLst>
                      <a:gd name="T0" fmla="*/ 0 w 7"/>
                      <a:gd name="T1" fmla="*/ 0 h 104"/>
                      <a:gd name="T2" fmla="*/ 0 w 7"/>
                      <a:gd name="T3" fmla="*/ 270 h 104"/>
                      <a:gd name="T4" fmla="*/ 35178 w 7"/>
                      <a:gd name="T5" fmla="*/ 272 h 104"/>
                      <a:gd name="T6" fmla="*/ 35178 w 7"/>
                      <a:gd name="T7" fmla="*/ 0 h 104"/>
                      <a:gd name="T8" fmla="*/ 0 w 7"/>
                      <a:gd name="T9" fmla="*/ 0 h 10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"/>
                      <a:gd name="T16" fmla="*/ 0 h 104"/>
                      <a:gd name="T17" fmla="*/ 7 w 7"/>
                      <a:gd name="T18" fmla="*/ 104 h 10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" h="104">
                        <a:moveTo>
                          <a:pt x="0" y="0"/>
                        </a:moveTo>
                        <a:lnTo>
                          <a:pt x="0" y="103"/>
                        </a:lnTo>
                        <a:lnTo>
                          <a:pt x="7" y="104"/>
                        </a:lnTo>
                        <a:lnTo>
                          <a:pt x="7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211" name="Freeform 19"/>
                  <p:cNvSpPr>
                    <a:spLocks/>
                  </p:cNvSpPr>
                  <p:nvPr/>
                </p:nvSpPr>
                <p:spPr bwMode="auto">
                  <a:xfrm>
                    <a:off x="670" y="1998"/>
                    <a:ext cx="7" cy="107"/>
                  </a:xfrm>
                  <a:custGeom>
                    <a:avLst/>
                    <a:gdLst>
                      <a:gd name="T0" fmla="*/ 0 w 7"/>
                      <a:gd name="T1" fmla="*/ 0 h 105"/>
                      <a:gd name="T2" fmla="*/ 0 w 7"/>
                      <a:gd name="T3" fmla="*/ 194 h 105"/>
                      <a:gd name="T4" fmla="*/ 7 w 7"/>
                      <a:gd name="T5" fmla="*/ 196 h 105"/>
                      <a:gd name="T6" fmla="*/ 7 w 7"/>
                      <a:gd name="T7" fmla="*/ 0 h 105"/>
                      <a:gd name="T8" fmla="*/ 0 w 7"/>
                      <a:gd name="T9" fmla="*/ 0 h 10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"/>
                      <a:gd name="T16" fmla="*/ 0 h 105"/>
                      <a:gd name="T17" fmla="*/ 7 w 7"/>
                      <a:gd name="T18" fmla="*/ 105 h 105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" h="105">
                        <a:moveTo>
                          <a:pt x="0" y="0"/>
                        </a:moveTo>
                        <a:lnTo>
                          <a:pt x="0" y="104"/>
                        </a:lnTo>
                        <a:lnTo>
                          <a:pt x="7" y="105"/>
                        </a:lnTo>
                        <a:lnTo>
                          <a:pt x="7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212" name="Freeform 20"/>
                  <p:cNvSpPr>
                    <a:spLocks/>
                  </p:cNvSpPr>
                  <p:nvPr/>
                </p:nvSpPr>
                <p:spPr bwMode="auto">
                  <a:xfrm>
                    <a:off x="681" y="1998"/>
                    <a:ext cx="5" cy="109"/>
                  </a:xfrm>
                  <a:custGeom>
                    <a:avLst/>
                    <a:gdLst>
                      <a:gd name="T0" fmla="*/ 0 w 6"/>
                      <a:gd name="T1" fmla="*/ 0 h 108"/>
                      <a:gd name="T2" fmla="*/ 0 w 6"/>
                      <a:gd name="T3" fmla="*/ 139 h 108"/>
                      <a:gd name="T4" fmla="*/ 3 w 6"/>
                      <a:gd name="T5" fmla="*/ 142 h 108"/>
                      <a:gd name="T6" fmla="*/ 3 w 6"/>
                      <a:gd name="T7" fmla="*/ 0 h 108"/>
                      <a:gd name="T8" fmla="*/ 0 w 6"/>
                      <a:gd name="T9" fmla="*/ 0 h 1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"/>
                      <a:gd name="T16" fmla="*/ 0 h 108"/>
                      <a:gd name="T17" fmla="*/ 6 w 6"/>
                      <a:gd name="T18" fmla="*/ 108 h 1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" h="108">
                        <a:moveTo>
                          <a:pt x="0" y="0"/>
                        </a:moveTo>
                        <a:lnTo>
                          <a:pt x="0" y="105"/>
                        </a:lnTo>
                        <a:lnTo>
                          <a:pt x="6" y="108"/>
                        </a:lnTo>
                        <a:lnTo>
                          <a:pt x="6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213" name="Freeform 21"/>
                  <p:cNvSpPr>
                    <a:spLocks/>
                  </p:cNvSpPr>
                  <p:nvPr/>
                </p:nvSpPr>
                <p:spPr bwMode="auto">
                  <a:xfrm>
                    <a:off x="687" y="1998"/>
                    <a:ext cx="7" cy="114"/>
                  </a:xfrm>
                  <a:custGeom>
                    <a:avLst/>
                    <a:gdLst>
                      <a:gd name="T0" fmla="*/ 0 w 7"/>
                      <a:gd name="T1" fmla="*/ 0 h 109"/>
                      <a:gd name="T2" fmla="*/ 0 w 7"/>
                      <a:gd name="T3" fmla="*/ 495 h 109"/>
                      <a:gd name="T4" fmla="*/ 6 w 7"/>
                      <a:gd name="T5" fmla="*/ 500 h 109"/>
                      <a:gd name="T6" fmla="*/ 7 w 7"/>
                      <a:gd name="T7" fmla="*/ 1 h 109"/>
                      <a:gd name="T8" fmla="*/ 0 w 7"/>
                      <a:gd name="T9" fmla="*/ 0 h 109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"/>
                      <a:gd name="T16" fmla="*/ 0 h 109"/>
                      <a:gd name="T17" fmla="*/ 7 w 7"/>
                      <a:gd name="T18" fmla="*/ 109 h 109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" h="109">
                        <a:moveTo>
                          <a:pt x="0" y="0"/>
                        </a:moveTo>
                        <a:lnTo>
                          <a:pt x="0" y="108"/>
                        </a:lnTo>
                        <a:lnTo>
                          <a:pt x="6" y="109"/>
                        </a:lnTo>
                        <a:lnTo>
                          <a:pt x="7" y="1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214" name="Freeform 22"/>
                  <p:cNvSpPr>
                    <a:spLocks/>
                  </p:cNvSpPr>
                  <p:nvPr/>
                </p:nvSpPr>
                <p:spPr bwMode="auto">
                  <a:xfrm>
                    <a:off x="696" y="2000"/>
                    <a:ext cx="7" cy="109"/>
                  </a:xfrm>
                  <a:custGeom>
                    <a:avLst/>
                    <a:gdLst>
                      <a:gd name="T0" fmla="*/ 0 w 7"/>
                      <a:gd name="T1" fmla="*/ 0 h 109"/>
                      <a:gd name="T2" fmla="*/ 0 w 7"/>
                      <a:gd name="T3" fmla="*/ 108 h 109"/>
                      <a:gd name="T4" fmla="*/ 7 w 7"/>
                      <a:gd name="T5" fmla="*/ 109 h 109"/>
                      <a:gd name="T6" fmla="*/ 7 w 7"/>
                      <a:gd name="T7" fmla="*/ 0 h 109"/>
                      <a:gd name="T8" fmla="*/ 0 w 7"/>
                      <a:gd name="T9" fmla="*/ 0 h 109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"/>
                      <a:gd name="T16" fmla="*/ 0 h 109"/>
                      <a:gd name="T17" fmla="*/ 7 w 7"/>
                      <a:gd name="T18" fmla="*/ 109 h 109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" h="109">
                        <a:moveTo>
                          <a:pt x="0" y="0"/>
                        </a:moveTo>
                        <a:lnTo>
                          <a:pt x="0" y="108"/>
                        </a:lnTo>
                        <a:lnTo>
                          <a:pt x="7" y="109"/>
                        </a:lnTo>
                        <a:lnTo>
                          <a:pt x="7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215" name="Freeform 23"/>
                  <p:cNvSpPr>
                    <a:spLocks/>
                  </p:cNvSpPr>
                  <p:nvPr/>
                </p:nvSpPr>
                <p:spPr bwMode="auto">
                  <a:xfrm>
                    <a:off x="706" y="2000"/>
                    <a:ext cx="5" cy="114"/>
                  </a:xfrm>
                  <a:custGeom>
                    <a:avLst/>
                    <a:gdLst>
                      <a:gd name="T0" fmla="*/ 0 w 6"/>
                      <a:gd name="T1" fmla="*/ 0 h 112"/>
                      <a:gd name="T2" fmla="*/ 0 w 6"/>
                      <a:gd name="T3" fmla="*/ 195 h 112"/>
                      <a:gd name="T4" fmla="*/ 3 w 6"/>
                      <a:gd name="T5" fmla="*/ 201 h 112"/>
                      <a:gd name="T6" fmla="*/ 3 w 6"/>
                      <a:gd name="T7" fmla="*/ 0 h 112"/>
                      <a:gd name="T8" fmla="*/ 0 w 6"/>
                      <a:gd name="T9" fmla="*/ 0 h 11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"/>
                      <a:gd name="T16" fmla="*/ 0 h 112"/>
                      <a:gd name="T17" fmla="*/ 6 w 6"/>
                      <a:gd name="T18" fmla="*/ 112 h 11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" h="112">
                        <a:moveTo>
                          <a:pt x="0" y="0"/>
                        </a:moveTo>
                        <a:lnTo>
                          <a:pt x="0" y="109"/>
                        </a:lnTo>
                        <a:lnTo>
                          <a:pt x="6" y="112"/>
                        </a:lnTo>
                        <a:lnTo>
                          <a:pt x="6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216" name="Freeform 24"/>
                  <p:cNvSpPr>
                    <a:spLocks/>
                  </p:cNvSpPr>
                  <p:nvPr/>
                </p:nvSpPr>
                <p:spPr bwMode="auto">
                  <a:xfrm>
                    <a:off x="715" y="2000"/>
                    <a:ext cx="7" cy="114"/>
                  </a:xfrm>
                  <a:custGeom>
                    <a:avLst/>
                    <a:gdLst>
                      <a:gd name="T0" fmla="*/ 0 w 7"/>
                      <a:gd name="T1" fmla="*/ 0 h 113"/>
                      <a:gd name="T2" fmla="*/ 0 w 7"/>
                      <a:gd name="T3" fmla="*/ 146 h 113"/>
                      <a:gd name="T4" fmla="*/ 7 w 7"/>
                      <a:gd name="T5" fmla="*/ 147 h 113"/>
                      <a:gd name="T6" fmla="*/ 7 w 7"/>
                      <a:gd name="T7" fmla="*/ 0 h 113"/>
                      <a:gd name="T8" fmla="*/ 0 w 7"/>
                      <a:gd name="T9" fmla="*/ 0 h 11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"/>
                      <a:gd name="T16" fmla="*/ 0 h 113"/>
                      <a:gd name="T17" fmla="*/ 7 w 7"/>
                      <a:gd name="T18" fmla="*/ 113 h 11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" h="113">
                        <a:moveTo>
                          <a:pt x="0" y="0"/>
                        </a:moveTo>
                        <a:lnTo>
                          <a:pt x="0" y="112"/>
                        </a:lnTo>
                        <a:lnTo>
                          <a:pt x="7" y="113"/>
                        </a:lnTo>
                        <a:lnTo>
                          <a:pt x="7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217" name="Freeform 25"/>
                  <p:cNvSpPr>
                    <a:spLocks/>
                  </p:cNvSpPr>
                  <p:nvPr/>
                </p:nvSpPr>
                <p:spPr bwMode="auto">
                  <a:xfrm>
                    <a:off x="724" y="2000"/>
                    <a:ext cx="5" cy="114"/>
                  </a:xfrm>
                  <a:custGeom>
                    <a:avLst/>
                    <a:gdLst>
                      <a:gd name="T0" fmla="*/ 0 w 6"/>
                      <a:gd name="T1" fmla="*/ 0 h 114"/>
                      <a:gd name="T2" fmla="*/ 0 w 6"/>
                      <a:gd name="T3" fmla="*/ 113 h 114"/>
                      <a:gd name="T4" fmla="*/ 3 w 6"/>
                      <a:gd name="T5" fmla="*/ 114 h 114"/>
                      <a:gd name="T6" fmla="*/ 3 w 6"/>
                      <a:gd name="T7" fmla="*/ 0 h 114"/>
                      <a:gd name="T8" fmla="*/ 0 w 6"/>
                      <a:gd name="T9" fmla="*/ 0 h 11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"/>
                      <a:gd name="T16" fmla="*/ 0 h 114"/>
                      <a:gd name="T17" fmla="*/ 6 w 6"/>
                      <a:gd name="T18" fmla="*/ 114 h 11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" h="114">
                        <a:moveTo>
                          <a:pt x="0" y="0"/>
                        </a:moveTo>
                        <a:lnTo>
                          <a:pt x="0" y="113"/>
                        </a:lnTo>
                        <a:lnTo>
                          <a:pt x="6" y="114"/>
                        </a:lnTo>
                        <a:lnTo>
                          <a:pt x="6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218" name="Freeform 26"/>
                  <p:cNvSpPr>
                    <a:spLocks/>
                  </p:cNvSpPr>
                  <p:nvPr/>
                </p:nvSpPr>
                <p:spPr bwMode="auto">
                  <a:xfrm>
                    <a:off x="732" y="2002"/>
                    <a:ext cx="7" cy="114"/>
                  </a:xfrm>
                  <a:custGeom>
                    <a:avLst/>
                    <a:gdLst>
                      <a:gd name="T0" fmla="*/ 0 w 7"/>
                      <a:gd name="T1" fmla="*/ 0 h 114"/>
                      <a:gd name="T2" fmla="*/ 0 w 7"/>
                      <a:gd name="T3" fmla="*/ 113 h 114"/>
                      <a:gd name="T4" fmla="*/ 7 w 7"/>
                      <a:gd name="T5" fmla="*/ 114 h 114"/>
                      <a:gd name="T6" fmla="*/ 7 w 7"/>
                      <a:gd name="T7" fmla="*/ 0 h 114"/>
                      <a:gd name="T8" fmla="*/ 0 w 7"/>
                      <a:gd name="T9" fmla="*/ 0 h 11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"/>
                      <a:gd name="T16" fmla="*/ 0 h 114"/>
                      <a:gd name="T17" fmla="*/ 7 w 7"/>
                      <a:gd name="T18" fmla="*/ 114 h 11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" h="114">
                        <a:moveTo>
                          <a:pt x="0" y="0"/>
                        </a:moveTo>
                        <a:lnTo>
                          <a:pt x="0" y="113"/>
                        </a:lnTo>
                        <a:lnTo>
                          <a:pt x="7" y="114"/>
                        </a:lnTo>
                        <a:lnTo>
                          <a:pt x="7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219" name="Freeform 27"/>
                  <p:cNvSpPr>
                    <a:spLocks/>
                  </p:cNvSpPr>
                  <p:nvPr/>
                </p:nvSpPr>
                <p:spPr bwMode="auto">
                  <a:xfrm>
                    <a:off x="741" y="2002"/>
                    <a:ext cx="9" cy="116"/>
                  </a:xfrm>
                  <a:custGeom>
                    <a:avLst/>
                    <a:gdLst>
                      <a:gd name="T0" fmla="*/ 0 w 7"/>
                      <a:gd name="T1" fmla="*/ 0 h 115"/>
                      <a:gd name="T2" fmla="*/ 0 w 7"/>
                      <a:gd name="T3" fmla="*/ 148 h 115"/>
                      <a:gd name="T4" fmla="*/ 35178 w 7"/>
                      <a:gd name="T5" fmla="*/ 149 h 115"/>
                      <a:gd name="T6" fmla="*/ 35178 w 7"/>
                      <a:gd name="T7" fmla="*/ 0 h 115"/>
                      <a:gd name="T8" fmla="*/ 0 w 7"/>
                      <a:gd name="T9" fmla="*/ 0 h 11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"/>
                      <a:gd name="T16" fmla="*/ 0 h 115"/>
                      <a:gd name="T17" fmla="*/ 7 w 7"/>
                      <a:gd name="T18" fmla="*/ 115 h 115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" h="115">
                        <a:moveTo>
                          <a:pt x="0" y="0"/>
                        </a:moveTo>
                        <a:lnTo>
                          <a:pt x="0" y="114"/>
                        </a:lnTo>
                        <a:lnTo>
                          <a:pt x="7" y="115"/>
                        </a:lnTo>
                        <a:lnTo>
                          <a:pt x="7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220" name="Freeform 28"/>
                  <p:cNvSpPr>
                    <a:spLocks/>
                  </p:cNvSpPr>
                  <p:nvPr/>
                </p:nvSpPr>
                <p:spPr bwMode="auto">
                  <a:xfrm>
                    <a:off x="752" y="2002"/>
                    <a:ext cx="7" cy="119"/>
                  </a:xfrm>
                  <a:custGeom>
                    <a:avLst/>
                    <a:gdLst>
                      <a:gd name="T0" fmla="*/ 0 w 7"/>
                      <a:gd name="T1" fmla="*/ 0 h 117"/>
                      <a:gd name="T2" fmla="*/ 0 w 7"/>
                      <a:gd name="T3" fmla="*/ 201 h 117"/>
                      <a:gd name="T4" fmla="*/ 7 w 7"/>
                      <a:gd name="T5" fmla="*/ 204 h 117"/>
                      <a:gd name="T6" fmla="*/ 7 w 7"/>
                      <a:gd name="T7" fmla="*/ 0 h 117"/>
                      <a:gd name="T8" fmla="*/ 0 w 7"/>
                      <a:gd name="T9" fmla="*/ 0 h 11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"/>
                      <a:gd name="T16" fmla="*/ 0 h 117"/>
                      <a:gd name="T17" fmla="*/ 7 w 7"/>
                      <a:gd name="T18" fmla="*/ 117 h 11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" h="117">
                        <a:moveTo>
                          <a:pt x="0" y="0"/>
                        </a:moveTo>
                        <a:lnTo>
                          <a:pt x="0" y="115"/>
                        </a:lnTo>
                        <a:lnTo>
                          <a:pt x="7" y="117"/>
                        </a:lnTo>
                        <a:lnTo>
                          <a:pt x="7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221" name="Freeform 29"/>
                  <p:cNvSpPr>
                    <a:spLocks/>
                  </p:cNvSpPr>
                  <p:nvPr/>
                </p:nvSpPr>
                <p:spPr bwMode="auto">
                  <a:xfrm>
                    <a:off x="758" y="2002"/>
                    <a:ext cx="9" cy="119"/>
                  </a:xfrm>
                  <a:custGeom>
                    <a:avLst/>
                    <a:gdLst>
                      <a:gd name="T0" fmla="*/ 0 w 7"/>
                      <a:gd name="T1" fmla="*/ 0 h 118"/>
                      <a:gd name="T2" fmla="*/ 0 w 7"/>
                      <a:gd name="T3" fmla="*/ 151 h 118"/>
                      <a:gd name="T4" fmla="*/ 35178 w 7"/>
                      <a:gd name="T5" fmla="*/ 152 h 118"/>
                      <a:gd name="T6" fmla="*/ 35178 w 7"/>
                      <a:gd name="T7" fmla="*/ 0 h 118"/>
                      <a:gd name="T8" fmla="*/ 0 w 7"/>
                      <a:gd name="T9" fmla="*/ 0 h 11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"/>
                      <a:gd name="T16" fmla="*/ 0 h 118"/>
                      <a:gd name="T17" fmla="*/ 7 w 7"/>
                      <a:gd name="T18" fmla="*/ 118 h 11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" h="118">
                        <a:moveTo>
                          <a:pt x="0" y="0"/>
                        </a:moveTo>
                        <a:lnTo>
                          <a:pt x="0" y="117"/>
                        </a:lnTo>
                        <a:lnTo>
                          <a:pt x="7" y="118"/>
                        </a:lnTo>
                        <a:lnTo>
                          <a:pt x="7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59" name="Freeform 30"/>
                <p:cNvSpPr>
                  <a:spLocks/>
                </p:cNvSpPr>
                <p:nvPr/>
              </p:nvSpPr>
              <p:spPr bwMode="auto">
                <a:xfrm>
                  <a:off x="644" y="1998"/>
                  <a:ext cx="7" cy="0"/>
                </a:xfrm>
                <a:custGeom>
                  <a:avLst/>
                  <a:gdLst>
                    <a:gd name="T0" fmla="*/ 0 w 8"/>
                    <a:gd name="T1" fmla="*/ 0 h 1"/>
                    <a:gd name="T2" fmla="*/ 4 w 8"/>
                    <a:gd name="T3" fmla="*/ 0 h 1"/>
                    <a:gd name="T4" fmla="*/ 4 w 8"/>
                    <a:gd name="T5" fmla="*/ 0 h 1"/>
                    <a:gd name="T6" fmla="*/ 1 w 8"/>
                    <a:gd name="T7" fmla="*/ 0 h 1"/>
                    <a:gd name="T8" fmla="*/ 0 w 8"/>
                    <a:gd name="T9" fmla="*/ 0 h 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1"/>
                    <a:gd name="T17" fmla="*/ 8 w 8"/>
                    <a:gd name="T18" fmla="*/ 0 h 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1">
                      <a:moveTo>
                        <a:pt x="0" y="1"/>
                      </a:moveTo>
                      <a:lnTo>
                        <a:pt x="7" y="1"/>
                      </a:lnTo>
                      <a:lnTo>
                        <a:pt x="8" y="0"/>
                      </a:lnTo>
                      <a:lnTo>
                        <a:pt x="1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160" name="Freeform 31"/>
                <p:cNvSpPr>
                  <a:spLocks/>
                </p:cNvSpPr>
                <p:nvPr/>
              </p:nvSpPr>
              <p:spPr bwMode="auto">
                <a:xfrm>
                  <a:off x="653" y="1998"/>
                  <a:ext cx="7" cy="2"/>
                </a:xfrm>
                <a:custGeom>
                  <a:avLst/>
                  <a:gdLst>
                    <a:gd name="T0" fmla="*/ 0 w 7"/>
                    <a:gd name="T1" fmla="*/ 0 h 1"/>
                    <a:gd name="T2" fmla="*/ 6 w 7"/>
                    <a:gd name="T3" fmla="*/ 2147483647 h 1"/>
                    <a:gd name="T4" fmla="*/ 7 w 7"/>
                    <a:gd name="T5" fmla="*/ 0 h 1"/>
                    <a:gd name="T6" fmla="*/ 0 w 7"/>
                    <a:gd name="T7" fmla="*/ 0 h 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"/>
                    <a:gd name="T13" fmla="*/ 0 h 1"/>
                    <a:gd name="T14" fmla="*/ 7 w 7"/>
                    <a:gd name="T15" fmla="*/ 1 h 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" h="1">
                      <a:moveTo>
                        <a:pt x="0" y="0"/>
                      </a:moveTo>
                      <a:lnTo>
                        <a:pt x="6" y="1"/>
                      </a:lnTo>
                      <a:lnTo>
                        <a:pt x="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161" name="Freeform 32"/>
                <p:cNvSpPr>
                  <a:spLocks/>
                </p:cNvSpPr>
                <p:nvPr/>
              </p:nvSpPr>
              <p:spPr bwMode="auto">
                <a:xfrm>
                  <a:off x="661" y="1998"/>
                  <a:ext cx="7" cy="2"/>
                </a:xfrm>
                <a:custGeom>
                  <a:avLst/>
                  <a:gdLst>
                    <a:gd name="T0" fmla="*/ 0 w 8"/>
                    <a:gd name="T1" fmla="*/ 2147483647 h 1"/>
                    <a:gd name="T2" fmla="*/ 4 w 8"/>
                    <a:gd name="T3" fmla="*/ 2147483647 h 1"/>
                    <a:gd name="T4" fmla="*/ 4 w 8"/>
                    <a:gd name="T5" fmla="*/ 0 h 1"/>
                    <a:gd name="T6" fmla="*/ 1 w 8"/>
                    <a:gd name="T7" fmla="*/ 0 h 1"/>
                    <a:gd name="T8" fmla="*/ 0 w 8"/>
                    <a:gd name="T9" fmla="*/ 2147483647 h 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1"/>
                    <a:gd name="T17" fmla="*/ 8 w 8"/>
                    <a:gd name="T18" fmla="*/ 1 h 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1">
                      <a:moveTo>
                        <a:pt x="0" y="1"/>
                      </a:moveTo>
                      <a:lnTo>
                        <a:pt x="7" y="1"/>
                      </a:lnTo>
                      <a:lnTo>
                        <a:pt x="8" y="0"/>
                      </a:lnTo>
                      <a:lnTo>
                        <a:pt x="1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162" name="Freeform 33"/>
                <p:cNvSpPr>
                  <a:spLocks/>
                </p:cNvSpPr>
                <p:nvPr/>
              </p:nvSpPr>
              <p:spPr bwMode="auto">
                <a:xfrm>
                  <a:off x="668" y="1998"/>
                  <a:ext cx="9" cy="2"/>
                </a:xfrm>
                <a:custGeom>
                  <a:avLst/>
                  <a:gdLst>
                    <a:gd name="T0" fmla="*/ 0 w 9"/>
                    <a:gd name="T1" fmla="*/ 2147483647 h 1"/>
                    <a:gd name="T2" fmla="*/ 7 w 9"/>
                    <a:gd name="T3" fmla="*/ 2147483647 h 1"/>
                    <a:gd name="T4" fmla="*/ 9 w 9"/>
                    <a:gd name="T5" fmla="*/ 0 h 1"/>
                    <a:gd name="T6" fmla="*/ 2 w 9"/>
                    <a:gd name="T7" fmla="*/ 0 h 1"/>
                    <a:gd name="T8" fmla="*/ 0 w 9"/>
                    <a:gd name="T9" fmla="*/ 2147483647 h 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"/>
                    <a:gd name="T16" fmla="*/ 0 h 1"/>
                    <a:gd name="T17" fmla="*/ 9 w 9"/>
                    <a:gd name="T18" fmla="*/ 1 h 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" h="1">
                      <a:moveTo>
                        <a:pt x="0" y="1"/>
                      </a:moveTo>
                      <a:lnTo>
                        <a:pt x="7" y="1"/>
                      </a:lnTo>
                      <a:lnTo>
                        <a:pt x="9" y="0"/>
                      </a:lnTo>
                      <a:lnTo>
                        <a:pt x="2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163" name="Freeform 34"/>
                <p:cNvSpPr>
                  <a:spLocks/>
                </p:cNvSpPr>
                <p:nvPr/>
              </p:nvSpPr>
              <p:spPr bwMode="auto">
                <a:xfrm>
                  <a:off x="679" y="1998"/>
                  <a:ext cx="7" cy="2"/>
                </a:xfrm>
                <a:custGeom>
                  <a:avLst/>
                  <a:gdLst>
                    <a:gd name="T0" fmla="*/ 0 w 7"/>
                    <a:gd name="T1" fmla="*/ 2147483647 h 1"/>
                    <a:gd name="T2" fmla="*/ 6 w 7"/>
                    <a:gd name="T3" fmla="*/ 2147483647 h 1"/>
                    <a:gd name="T4" fmla="*/ 7 w 7"/>
                    <a:gd name="T5" fmla="*/ 0 h 1"/>
                    <a:gd name="T6" fmla="*/ 0 w 7"/>
                    <a:gd name="T7" fmla="*/ 0 h 1"/>
                    <a:gd name="T8" fmla="*/ 0 w 7"/>
                    <a:gd name="T9" fmla="*/ 2147483647 h 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1"/>
                    <a:gd name="T17" fmla="*/ 7 w 7"/>
                    <a:gd name="T18" fmla="*/ 1 h 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1">
                      <a:moveTo>
                        <a:pt x="0" y="1"/>
                      </a:moveTo>
                      <a:lnTo>
                        <a:pt x="6" y="1"/>
                      </a:lnTo>
                      <a:lnTo>
                        <a:pt x="7" y="0"/>
                      </a:lnTo>
                      <a:lnTo>
                        <a:pt x="0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164" name="Freeform 35"/>
                <p:cNvSpPr>
                  <a:spLocks/>
                </p:cNvSpPr>
                <p:nvPr/>
              </p:nvSpPr>
              <p:spPr bwMode="auto">
                <a:xfrm>
                  <a:off x="687" y="1998"/>
                  <a:ext cx="7" cy="2"/>
                </a:xfrm>
                <a:custGeom>
                  <a:avLst/>
                  <a:gdLst>
                    <a:gd name="T0" fmla="*/ 0 w 7"/>
                    <a:gd name="T1" fmla="*/ 2147483647 h 1"/>
                    <a:gd name="T2" fmla="*/ 7 w 7"/>
                    <a:gd name="T3" fmla="*/ 2147483647 h 1"/>
                    <a:gd name="T4" fmla="*/ 7 w 7"/>
                    <a:gd name="T5" fmla="*/ 0 h 1"/>
                    <a:gd name="T6" fmla="*/ 1 w 7"/>
                    <a:gd name="T7" fmla="*/ 0 h 1"/>
                    <a:gd name="T8" fmla="*/ 0 w 7"/>
                    <a:gd name="T9" fmla="*/ 2147483647 h 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1"/>
                    <a:gd name="T17" fmla="*/ 7 w 7"/>
                    <a:gd name="T18" fmla="*/ 1 h 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1">
                      <a:moveTo>
                        <a:pt x="0" y="1"/>
                      </a:moveTo>
                      <a:lnTo>
                        <a:pt x="7" y="1"/>
                      </a:lnTo>
                      <a:lnTo>
                        <a:pt x="7" y="0"/>
                      </a:lnTo>
                      <a:lnTo>
                        <a:pt x="1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165" name="Freeform 36"/>
                <p:cNvSpPr>
                  <a:spLocks/>
                </p:cNvSpPr>
                <p:nvPr/>
              </p:nvSpPr>
              <p:spPr bwMode="auto">
                <a:xfrm>
                  <a:off x="696" y="2000"/>
                  <a:ext cx="7" cy="2"/>
                </a:xfrm>
                <a:custGeom>
                  <a:avLst/>
                  <a:gdLst>
                    <a:gd name="T0" fmla="*/ 0 w 7"/>
                    <a:gd name="T1" fmla="*/ 0 h 2"/>
                    <a:gd name="T2" fmla="*/ 6 w 7"/>
                    <a:gd name="T3" fmla="*/ 2 h 2"/>
                    <a:gd name="T4" fmla="*/ 7 w 7"/>
                    <a:gd name="T5" fmla="*/ 0 h 2"/>
                    <a:gd name="T6" fmla="*/ 0 w 7"/>
                    <a:gd name="T7" fmla="*/ 0 h 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"/>
                    <a:gd name="T13" fmla="*/ 0 h 2"/>
                    <a:gd name="T14" fmla="*/ 7 w 7"/>
                    <a:gd name="T15" fmla="*/ 2 h 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" h="2">
                      <a:moveTo>
                        <a:pt x="0" y="0"/>
                      </a:moveTo>
                      <a:lnTo>
                        <a:pt x="6" y="2"/>
                      </a:lnTo>
                      <a:lnTo>
                        <a:pt x="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166" name="Freeform 37"/>
                <p:cNvSpPr>
                  <a:spLocks/>
                </p:cNvSpPr>
                <p:nvPr/>
              </p:nvSpPr>
              <p:spPr bwMode="auto">
                <a:xfrm>
                  <a:off x="705" y="2000"/>
                  <a:ext cx="7" cy="2"/>
                </a:xfrm>
                <a:custGeom>
                  <a:avLst/>
                  <a:gdLst>
                    <a:gd name="T0" fmla="*/ 0 w 7"/>
                    <a:gd name="T1" fmla="*/ 2 h 2"/>
                    <a:gd name="T2" fmla="*/ 7 w 7"/>
                    <a:gd name="T3" fmla="*/ 2 h 2"/>
                    <a:gd name="T4" fmla="*/ 7 w 7"/>
                    <a:gd name="T5" fmla="*/ 0 h 2"/>
                    <a:gd name="T6" fmla="*/ 1 w 7"/>
                    <a:gd name="T7" fmla="*/ 0 h 2"/>
                    <a:gd name="T8" fmla="*/ 0 w 7"/>
                    <a:gd name="T9" fmla="*/ 2 h 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2"/>
                    <a:gd name="T17" fmla="*/ 7 w 7"/>
                    <a:gd name="T18" fmla="*/ 2 h 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2">
                      <a:moveTo>
                        <a:pt x="0" y="2"/>
                      </a:moveTo>
                      <a:lnTo>
                        <a:pt x="7" y="2"/>
                      </a:lnTo>
                      <a:lnTo>
                        <a:pt x="7" y="0"/>
                      </a:lnTo>
                      <a:lnTo>
                        <a:pt x="1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167" name="Freeform 38"/>
                <p:cNvSpPr>
                  <a:spLocks/>
                </p:cNvSpPr>
                <p:nvPr/>
              </p:nvSpPr>
              <p:spPr bwMode="auto">
                <a:xfrm>
                  <a:off x="713" y="2000"/>
                  <a:ext cx="9" cy="2"/>
                </a:xfrm>
                <a:custGeom>
                  <a:avLst/>
                  <a:gdLst>
                    <a:gd name="T0" fmla="*/ 0 w 8"/>
                    <a:gd name="T1" fmla="*/ 2 h 2"/>
                    <a:gd name="T2" fmla="*/ 362 w 8"/>
                    <a:gd name="T3" fmla="*/ 2 h 2"/>
                    <a:gd name="T4" fmla="*/ 407 w 8"/>
                    <a:gd name="T5" fmla="*/ 0 h 2"/>
                    <a:gd name="T6" fmla="*/ 1 w 8"/>
                    <a:gd name="T7" fmla="*/ 0 h 2"/>
                    <a:gd name="T8" fmla="*/ 0 w 8"/>
                    <a:gd name="T9" fmla="*/ 2 h 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2"/>
                    <a:gd name="T17" fmla="*/ 8 w 8"/>
                    <a:gd name="T18" fmla="*/ 2 h 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2">
                      <a:moveTo>
                        <a:pt x="0" y="2"/>
                      </a:moveTo>
                      <a:lnTo>
                        <a:pt x="7" y="2"/>
                      </a:lnTo>
                      <a:lnTo>
                        <a:pt x="8" y="0"/>
                      </a:lnTo>
                      <a:lnTo>
                        <a:pt x="1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168" name="Freeform 39"/>
                <p:cNvSpPr>
                  <a:spLocks/>
                </p:cNvSpPr>
                <p:nvPr/>
              </p:nvSpPr>
              <p:spPr bwMode="auto">
                <a:xfrm>
                  <a:off x="722" y="2000"/>
                  <a:ext cx="7" cy="2"/>
                </a:xfrm>
                <a:custGeom>
                  <a:avLst/>
                  <a:gdLst>
                    <a:gd name="T0" fmla="*/ 0 w 7"/>
                    <a:gd name="T1" fmla="*/ 2 h 2"/>
                    <a:gd name="T2" fmla="*/ 6 w 7"/>
                    <a:gd name="T3" fmla="*/ 2 h 2"/>
                    <a:gd name="T4" fmla="*/ 7 w 7"/>
                    <a:gd name="T5" fmla="*/ 0 h 2"/>
                    <a:gd name="T6" fmla="*/ 1 w 7"/>
                    <a:gd name="T7" fmla="*/ 0 h 2"/>
                    <a:gd name="T8" fmla="*/ 0 w 7"/>
                    <a:gd name="T9" fmla="*/ 2 h 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2"/>
                    <a:gd name="T17" fmla="*/ 7 w 7"/>
                    <a:gd name="T18" fmla="*/ 2 h 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2">
                      <a:moveTo>
                        <a:pt x="0" y="2"/>
                      </a:moveTo>
                      <a:lnTo>
                        <a:pt x="6" y="2"/>
                      </a:lnTo>
                      <a:lnTo>
                        <a:pt x="7" y="0"/>
                      </a:lnTo>
                      <a:lnTo>
                        <a:pt x="1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169" name="Freeform 40"/>
                <p:cNvSpPr>
                  <a:spLocks/>
                </p:cNvSpPr>
                <p:nvPr/>
              </p:nvSpPr>
              <p:spPr bwMode="auto">
                <a:xfrm>
                  <a:off x="732" y="2002"/>
                  <a:ext cx="9" cy="0"/>
                </a:xfrm>
                <a:custGeom>
                  <a:avLst/>
                  <a:gdLst>
                    <a:gd name="T0" fmla="*/ 0 w 8"/>
                    <a:gd name="T1" fmla="*/ 0 h 1"/>
                    <a:gd name="T2" fmla="*/ 362 w 8"/>
                    <a:gd name="T3" fmla="*/ 0 h 1"/>
                    <a:gd name="T4" fmla="*/ 407 w 8"/>
                    <a:gd name="T5" fmla="*/ 0 h 1"/>
                    <a:gd name="T6" fmla="*/ 1 w 8"/>
                    <a:gd name="T7" fmla="*/ 0 h 1"/>
                    <a:gd name="T8" fmla="*/ 0 w 8"/>
                    <a:gd name="T9" fmla="*/ 0 h 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1"/>
                    <a:gd name="T17" fmla="*/ 8 w 8"/>
                    <a:gd name="T18" fmla="*/ 0 h 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1">
                      <a:moveTo>
                        <a:pt x="0" y="0"/>
                      </a:moveTo>
                      <a:lnTo>
                        <a:pt x="7" y="1"/>
                      </a:lnTo>
                      <a:lnTo>
                        <a:pt x="8" y="0"/>
                      </a:lnTo>
                      <a:lnTo>
                        <a:pt x="1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170" name="Freeform 41"/>
                <p:cNvSpPr>
                  <a:spLocks/>
                </p:cNvSpPr>
                <p:nvPr/>
              </p:nvSpPr>
              <p:spPr bwMode="auto">
                <a:xfrm>
                  <a:off x="741" y="2002"/>
                  <a:ext cx="7" cy="0"/>
                </a:xfrm>
                <a:custGeom>
                  <a:avLst/>
                  <a:gdLst>
                    <a:gd name="T0" fmla="*/ 0 w 7"/>
                    <a:gd name="T1" fmla="*/ 0 h 1"/>
                    <a:gd name="T2" fmla="*/ 5 w 7"/>
                    <a:gd name="T3" fmla="*/ 0 h 1"/>
                    <a:gd name="T4" fmla="*/ 7 w 7"/>
                    <a:gd name="T5" fmla="*/ 0 h 1"/>
                    <a:gd name="T6" fmla="*/ 0 w 7"/>
                    <a:gd name="T7" fmla="*/ 0 h 1"/>
                    <a:gd name="T8" fmla="*/ 0 w 7"/>
                    <a:gd name="T9" fmla="*/ 0 h 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1"/>
                    <a:gd name="T17" fmla="*/ 7 w 7"/>
                    <a:gd name="T18" fmla="*/ 0 h 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1">
                      <a:moveTo>
                        <a:pt x="0" y="1"/>
                      </a:moveTo>
                      <a:lnTo>
                        <a:pt x="5" y="1"/>
                      </a:lnTo>
                      <a:lnTo>
                        <a:pt x="7" y="0"/>
                      </a:lnTo>
                      <a:lnTo>
                        <a:pt x="0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171" name="Rectangle 42"/>
                <p:cNvSpPr>
                  <a:spLocks noChangeArrowheads="1"/>
                </p:cNvSpPr>
                <p:nvPr/>
              </p:nvSpPr>
              <p:spPr bwMode="auto">
                <a:xfrm>
                  <a:off x="748" y="2002"/>
                  <a:ext cx="10" cy="0"/>
                </a:xfrm>
                <a:prstGeom prst="rect">
                  <a:avLst/>
                </a:pr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defRPr/>
                  </a:pPr>
                  <a:endParaRPr lang="en-GB" sz="4000">
                    <a:latin typeface="+mn-lt"/>
                    <a:ea typeface="ＭＳ Ｐゴシック" pitchFamily="34" charset="-128"/>
                    <a:cs typeface="Arial" pitchFamily="34" charset="0"/>
                  </a:endParaRPr>
                </a:p>
              </p:txBody>
            </p:sp>
            <p:sp>
              <p:nvSpPr>
                <p:cNvPr id="172" name="Freeform 43"/>
                <p:cNvSpPr>
                  <a:spLocks/>
                </p:cNvSpPr>
                <p:nvPr/>
              </p:nvSpPr>
              <p:spPr bwMode="auto">
                <a:xfrm>
                  <a:off x="758" y="2002"/>
                  <a:ext cx="9" cy="0"/>
                </a:xfrm>
                <a:custGeom>
                  <a:avLst/>
                  <a:gdLst>
                    <a:gd name="T0" fmla="*/ 0 w 8"/>
                    <a:gd name="T1" fmla="*/ 0 h 1"/>
                    <a:gd name="T2" fmla="*/ 362 w 8"/>
                    <a:gd name="T3" fmla="*/ 0 h 1"/>
                    <a:gd name="T4" fmla="*/ 407 w 8"/>
                    <a:gd name="T5" fmla="*/ 0 h 1"/>
                    <a:gd name="T6" fmla="*/ 1 w 8"/>
                    <a:gd name="T7" fmla="*/ 0 h 1"/>
                    <a:gd name="T8" fmla="*/ 0 w 8"/>
                    <a:gd name="T9" fmla="*/ 0 h 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1"/>
                    <a:gd name="T17" fmla="*/ 8 w 8"/>
                    <a:gd name="T18" fmla="*/ 0 h 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1">
                      <a:moveTo>
                        <a:pt x="0" y="1"/>
                      </a:moveTo>
                      <a:lnTo>
                        <a:pt x="7" y="1"/>
                      </a:lnTo>
                      <a:lnTo>
                        <a:pt x="8" y="0"/>
                      </a:lnTo>
                      <a:lnTo>
                        <a:pt x="1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grpSp>
              <p:nvGrpSpPr>
                <p:cNvPr id="173" name="Group 44"/>
                <p:cNvGrpSpPr>
                  <a:grpSpLocks/>
                </p:cNvGrpSpPr>
                <p:nvPr/>
              </p:nvGrpSpPr>
              <p:grpSpPr bwMode="auto">
                <a:xfrm>
                  <a:off x="644" y="2098"/>
                  <a:ext cx="123" cy="28"/>
                  <a:chOff x="644" y="2098"/>
                  <a:chExt cx="123" cy="28"/>
                </a:xfrm>
              </p:grpSpPr>
              <p:sp>
                <p:nvSpPr>
                  <p:cNvPr id="194" name="Freeform 45"/>
                  <p:cNvSpPr>
                    <a:spLocks/>
                  </p:cNvSpPr>
                  <p:nvPr/>
                </p:nvSpPr>
                <p:spPr bwMode="auto">
                  <a:xfrm>
                    <a:off x="644" y="2098"/>
                    <a:ext cx="9" cy="7"/>
                  </a:xfrm>
                  <a:custGeom>
                    <a:avLst/>
                    <a:gdLst>
                      <a:gd name="T0" fmla="*/ 0 w 8"/>
                      <a:gd name="T1" fmla="*/ 0 h 4"/>
                      <a:gd name="T2" fmla="*/ 1 w 8"/>
                      <a:gd name="T3" fmla="*/ 417438595 h 4"/>
                      <a:gd name="T4" fmla="*/ 407 w 8"/>
                      <a:gd name="T5" fmla="*/ 730517541 h 4"/>
                      <a:gd name="T6" fmla="*/ 407 w 8"/>
                      <a:gd name="T7" fmla="*/ 417438595 h 4"/>
                      <a:gd name="T8" fmla="*/ 361 w 8"/>
                      <a:gd name="T9" fmla="*/ 0 h 4"/>
                      <a:gd name="T10" fmla="*/ 0 w 8"/>
                      <a:gd name="T11" fmla="*/ 0 h 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8"/>
                      <a:gd name="T19" fmla="*/ 0 h 4"/>
                      <a:gd name="T20" fmla="*/ 8 w 8"/>
                      <a:gd name="T21" fmla="*/ 4 h 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8" h="4">
                        <a:moveTo>
                          <a:pt x="0" y="0"/>
                        </a:moveTo>
                        <a:lnTo>
                          <a:pt x="1" y="2"/>
                        </a:lnTo>
                        <a:lnTo>
                          <a:pt x="8" y="4"/>
                        </a:lnTo>
                        <a:lnTo>
                          <a:pt x="8" y="2"/>
                        </a:lnTo>
                        <a:lnTo>
                          <a:pt x="6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195" name="Freeform 46"/>
                  <p:cNvSpPr>
                    <a:spLocks/>
                  </p:cNvSpPr>
                  <p:nvPr/>
                </p:nvSpPr>
                <p:spPr bwMode="auto">
                  <a:xfrm>
                    <a:off x="653" y="2100"/>
                    <a:ext cx="7" cy="2"/>
                  </a:xfrm>
                  <a:custGeom>
                    <a:avLst/>
                    <a:gdLst>
                      <a:gd name="T0" fmla="*/ 0 w 7"/>
                      <a:gd name="T1" fmla="*/ 1 h 3"/>
                      <a:gd name="T2" fmla="*/ 1 w 7"/>
                      <a:gd name="T3" fmla="*/ 1 h 3"/>
                      <a:gd name="T4" fmla="*/ 7 w 7"/>
                      <a:gd name="T5" fmla="*/ 1 h 3"/>
                      <a:gd name="T6" fmla="*/ 7 w 7"/>
                      <a:gd name="T7" fmla="*/ 1 h 3"/>
                      <a:gd name="T8" fmla="*/ 5 w 7"/>
                      <a:gd name="T9" fmla="*/ 0 h 3"/>
                      <a:gd name="T10" fmla="*/ 0 w 7"/>
                      <a:gd name="T11" fmla="*/ 1 h 3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7"/>
                      <a:gd name="T19" fmla="*/ 0 h 3"/>
                      <a:gd name="T20" fmla="*/ 7 w 7"/>
                      <a:gd name="T21" fmla="*/ 3 h 3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7" h="3">
                        <a:moveTo>
                          <a:pt x="0" y="1"/>
                        </a:moveTo>
                        <a:lnTo>
                          <a:pt x="1" y="2"/>
                        </a:lnTo>
                        <a:lnTo>
                          <a:pt x="7" y="3"/>
                        </a:lnTo>
                        <a:lnTo>
                          <a:pt x="7" y="2"/>
                        </a:lnTo>
                        <a:lnTo>
                          <a:pt x="5" y="0"/>
                        </a:lnTo>
                        <a:lnTo>
                          <a:pt x="0" y="1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196" name="Freeform 47"/>
                  <p:cNvSpPr>
                    <a:spLocks/>
                  </p:cNvSpPr>
                  <p:nvPr/>
                </p:nvSpPr>
                <p:spPr bwMode="auto">
                  <a:xfrm>
                    <a:off x="661" y="2102"/>
                    <a:ext cx="9" cy="2"/>
                  </a:xfrm>
                  <a:custGeom>
                    <a:avLst/>
                    <a:gdLst>
                      <a:gd name="T0" fmla="*/ 0 w 8"/>
                      <a:gd name="T1" fmla="*/ 0 h 3"/>
                      <a:gd name="T2" fmla="*/ 1 w 8"/>
                      <a:gd name="T3" fmla="*/ 1 h 3"/>
                      <a:gd name="T4" fmla="*/ 407 w 8"/>
                      <a:gd name="T5" fmla="*/ 1 h 3"/>
                      <a:gd name="T6" fmla="*/ 407 w 8"/>
                      <a:gd name="T7" fmla="*/ 1 h 3"/>
                      <a:gd name="T8" fmla="*/ 361 w 8"/>
                      <a:gd name="T9" fmla="*/ 0 h 3"/>
                      <a:gd name="T10" fmla="*/ 0 w 8"/>
                      <a:gd name="T11" fmla="*/ 0 h 3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8"/>
                      <a:gd name="T19" fmla="*/ 0 h 3"/>
                      <a:gd name="T20" fmla="*/ 8 w 8"/>
                      <a:gd name="T21" fmla="*/ 3 h 3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8" h="3">
                        <a:moveTo>
                          <a:pt x="0" y="0"/>
                        </a:moveTo>
                        <a:lnTo>
                          <a:pt x="1" y="1"/>
                        </a:lnTo>
                        <a:lnTo>
                          <a:pt x="8" y="3"/>
                        </a:lnTo>
                        <a:lnTo>
                          <a:pt x="8" y="1"/>
                        </a:lnTo>
                        <a:lnTo>
                          <a:pt x="6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197" name="Freeform 48"/>
                  <p:cNvSpPr>
                    <a:spLocks/>
                  </p:cNvSpPr>
                  <p:nvPr/>
                </p:nvSpPr>
                <p:spPr bwMode="auto">
                  <a:xfrm>
                    <a:off x="670" y="2102"/>
                    <a:ext cx="9" cy="7"/>
                  </a:xfrm>
                  <a:custGeom>
                    <a:avLst/>
                    <a:gdLst>
                      <a:gd name="T0" fmla="*/ 0 w 9"/>
                      <a:gd name="T1" fmla="*/ 0 h 4"/>
                      <a:gd name="T2" fmla="*/ 2 w 9"/>
                      <a:gd name="T3" fmla="*/ 238536340 h 4"/>
                      <a:gd name="T4" fmla="*/ 9 w 9"/>
                      <a:gd name="T5" fmla="*/ 730517541 h 4"/>
                      <a:gd name="T6" fmla="*/ 9 w 9"/>
                      <a:gd name="T7" fmla="*/ 238536340 h 4"/>
                      <a:gd name="T8" fmla="*/ 6 w 9"/>
                      <a:gd name="T9" fmla="*/ 0 h 4"/>
                      <a:gd name="T10" fmla="*/ 0 w 9"/>
                      <a:gd name="T11" fmla="*/ 0 h 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9"/>
                      <a:gd name="T19" fmla="*/ 0 h 4"/>
                      <a:gd name="T20" fmla="*/ 9 w 9"/>
                      <a:gd name="T21" fmla="*/ 4 h 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9" h="4">
                        <a:moveTo>
                          <a:pt x="0" y="0"/>
                        </a:moveTo>
                        <a:lnTo>
                          <a:pt x="2" y="1"/>
                        </a:lnTo>
                        <a:lnTo>
                          <a:pt x="9" y="4"/>
                        </a:lnTo>
                        <a:lnTo>
                          <a:pt x="9" y="1"/>
                        </a:lnTo>
                        <a:lnTo>
                          <a:pt x="6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198" name="Freeform 49"/>
                  <p:cNvSpPr>
                    <a:spLocks/>
                  </p:cNvSpPr>
                  <p:nvPr/>
                </p:nvSpPr>
                <p:spPr bwMode="auto">
                  <a:xfrm>
                    <a:off x="679" y="2107"/>
                    <a:ext cx="10" cy="5"/>
                  </a:xfrm>
                  <a:custGeom>
                    <a:avLst/>
                    <a:gdLst>
                      <a:gd name="T0" fmla="*/ 0 w 7"/>
                      <a:gd name="T1" fmla="*/ 1 h 4"/>
                      <a:gd name="T2" fmla="*/ 1 w 7"/>
                      <a:gd name="T3" fmla="*/ 6161 h 4"/>
                      <a:gd name="T4" fmla="*/ 1277047 w 7"/>
                      <a:gd name="T5" fmla="*/ 7701 h 4"/>
                      <a:gd name="T6" fmla="*/ 1277047 w 7"/>
                      <a:gd name="T7" fmla="*/ 1 h 4"/>
                      <a:gd name="T8" fmla="*/ 1216580 w 7"/>
                      <a:gd name="T9" fmla="*/ 0 h 4"/>
                      <a:gd name="T10" fmla="*/ 0 w 7"/>
                      <a:gd name="T11" fmla="*/ 1 h 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7"/>
                      <a:gd name="T19" fmla="*/ 0 h 4"/>
                      <a:gd name="T20" fmla="*/ 7 w 7"/>
                      <a:gd name="T21" fmla="*/ 4 h 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7" h="4">
                        <a:moveTo>
                          <a:pt x="0" y="1"/>
                        </a:moveTo>
                        <a:lnTo>
                          <a:pt x="1" y="3"/>
                        </a:lnTo>
                        <a:lnTo>
                          <a:pt x="7" y="4"/>
                        </a:lnTo>
                        <a:lnTo>
                          <a:pt x="7" y="1"/>
                        </a:lnTo>
                        <a:lnTo>
                          <a:pt x="6" y="0"/>
                        </a:lnTo>
                        <a:lnTo>
                          <a:pt x="0" y="1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199" name="Freeform 50"/>
                  <p:cNvSpPr>
                    <a:spLocks/>
                  </p:cNvSpPr>
                  <p:nvPr/>
                </p:nvSpPr>
                <p:spPr bwMode="auto">
                  <a:xfrm>
                    <a:off x="687" y="2107"/>
                    <a:ext cx="7" cy="7"/>
                  </a:xfrm>
                  <a:custGeom>
                    <a:avLst/>
                    <a:gdLst>
                      <a:gd name="T0" fmla="*/ 0 w 7"/>
                      <a:gd name="T1" fmla="*/ 183946 h 5"/>
                      <a:gd name="T2" fmla="*/ 1 w 7"/>
                      <a:gd name="T3" fmla="*/ 257524 h 5"/>
                      <a:gd name="T4" fmla="*/ 7 w 7"/>
                      <a:gd name="T5" fmla="*/ 483426 h 5"/>
                      <a:gd name="T6" fmla="*/ 7 w 7"/>
                      <a:gd name="T7" fmla="*/ 257524 h 5"/>
                      <a:gd name="T8" fmla="*/ 6 w 7"/>
                      <a:gd name="T9" fmla="*/ 0 h 5"/>
                      <a:gd name="T10" fmla="*/ 0 w 7"/>
                      <a:gd name="T11" fmla="*/ 183946 h 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7"/>
                      <a:gd name="T19" fmla="*/ 0 h 5"/>
                      <a:gd name="T20" fmla="*/ 7 w 7"/>
                      <a:gd name="T21" fmla="*/ 5 h 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7" h="5">
                        <a:moveTo>
                          <a:pt x="0" y="2"/>
                        </a:moveTo>
                        <a:lnTo>
                          <a:pt x="1" y="3"/>
                        </a:lnTo>
                        <a:lnTo>
                          <a:pt x="7" y="5"/>
                        </a:lnTo>
                        <a:lnTo>
                          <a:pt x="7" y="3"/>
                        </a:lnTo>
                        <a:lnTo>
                          <a:pt x="6" y="0"/>
                        </a:lnTo>
                        <a:lnTo>
                          <a:pt x="0" y="2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200" name="Freeform 51"/>
                  <p:cNvSpPr>
                    <a:spLocks/>
                  </p:cNvSpPr>
                  <p:nvPr/>
                </p:nvSpPr>
                <p:spPr bwMode="auto">
                  <a:xfrm>
                    <a:off x="696" y="2112"/>
                    <a:ext cx="7" cy="0"/>
                  </a:xfrm>
                  <a:custGeom>
                    <a:avLst/>
                    <a:gdLst>
                      <a:gd name="T0" fmla="*/ 0 w 8"/>
                      <a:gd name="T1" fmla="*/ 0 h 3"/>
                      <a:gd name="T2" fmla="*/ 1 w 8"/>
                      <a:gd name="T3" fmla="*/ 0 h 3"/>
                      <a:gd name="T4" fmla="*/ 4 w 8"/>
                      <a:gd name="T5" fmla="*/ 0 h 3"/>
                      <a:gd name="T6" fmla="*/ 4 w 8"/>
                      <a:gd name="T7" fmla="*/ 0 h 3"/>
                      <a:gd name="T8" fmla="*/ 4 w 8"/>
                      <a:gd name="T9" fmla="*/ 0 h 3"/>
                      <a:gd name="T10" fmla="*/ 0 w 8"/>
                      <a:gd name="T11" fmla="*/ 0 h 3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8"/>
                      <a:gd name="T19" fmla="*/ 0 h 3"/>
                      <a:gd name="T20" fmla="*/ 8 w 8"/>
                      <a:gd name="T21" fmla="*/ 0 h 3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8" h="3">
                        <a:moveTo>
                          <a:pt x="0" y="0"/>
                        </a:moveTo>
                        <a:lnTo>
                          <a:pt x="1" y="1"/>
                        </a:lnTo>
                        <a:lnTo>
                          <a:pt x="8" y="3"/>
                        </a:lnTo>
                        <a:lnTo>
                          <a:pt x="8" y="1"/>
                        </a:lnTo>
                        <a:lnTo>
                          <a:pt x="6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201" name="Freeform 52"/>
                  <p:cNvSpPr>
                    <a:spLocks/>
                  </p:cNvSpPr>
                  <p:nvPr/>
                </p:nvSpPr>
                <p:spPr bwMode="auto">
                  <a:xfrm>
                    <a:off x="706" y="2112"/>
                    <a:ext cx="7" cy="5"/>
                  </a:xfrm>
                  <a:custGeom>
                    <a:avLst/>
                    <a:gdLst>
                      <a:gd name="T0" fmla="*/ 0 w 7"/>
                      <a:gd name="T1" fmla="*/ 1 h 4"/>
                      <a:gd name="T2" fmla="*/ 1 w 7"/>
                      <a:gd name="T3" fmla="*/ 4929 h 4"/>
                      <a:gd name="T4" fmla="*/ 7 w 7"/>
                      <a:gd name="T5" fmla="*/ 7701 h 4"/>
                      <a:gd name="T6" fmla="*/ 7 w 7"/>
                      <a:gd name="T7" fmla="*/ 1 h 4"/>
                      <a:gd name="T8" fmla="*/ 5 w 7"/>
                      <a:gd name="T9" fmla="*/ 0 h 4"/>
                      <a:gd name="T10" fmla="*/ 0 w 7"/>
                      <a:gd name="T11" fmla="*/ 1 h 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7"/>
                      <a:gd name="T19" fmla="*/ 0 h 4"/>
                      <a:gd name="T20" fmla="*/ 7 w 7"/>
                      <a:gd name="T21" fmla="*/ 4 h 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7" h="4">
                        <a:moveTo>
                          <a:pt x="0" y="1"/>
                        </a:moveTo>
                        <a:lnTo>
                          <a:pt x="1" y="2"/>
                        </a:lnTo>
                        <a:lnTo>
                          <a:pt x="7" y="4"/>
                        </a:lnTo>
                        <a:lnTo>
                          <a:pt x="7" y="1"/>
                        </a:lnTo>
                        <a:lnTo>
                          <a:pt x="5" y="0"/>
                        </a:lnTo>
                        <a:lnTo>
                          <a:pt x="0" y="1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202" name="Freeform 53"/>
                  <p:cNvSpPr>
                    <a:spLocks/>
                  </p:cNvSpPr>
                  <p:nvPr/>
                </p:nvSpPr>
                <p:spPr bwMode="auto">
                  <a:xfrm>
                    <a:off x="713" y="2114"/>
                    <a:ext cx="10" cy="2"/>
                  </a:xfrm>
                  <a:custGeom>
                    <a:avLst/>
                    <a:gdLst>
                      <a:gd name="T0" fmla="*/ 0 w 8"/>
                      <a:gd name="T1" fmla="*/ 1 h 4"/>
                      <a:gd name="T2" fmla="*/ 1 w 8"/>
                      <a:gd name="T3" fmla="*/ 1 h 4"/>
                      <a:gd name="T4" fmla="*/ 16024 w 8"/>
                      <a:gd name="T5" fmla="*/ 1 h 4"/>
                      <a:gd name="T6" fmla="*/ 16024 w 8"/>
                      <a:gd name="T7" fmla="*/ 1 h 4"/>
                      <a:gd name="T8" fmla="*/ 10838 w 8"/>
                      <a:gd name="T9" fmla="*/ 0 h 4"/>
                      <a:gd name="T10" fmla="*/ 0 w 8"/>
                      <a:gd name="T11" fmla="*/ 1 h 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8"/>
                      <a:gd name="T19" fmla="*/ 0 h 4"/>
                      <a:gd name="T20" fmla="*/ 8 w 8"/>
                      <a:gd name="T21" fmla="*/ 4 h 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8" h="4">
                        <a:moveTo>
                          <a:pt x="0" y="1"/>
                        </a:moveTo>
                        <a:lnTo>
                          <a:pt x="1" y="3"/>
                        </a:lnTo>
                        <a:lnTo>
                          <a:pt x="8" y="4"/>
                        </a:lnTo>
                        <a:lnTo>
                          <a:pt x="8" y="3"/>
                        </a:lnTo>
                        <a:lnTo>
                          <a:pt x="6" y="0"/>
                        </a:lnTo>
                        <a:lnTo>
                          <a:pt x="0" y="1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203" name="Freeform 54"/>
                  <p:cNvSpPr>
                    <a:spLocks/>
                  </p:cNvSpPr>
                  <p:nvPr/>
                </p:nvSpPr>
                <p:spPr bwMode="auto">
                  <a:xfrm>
                    <a:off x="726" y="2114"/>
                    <a:ext cx="7" cy="5"/>
                  </a:xfrm>
                  <a:custGeom>
                    <a:avLst/>
                    <a:gdLst>
                      <a:gd name="T0" fmla="*/ 0 w 7"/>
                      <a:gd name="T1" fmla="*/ 2 h 5"/>
                      <a:gd name="T2" fmla="*/ 1 w 7"/>
                      <a:gd name="T3" fmla="*/ 3 h 5"/>
                      <a:gd name="T4" fmla="*/ 7 w 7"/>
                      <a:gd name="T5" fmla="*/ 5 h 5"/>
                      <a:gd name="T6" fmla="*/ 7 w 7"/>
                      <a:gd name="T7" fmla="*/ 3 h 5"/>
                      <a:gd name="T8" fmla="*/ 5 w 7"/>
                      <a:gd name="T9" fmla="*/ 0 h 5"/>
                      <a:gd name="T10" fmla="*/ 0 w 7"/>
                      <a:gd name="T11" fmla="*/ 2 h 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7"/>
                      <a:gd name="T19" fmla="*/ 0 h 5"/>
                      <a:gd name="T20" fmla="*/ 7 w 7"/>
                      <a:gd name="T21" fmla="*/ 5 h 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7" h="5">
                        <a:moveTo>
                          <a:pt x="0" y="2"/>
                        </a:moveTo>
                        <a:lnTo>
                          <a:pt x="1" y="3"/>
                        </a:lnTo>
                        <a:lnTo>
                          <a:pt x="7" y="5"/>
                        </a:lnTo>
                        <a:lnTo>
                          <a:pt x="7" y="3"/>
                        </a:lnTo>
                        <a:lnTo>
                          <a:pt x="5" y="0"/>
                        </a:lnTo>
                        <a:lnTo>
                          <a:pt x="0" y="2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204" name="Freeform 55"/>
                  <p:cNvSpPr>
                    <a:spLocks/>
                  </p:cNvSpPr>
                  <p:nvPr/>
                </p:nvSpPr>
                <p:spPr bwMode="auto">
                  <a:xfrm>
                    <a:off x="732" y="2116"/>
                    <a:ext cx="9" cy="5"/>
                  </a:xfrm>
                  <a:custGeom>
                    <a:avLst/>
                    <a:gdLst>
                      <a:gd name="T0" fmla="*/ 0 w 8"/>
                      <a:gd name="T1" fmla="*/ 0 h 3"/>
                      <a:gd name="T2" fmla="*/ 1 w 8"/>
                      <a:gd name="T3" fmla="*/ 60525013 h 3"/>
                      <a:gd name="T4" fmla="*/ 407 w 8"/>
                      <a:gd name="T5" fmla="*/ 100875022 h 3"/>
                      <a:gd name="T6" fmla="*/ 407 w 8"/>
                      <a:gd name="T7" fmla="*/ 36315008 h 3"/>
                      <a:gd name="T8" fmla="*/ 361 w 8"/>
                      <a:gd name="T9" fmla="*/ 0 h 3"/>
                      <a:gd name="T10" fmla="*/ 0 w 8"/>
                      <a:gd name="T11" fmla="*/ 0 h 3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8"/>
                      <a:gd name="T19" fmla="*/ 0 h 3"/>
                      <a:gd name="T20" fmla="*/ 8 w 8"/>
                      <a:gd name="T21" fmla="*/ 3 h 3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8" h="3">
                        <a:moveTo>
                          <a:pt x="0" y="0"/>
                        </a:moveTo>
                        <a:lnTo>
                          <a:pt x="1" y="2"/>
                        </a:lnTo>
                        <a:lnTo>
                          <a:pt x="8" y="3"/>
                        </a:lnTo>
                        <a:lnTo>
                          <a:pt x="8" y="1"/>
                        </a:lnTo>
                        <a:lnTo>
                          <a:pt x="6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205" name="Freeform 56"/>
                  <p:cNvSpPr>
                    <a:spLocks/>
                  </p:cNvSpPr>
                  <p:nvPr/>
                </p:nvSpPr>
                <p:spPr bwMode="auto">
                  <a:xfrm>
                    <a:off x="743" y="2119"/>
                    <a:ext cx="7" cy="2"/>
                  </a:xfrm>
                  <a:custGeom>
                    <a:avLst/>
                    <a:gdLst>
                      <a:gd name="T0" fmla="*/ 0 w 7"/>
                      <a:gd name="T1" fmla="*/ 1 h 3"/>
                      <a:gd name="T2" fmla="*/ 0 w 7"/>
                      <a:gd name="T3" fmla="*/ 1 h 3"/>
                      <a:gd name="T4" fmla="*/ 7 w 7"/>
                      <a:gd name="T5" fmla="*/ 1 h 3"/>
                      <a:gd name="T6" fmla="*/ 7 w 7"/>
                      <a:gd name="T7" fmla="*/ 1 h 3"/>
                      <a:gd name="T8" fmla="*/ 4 w 7"/>
                      <a:gd name="T9" fmla="*/ 0 h 3"/>
                      <a:gd name="T10" fmla="*/ 0 w 7"/>
                      <a:gd name="T11" fmla="*/ 1 h 3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7"/>
                      <a:gd name="T19" fmla="*/ 0 h 3"/>
                      <a:gd name="T20" fmla="*/ 7 w 7"/>
                      <a:gd name="T21" fmla="*/ 3 h 3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7" h="3">
                        <a:moveTo>
                          <a:pt x="0" y="1"/>
                        </a:moveTo>
                        <a:lnTo>
                          <a:pt x="0" y="2"/>
                        </a:lnTo>
                        <a:lnTo>
                          <a:pt x="7" y="3"/>
                        </a:lnTo>
                        <a:lnTo>
                          <a:pt x="7" y="2"/>
                        </a:lnTo>
                        <a:lnTo>
                          <a:pt x="4" y="0"/>
                        </a:lnTo>
                        <a:lnTo>
                          <a:pt x="0" y="1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206" name="Freeform 57"/>
                  <p:cNvSpPr>
                    <a:spLocks/>
                  </p:cNvSpPr>
                  <p:nvPr/>
                </p:nvSpPr>
                <p:spPr bwMode="auto">
                  <a:xfrm>
                    <a:off x="752" y="2119"/>
                    <a:ext cx="7" cy="7"/>
                  </a:xfrm>
                  <a:custGeom>
                    <a:avLst/>
                    <a:gdLst>
                      <a:gd name="T0" fmla="*/ 0 w 8"/>
                      <a:gd name="T1" fmla="*/ 1 h 5"/>
                      <a:gd name="T2" fmla="*/ 1 w 8"/>
                      <a:gd name="T3" fmla="*/ 183946 h 5"/>
                      <a:gd name="T4" fmla="*/ 4 w 8"/>
                      <a:gd name="T5" fmla="*/ 483426 h 5"/>
                      <a:gd name="T6" fmla="*/ 4 w 8"/>
                      <a:gd name="T7" fmla="*/ 183946 h 5"/>
                      <a:gd name="T8" fmla="*/ 4 w 8"/>
                      <a:gd name="T9" fmla="*/ 0 h 5"/>
                      <a:gd name="T10" fmla="*/ 0 w 8"/>
                      <a:gd name="T11" fmla="*/ 1 h 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8"/>
                      <a:gd name="T19" fmla="*/ 0 h 5"/>
                      <a:gd name="T20" fmla="*/ 8 w 8"/>
                      <a:gd name="T21" fmla="*/ 5 h 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8" h="5">
                        <a:moveTo>
                          <a:pt x="0" y="1"/>
                        </a:moveTo>
                        <a:lnTo>
                          <a:pt x="1" y="2"/>
                        </a:lnTo>
                        <a:lnTo>
                          <a:pt x="8" y="5"/>
                        </a:lnTo>
                        <a:lnTo>
                          <a:pt x="8" y="2"/>
                        </a:lnTo>
                        <a:lnTo>
                          <a:pt x="6" y="0"/>
                        </a:lnTo>
                        <a:lnTo>
                          <a:pt x="0" y="1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207" name="Freeform 58"/>
                  <p:cNvSpPr>
                    <a:spLocks/>
                  </p:cNvSpPr>
                  <p:nvPr/>
                </p:nvSpPr>
                <p:spPr bwMode="auto">
                  <a:xfrm>
                    <a:off x="758" y="2121"/>
                    <a:ext cx="9" cy="5"/>
                  </a:xfrm>
                  <a:custGeom>
                    <a:avLst/>
                    <a:gdLst>
                      <a:gd name="T0" fmla="*/ 0 w 8"/>
                      <a:gd name="T1" fmla="*/ 1 h 5"/>
                      <a:gd name="T2" fmla="*/ 1 w 8"/>
                      <a:gd name="T3" fmla="*/ 4 h 5"/>
                      <a:gd name="T4" fmla="*/ 407 w 8"/>
                      <a:gd name="T5" fmla="*/ 5 h 5"/>
                      <a:gd name="T6" fmla="*/ 407 w 8"/>
                      <a:gd name="T7" fmla="*/ 3 h 5"/>
                      <a:gd name="T8" fmla="*/ 361 w 8"/>
                      <a:gd name="T9" fmla="*/ 0 h 5"/>
                      <a:gd name="T10" fmla="*/ 0 w 8"/>
                      <a:gd name="T11" fmla="*/ 1 h 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8"/>
                      <a:gd name="T19" fmla="*/ 0 h 5"/>
                      <a:gd name="T20" fmla="*/ 8 w 8"/>
                      <a:gd name="T21" fmla="*/ 5 h 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8" h="5">
                        <a:moveTo>
                          <a:pt x="0" y="1"/>
                        </a:moveTo>
                        <a:lnTo>
                          <a:pt x="1" y="4"/>
                        </a:lnTo>
                        <a:lnTo>
                          <a:pt x="8" y="5"/>
                        </a:lnTo>
                        <a:lnTo>
                          <a:pt x="8" y="3"/>
                        </a:lnTo>
                        <a:lnTo>
                          <a:pt x="6" y="0"/>
                        </a:lnTo>
                        <a:lnTo>
                          <a:pt x="0" y="1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74" name="Freeform 59"/>
                <p:cNvSpPr>
                  <a:spLocks/>
                </p:cNvSpPr>
                <p:nvPr/>
              </p:nvSpPr>
              <p:spPr bwMode="auto">
                <a:xfrm>
                  <a:off x="644" y="1998"/>
                  <a:ext cx="7" cy="105"/>
                </a:xfrm>
                <a:custGeom>
                  <a:avLst/>
                  <a:gdLst>
                    <a:gd name="T0" fmla="*/ 0 w 7"/>
                    <a:gd name="T1" fmla="*/ 0 h 100"/>
                    <a:gd name="T2" fmla="*/ 0 w 7"/>
                    <a:gd name="T3" fmla="*/ 513 h 100"/>
                    <a:gd name="T4" fmla="*/ 7 w 7"/>
                    <a:gd name="T5" fmla="*/ 526 h 100"/>
                    <a:gd name="T6" fmla="*/ 7 w 7"/>
                    <a:gd name="T7" fmla="*/ 0 h 100"/>
                    <a:gd name="T8" fmla="*/ 0 w 7"/>
                    <a:gd name="T9" fmla="*/ 0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100"/>
                    <a:gd name="T17" fmla="*/ 7 w 7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100">
                      <a:moveTo>
                        <a:pt x="0" y="0"/>
                      </a:moveTo>
                      <a:lnTo>
                        <a:pt x="0" y="98"/>
                      </a:lnTo>
                      <a:lnTo>
                        <a:pt x="7" y="100"/>
                      </a:lnTo>
                      <a:lnTo>
                        <a:pt x="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175" name="Freeform 60"/>
                <p:cNvSpPr>
                  <a:spLocks/>
                </p:cNvSpPr>
                <p:nvPr/>
              </p:nvSpPr>
              <p:spPr bwMode="auto">
                <a:xfrm>
                  <a:off x="653" y="2088"/>
                  <a:ext cx="5" cy="14"/>
                </a:xfrm>
                <a:custGeom>
                  <a:avLst/>
                  <a:gdLst>
                    <a:gd name="T0" fmla="*/ 0 w 6"/>
                    <a:gd name="T1" fmla="*/ 0 h 14"/>
                    <a:gd name="T2" fmla="*/ 0 w 6"/>
                    <a:gd name="T3" fmla="*/ 13 h 14"/>
                    <a:gd name="T4" fmla="*/ 3 w 6"/>
                    <a:gd name="T5" fmla="*/ 14 h 14"/>
                    <a:gd name="T6" fmla="*/ 3 w 6"/>
                    <a:gd name="T7" fmla="*/ 1 h 14"/>
                    <a:gd name="T8" fmla="*/ 0 w 6"/>
                    <a:gd name="T9" fmla="*/ 0 h 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14"/>
                    <a:gd name="T17" fmla="*/ 6 w 6"/>
                    <a:gd name="T18" fmla="*/ 14 h 1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14">
                      <a:moveTo>
                        <a:pt x="0" y="0"/>
                      </a:moveTo>
                      <a:lnTo>
                        <a:pt x="0" y="13"/>
                      </a:lnTo>
                      <a:lnTo>
                        <a:pt x="6" y="14"/>
                      </a:lnTo>
                      <a:lnTo>
                        <a:pt x="6" y="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176" name="Freeform 61"/>
                <p:cNvSpPr>
                  <a:spLocks/>
                </p:cNvSpPr>
                <p:nvPr/>
              </p:nvSpPr>
              <p:spPr bwMode="auto">
                <a:xfrm>
                  <a:off x="661" y="2000"/>
                  <a:ext cx="7" cy="102"/>
                </a:xfrm>
                <a:custGeom>
                  <a:avLst/>
                  <a:gdLst>
                    <a:gd name="T0" fmla="*/ 0 w 7"/>
                    <a:gd name="T1" fmla="*/ 0 h 102"/>
                    <a:gd name="T2" fmla="*/ 0 w 7"/>
                    <a:gd name="T3" fmla="*/ 101 h 102"/>
                    <a:gd name="T4" fmla="*/ 7 w 7"/>
                    <a:gd name="T5" fmla="*/ 102 h 102"/>
                    <a:gd name="T6" fmla="*/ 7 w 7"/>
                    <a:gd name="T7" fmla="*/ 0 h 102"/>
                    <a:gd name="T8" fmla="*/ 0 w 7"/>
                    <a:gd name="T9" fmla="*/ 0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102"/>
                    <a:gd name="T17" fmla="*/ 7 w 7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102">
                      <a:moveTo>
                        <a:pt x="0" y="0"/>
                      </a:moveTo>
                      <a:lnTo>
                        <a:pt x="0" y="101"/>
                      </a:lnTo>
                      <a:lnTo>
                        <a:pt x="7" y="102"/>
                      </a:lnTo>
                      <a:lnTo>
                        <a:pt x="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177" name="Freeform 62"/>
                <p:cNvSpPr>
                  <a:spLocks/>
                </p:cNvSpPr>
                <p:nvPr/>
              </p:nvSpPr>
              <p:spPr bwMode="auto">
                <a:xfrm>
                  <a:off x="668" y="2000"/>
                  <a:ext cx="7" cy="107"/>
                </a:xfrm>
                <a:custGeom>
                  <a:avLst/>
                  <a:gdLst>
                    <a:gd name="T0" fmla="*/ 0 w 7"/>
                    <a:gd name="T1" fmla="*/ 0 h 103"/>
                    <a:gd name="T2" fmla="*/ 0 w 7"/>
                    <a:gd name="T3" fmla="*/ 370 h 103"/>
                    <a:gd name="T4" fmla="*/ 7 w 7"/>
                    <a:gd name="T5" fmla="*/ 377 h 103"/>
                    <a:gd name="T6" fmla="*/ 7 w 7"/>
                    <a:gd name="T7" fmla="*/ 0 h 103"/>
                    <a:gd name="T8" fmla="*/ 0 w 7"/>
                    <a:gd name="T9" fmla="*/ 0 h 10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103"/>
                    <a:gd name="T17" fmla="*/ 7 w 7"/>
                    <a:gd name="T18" fmla="*/ 103 h 10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103">
                      <a:moveTo>
                        <a:pt x="0" y="0"/>
                      </a:moveTo>
                      <a:lnTo>
                        <a:pt x="0" y="102"/>
                      </a:lnTo>
                      <a:lnTo>
                        <a:pt x="7" y="103"/>
                      </a:lnTo>
                      <a:lnTo>
                        <a:pt x="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178" name="Freeform 63"/>
                <p:cNvSpPr>
                  <a:spLocks/>
                </p:cNvSpPr>
                <p:nvPr/>
              </p:nvSpPr>
              <p:spPr bwMode="auto">
                <a:xfrm>
                  <a:off x="679" y="2000"/>
                  <a:ext cx="7" cy="109"/>
                </a:xfrm>
                <a:custGeom>
                  <a:avLst/>
                  <a:gdLst>
                    <a:gd name="T0" fmla="*/ 0 w 6"/>
                    <a:gd name="T1" fmla="*/ 0 h 106"/>
                    <a:gd name="T2" fmla="*/ 0 w 6"/>
                    <a:gd name="T3" fmla="*/ 266 h 106"/>
                    <a:gd name="T4" fmla="*/ 1210 w 6"/>
                    <a:gd name="T5" fmla="*/ 274 h 106"/>
                    <a:gd name="T6" fmla="*/ 1210 w 6"/>
                    <a:gd name="T7" fmla="*/ 0 h 106"/>
                    <a:gd name="T8" fmla="*/ 0 w 6"/>
                    <a:gd name="T9" fmla="*/ 0 h 10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106"/>
                    <a:gd name="T17" fmla="*/ 6 w 6"/>
                    <a:gd name="T18" fmla="*/ 106 h 10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106">
                      <a:moveTo>
                        <a:pt x="0" y="0"/>
                      </a:moveTo>
                      <a:lnTo>
                        <a:pt x="0" y="103"/>
                      </a:lnTo>
                      <a:lnTo>
                        <a:pt x="6" y="106"/>
                      </a:lnTo>
                      <a:lnTo>
                        <a:pt x="6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179" name="Freeform 64"/>
                <p:cNvSpPr>
                  <a:spLocks/>
                </p:cNvSpPr>
                <p:nvPr/>
              </p:nvSpPr>
              <p:spPr bwMode="auto">
                <a:xfrm>
                  <a:off x="687" y="2000"/>
                  <a:ext cx="7" cy="112"/>
                </a:xfrm>
                <a:custGeom>
                  <a:avLst/>
                  <a:gdLst>
                    <a:gd name="T0" fmla="*/ 0 w 7"/>
                    <a:gd name="T1" fmla="*/ 0 h 107"/>
                    <a:gd name="T2" fmla="*/ 0 w 7"/>
                    <a:gd name="T3" fmla="*/ 497 h 107"/>
                    <a:gd name="T4" fmla="*/ 7 w 7"/>
                    <a:gd name="T5" fmla="*/ 506 h 107"/>
                    <a:gd name="T6" fmla="*/ 7 w 7"/>
                    <a:gd name="T7" fmla="*/ 2 h 107"/>
                    <a:gd name="T8" fmla="*/ 0 w 7"/>
                    <a:gd name="T9" fmla="*/ 0 h 10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107"/>
                    <a:gd name="T17" fmla="*/ 7 w 7"/>
                    <a:gd name="T18" fmla="*/ 107 h 10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107">
                      <a:moveTo>
                        <a:pt x="0" y="0"/>
                      </a:moveTo>
                      <a:lnTo>
                        <a:pt x="0" y="106"/>
                      </a:lnTo>
                      <a:lnTo>
                        <a:pt x="7" y="107"/>
                      </a:lnTo>
                      <a:lnTo>
                        <a:pt x="7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180" name="Freeform 65"/>
                <p:cNvSpPr>
                  <a:spLocks/>
                </p:cNvSpPr>
                <p:nvPr/>
              </p:nvSpPr>
              <p:spPr bwMode="auto">
                <a:xfrm>
                  <a:off x="696" y="2002"/>
                  <a:ext cx="7" cy="107"/>
                </a:xfrm>
                <a:custGeom>
                  <a:avLst/>
                  <a:gdLst>
                    <a:gd name="T0" fmla="*/ 0 w 6"/>
                    <a:gd name="T1" fmla="*/ 0 h 106"/>
                    <a:gd name="T2" fmla="*/ 0 w 6"/>
                    <a:gd name="T3" fmla="*/ 268 h 106"/>
                    <a:gd name="T4" fmla="*/ 1210 w 6"/>
                    <a:gd name="T5" fmla="*/ 274 h 106"/>
                    <a:gd name="T6" fmla="*/ 1210 w 6"/>
                    <a:gd name="T7" fmla="*/ 0 h 106"/>
                    <a:gd name="T8" fmla="*/ 0 w 6"/>
                    <a:gd name="T9" fmla="*/ 0 h 10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106"/>
                    <a:gd name="T17" fmla="*/ 6 w 6"/>
                    <a:gd name="T18" fmla="*/ 106 h 10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106">
                      <a:moveTo>
                        <a:pt x="0" y="0"/>
                      </a:moveTo>
                      <a:lnTo>
                        <a:pt x="0" y="105"/>
                      </a:lnTo>
                      <a:lnTo>
                        <a:pt x="6" y="106"/>
                      </a:lnTo>
                      <a:lnTo>
                        <a:pt x="6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181" name="Freeform 66"/>
                <p:cNvSpPr>
                  <a:spLocks/>
                </p:cNvSpPr>
                <p:nvPr/>
              </p:nvSpPr>
              <p:spPr bwMode="auto">
                <a:xfrm>
                  <a:off x="705" y="2002"/>
                  <a:ext cx="7" cy="107"/>
                </a:xfrm>
                <a:custGeom>
                  <a:avLst/>
                  <a:gdLst>
                    <a:gd name="T0" fmla="*/ 0 w 7"/>
                    <a:gd name="T1" fmla="*/ 0 h 107"/>
                    <a:gd name="T2" fmla="*/ 0 w 7"/>
                    <a:gd name="T3" fmla="*/ 196 h 107"/>
                    <a:gd name="T4" fmla="*/ 7 w 7"/>
                    <a:gd name="T5" fmla="*/ 197 h 107"/>
                    <a:gd name="T6" fmla="*/ 7 w 7"/>
                    <a:gd name="T7" fmla="*/ 0 h 107"/>
                    <a:gd name="T8" fmla="*/ 0 w 7"/>
                    <a:gd name="T9" fmla="*/ 0 h 10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107"/>
                    <a:gd name="T17" fmla="*/ 7 w 7"/>
                    <a:gd name="T18" fmla="*/ 107 h 10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107">
                      <a:moveTo>
                        <a:pt x="0" y="0"/>
                      </a:moveTo>
                      <a:lnTo>
                        <a:pt x="0" y="106"/>
                      </a:lnTo>
                      <a:lnTo>
                        <a:pt x="7" y="107"/>
                      </a:lnTo>
                      <a:lnTo>
                        <a:pt x="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182" name="Freeform 67"/>
                <p:cNvSpPr>
                  <a:spLocks/>
                </p:cNvSpPr>
                <p:nvPr/>
              </p:nvSpPr>
              <p:spPr bwMode="auto">
                <a:xfrm>
                  <a:off x="713" y="2002"/>
                  <a:ext cx="7" cy="114"/>
                </a:xfrm>
                <a:custGeom>
                  <a:avLst/>
                  <a:gdLst>
                    <a:gd name="T0" fmla="*/ 0 w 7"/>
                    <a:gd name="T1" fmla="*/ 0 h 110"/>
                    <a:gd name="T2" fmla="*/ 0 w 7"/>
                    <a:gd name="T3" fmla="*/ 363 h 110"/>
                    <a:gd name="T4" fmla="*/ 7 w 7"/>
                    <a:gd name="T5" fmla="*/ 368 h 110"/>
                    <a:gd name="T6" fmla="*/ 7 w 7"/>
                    <a:gd name="T7" fmla="*/ 0 h 110"/>
                    <a:gd name="T8" fmla="*/ 0 w 7"/>
                    <a:gd name="T9" fmla="*/ 0 h 1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110"/>
                    <a:gd name="T17" fmla="*/ 7 w 7"/>
                    <a:gd name="T18" fmla="*/ 110 h 1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110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7" y="110"/>
                      </a:lnTo>
                      <a:lnTo>
                        <a:pt x="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183" name="Freeform 68"/>
                <p:cNvSpPr>
                  <a:spLocks/>
                </p:cNvSpPr>
                <p:nvPr/>
              </p:nvSpPr>
              <p:spPr bwMode="auto">
                <a:xfrm>
                  <a:off x="722" y="2002"/>
                  <a:ext cx="7" cy="114"/>
                </a:xfrm>
                <a:custGeom>
                  <a:avLst/>
                  <a:gdLst>
                    <a:gd name="T0" fmla="*/ 0 w 6"/>
                    <a:gd name="T1" fmla="*/ 0 h 111"/>
                    <a:gd name="T2" fmla="*/ 0 w 6"/>
                    <a:gd name="T3" fmla="*/ 271 h 111"/>
                    <a:gd name="T4" fmla="*/ 1210 w 6"/>
                    <a:gd name="T5" fmla="*/ 272 h 111"/>
                    <a:gd name="T6" fmla="*/ 1210 w 6"/>
                    <a:gd name="T7" fmla="*/ 0 h 111"/>
                    <a:gd name="T8" fmla="*/ 0 w 6"/>
                    <a:gd name="T9" fmla="*/ 0 h 1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111"/>
                    <a:gd name="T17" fmla="*/ 6 w 6"/>
                    <a:gd name="T18" fmla="*/ 111 h 1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111">
                      <a:moveTo>
                        <a:pt x="0" y="0"/>
                      </a:moveTo>
                      <a:lnTo>
                        <a:pt x="0" y="110"/>
                      </a:lnTo>
                      <a:lnTo>
                        <a:pt x="6" y="111"/>
                      </a:lnTo>
                      <a:lnTo>
                        <a:pt x="6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184" name="Freeform 69"/>
                <p:cNvSpPr>
                  <a:spLocks/>
                </p:cNvSpPr>
                <p:nvPr/>
              </p:nvSpPr>
              <p:spPr bwMode="auto">
                <a:xfrm>
                  <a:off x="732" y="2002"/>
                  <a:ext cx="7" cy="114"/>
                </a:xfrm>
                <a:custGeom>
                  <a:avLst/>
                  <a:gdLst>
                    <a:gd name="T0" fmla="*/ 0 w 7"/>
                    <a:gd name="T1" fmla="*/ 0 h 111"/>
                    <a:gd name="T2" fmla="*/ 0 w 7"/>
                    <a:gd name="T3" fmla="*/ 488 h 111"/>
                    <a:gd name="T4" fmla="*/ 7 w 7"/>
                    <a:gd name="T5" fmla="*/ 491 h 111"/>
                    <a:gd name="T6" fmla="*/ 7 w 7"/>
                    <a:gd name="T7" fmla="*/ 0 h 111"/>
                    <a:gd name="T8" fmla="*/ 0 w 7"/>
                    <a:gd name="T9" fmla="*/ 0 h 1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111"/>
                    <a:gd name="T17" fmla="*/ 7 w 7"/>
                    <a:gd name="T18" fmla="*/ 111 h 1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111">
                      <a:moveTo>
                        <a:pt x="0" y="0"/>
                      </a:moveTo>
                      <a:lnTo>
                        <a:pt x="0" y="110"/>
                      </a:lnTo>
                      <a:lnTo>
                        <a:pt x="7" y="111"/>
                      </a:lnTo>
                      <a:lnTo>
                        <a:pt x="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185" name="Rectangle 70"/>
                <p:cNvSpPr>
                  <a:spLocks noChangeArrowheads="1"/>
                </p:cNvSpPr>
                <p:nvPr/>
              </p:nvSpPr>
              <p:spPr bwMode="auto">
                <a:xfrm>
                  <a:off x="741" y="2002"/>
                  <a:ext cx="5" cy="114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defRPr/>
                  </a:pPr>
                  <a:endParaRPr lang="en-GB" sz="4000">
                    <a:latin typeface="+mn-lt"/>
                    <a:ea typeface="ＭＳ Ｐゴシック" pitchFamily="34" charset="-128"/>
                    <a:cs typeface="Arial" pitchFamily="34" charset="0"/>
                  </a:endParaRPr>
                </a:p>
              </p:txBody>
            </p:sp>
            <p:sp>
              <p:nvSpPr>
                <p:cNvPr id="186" name="Freeform 71"/>
                <p:cNvSpPr>
                  <a:spLocks/>
                </p:cNvSpPr>
                <p:nvPr/>
              </p:nvSpPr>
              <p:spPr bwMode="auto">
                <a:xfrm>
                  <a:off x="748" y="2002"/>
                  <a:ext cx="10" cy="114"/>
                </a:xfrm>
                <a:custGeom>
                  <a:avLst/>
                  <a:gdLst>
                    <a:gd name="T0" fmla="*/ 0 w 7"/>
                    <a:gd name="T1" fmla="*/ 0 h 114"/>
                    <a:gd name="T2" fmla="*/ 0 w 7"/>
                    <a:gd name="T3" fmla="*/ 200 h 114"/>
                    <a:gd name="T4" fmla="*/ 1277047 w 7"/>
                    <a:gd name="T5" fmla="*/ 201 h 114"/>
                    <a:gd name="T6" fmla="*/ 1277047 w 7"/>
                    <a:gd name="T7" fmla="*/ 0 h 114"/>
                    <a:gd name="T8" fmla="*/ 0 w 7"/>
                    <a:gd name="T9" fmla="*/ 0 h 1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114"/>
                    <a:gd name="T17" fmla="*/ 7 w 7"/>
                    <a:gd name="T18" fmla="*/ 114 h 11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114">
                      <a:moveTo>
                        <a:pt x="0" y="0"/>
                      </a:moveTo>
                      <a:lnTo>
                        <a:pt x="0" y="113"/>
                      </a:lnTo>
                      <a:lnTo>
                        <a:pt x="7" y="114"/>
                      </a:lnTo>
                      <a:lnTo>
                        <a:pt x="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187" name="Freeform 72"/>
                <p:cNvSpPr>
                  <a:spLocks/>
                </p:cNvSpPr>
                <p:nvPr/>
              </p:nvSpPr>
              <p:spPr bwMode="auto">
                <a:xfrm>
                  <a:off x="758" y="2002"/>
                  <a:ext cx="7" cy="121"/>
                </a:xfrm>
                <a:custGeom>
                  <a:avLst/>
                  <a:gdLst>
                    <a:gd name="T0" fmla="*/ 0 w 7"/>
                    <a:gd name="T1" fmla="*/ 0 h 116"/>
                    <a:gd name="T2" fmla="*/ 0 w 7"/>
                    <a:gd name="T3" fmla="*/ 484 h 116"/>
                    <a:gd name="T4" fmla="*/ 7 w 7"/>
                    <a:gd name="T5" fmla="*/ 486 h 116"/>
                    <a:gd name="T6" fmla="*/ 7 w 7"/>
                    <a:gd name="T7" fmla="*/ 0 h 116"/>
                    <a:gd name="T8" fmla="*/ 0 w 7"/>
                    <a:gd name="T9" fmla="*/ 0 h 1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116"/>
                    <a:gd name="T17" fmla="*/ 7 w 7"/>
                    <a:gd name="T18" fmla="*/ 116 h 1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116">
                      <a:moveTo>
                        <a:pt x="0" y="0"/>
                      </a:moveTo>
                      <a:lnTo>
                        <a:pt x="0" y="114"/>
                      </a:lnTo>
                      <a:lnTo>
                        <a:pt x="7" y="116"/>
                      </a:lnTo>
                      <a:lnTo>
                        <a:pt x="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188" name="Rectangle 73"/>
                <p:cNvSpPr>
                  <a:spLocks noChangeArrowheads="1"/>
                </p:cNvSpPr>
                <p:nvPr/>
              </p:nvSpPr>
              <p:spPr bwMode="auto">
                <a:xfrm>
                  <a:off x="653" y="2000"/>
                  <a:ext cx="5" cy="77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defRPr/>
                  </a:pPr>
                  <a:endParaRPr lang="en-GB" sz="4000">
                    <a:latin typeface="+mn-lt"/>
                    <a:ea typeface="ＭＳ Ｐゴシック" pitchFamily="34" charset="-128"/>
                    <a:cs typeface="Arial" pitchFamily="34" charset="0"/>
                  </a:endParaRPr>
                </a:p>
              </p:txBody>
            </p:sp>
            <p:sp>
              <p:nvSpPr>
                <p:cNvPr id="189" name="Freeform 74"/>
                <p:cNvSpPr>
                  <a:spLocks/>
                </p:cNvSpPr>
                <p:nvPr/>
              </p:nvSpPr>
              <p:spPr bwMode="auto">
                <a:xfrm>
                  <a:off x="653" y="2086"/>
                  <a:ext cx="7" cy="2"/>
                </a:xfrm>
                <a:custGeom>
                  <a:avLst/>
                  <a:gdLst>
                    <a:gd name="T0" fmla="*/ 0 w 7"/>
                    <a:gd name="T1" fmla="*/ 2 h 2"/>
                    <a:gd name="T2" fmla="*/ 6 w 7"/>
                    <a:gd name="T3" fmla="*/ 2 h 2"/>
                    <a:gd name="T4" fmla="*/ 7 w 7"/>
                    <a:gd name="T5" fmla="*/ 1 h 2"/>
                    <a:gd name="T6" fmla="*/ 0 w 7"/>
                    <a:gd name="T7" fmla="*/ 0 h 2"/>
                    <a:gd name="T8" fmla="*/ 0 w 7"/>
                    <a:gd name="T9" fmla="*/ 2 h 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2"/>
                    <a:gd name="T17" fmla="*/ 7 w 7"/>
                    <a:gd name="T18" fmla="*/ 2 h 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2">
                      <a:moveTo>
                        <a:pt x="0" y="2"/>
                      </a:moveTo>
                      <a:lnTo>
                        <a:pt x="6" y="2"/>
                      </a:lnTo>
                      <a:lnTo>
                        <a:pt x="7" y="1"/>
                      </a:lnTo>
                      <a:lnTo>
                        <a:pt x="0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190" name="Freeform 75"/>
                <p:cNvSpPr>
                  <a:spLocks/>
                </p:cNvSpPr>
                <p:nvPr/>
              </p:nvSpPr>
              <p:spPr bwMode="auto">
                <a:xfrm>
                  <a:off x="653" y="2074"/>
                  <a:ext cx="7" cy="2"/>
                </a:xfrm>
                <a:custGeom>
                  <a:avLst/>
                  <a:gdLst>
                    <a:gd name="T0" fmla="*/ 6 w 7"/>
                    <a:gd name="T1" fmla="*/ 0 h 2"/>
                    <a:gd name="T2" fmla="*/ 0 w 7"/>
                    <a:gd name="T3" fmla="*/ 0 h 2"/>
                    <a:gd name="T4" fmla="*/ 1 w 7"/>
                    <a:gd name="T5" fmla="*/ 1 h 2"/>
                    <a:gd name="T6" fmla="*/ 7 w 7"/>
                    <a:gd name="T7" fmla="*/ 2 h 2"/>
                    <a:gd name="T8" fmla="*/ 6 w 7"/>
                    <a:gd name="T9" fmla="*/ 0 h 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2"/>
                    <a:gd name="T17" fmla="*/ 7 w 7"/>
                    <a:gd name="T18" fmla="*/ 2 h 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2">
                      <a:moveTo>
                        <a:pt x="6" y="0"/>
                      </a:moveTo>
                      <a:lnTo>
                        <a:pt x="0" y="0"/>
                      </a:lnTo>
                      <a:lnTo>
                        <a:pt x="1" y="1"/>
                      </a:lnTo>
                      <a:lnTo>
                        <a:pt x="7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191" name="Freeform 76"/>
                <p:cNvSpPr>
                  <a:spLocks/>
                </p:cNvSpPr>
                <p:nvPr/>
              </p:nvSpPr>
              <p:spPr bwMode="auto">
                <a:xfrm>
                  <a:off x="653" y="2086"/>
                  <a:ext cx="5" cy="0"/>
                </a:xfrm>
                <a:custGeom>
                  <a:avLst/>
                  <a:gdLst>
                    <a:gd name="T0" fmla="*/ 0 w 5"/>
                    <a:gd name="T1" fmla="*/ 0 h 3"/>
                    <a:gd name="T2" fmla="*/ 0 w 5"/>
                    <a:gd name="T3" fmla="*/ 0 h 3"/>
                    <a:gd name="T4" fmla="*/ 5 w 5"/>
                    <a:gd name="T5" fmla="*/ 0 h 3"/>
                    <a:gd name="T6" fmla="*/ 5 w 5"/>
                    <a:gd name="T7" fmla="*/ 0 h 3"/>
                    <a:gd name="T8" fmla="*/ 0 w 5"/>
                    <a:gd name="T9" fmla="*/ 0 h 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"/>
                    <a:gd name="T16" fmla="*/ 0 h 3"/>
                    <a:gd name="T17" fmla="*/ 5 w 5"/>
                    <a:gd name="T18" fmla="*/ 0 h 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" h="3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5" y="3"/>
                      </a:lnTo>
                      <a:lnTo>
                        <a:pt x="5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20202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192" name="Freeform 77"/>
                <p:cNvSpPr>
                  <a:spLocks/>
                </p:cNvSpPr>
                <p:nvPr/>
              </p:nvSpPr>
              <p:spPr bwMode="auto">
                <a:xfrm>
                  <a:off x="765" y="1998"/>
                  <a:ext cx="3" cy="133"/>
                </a:xfrm>
                <a:custGeom>
                  <a:avLst/>
                  <a:gdLst>
                    <a:gd name="T0" fmla="*/ 0 w 1"/>
                    <a:gd name="T1" fmla="*/ 611 h 127"/>
                    <a:gd name="T2" fmla="*/ 0 w 1"/>
                    <a:gd name="T3" fmla="*/ 593 h 127"/>
                    <a:gd name="T4" fmla="*/ 0 w 1"/>
                    <a:gd name="T5" fmla="*/ 0 h 127"/>
                    <a:gd name="T6" fmla="*/ 0 w 1"/>
                    <a:gd name="T7" fmla="*/ 0 h 127"/>
                    <a:gd name="T8" fmla="*/ 0 w 1"/>
                    <a:gd name="T9" fmla="*/ 611 h 1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"/>
                    <a:gd name="T16" fmla="*/ 0 h 127"/>
                    <a:gd name="T17" fmla="*/ 1 w 1"/>
                    <a:gd name="T18" fmla="*/ 127 h 1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" h="127">
                      <a:moveTo>
                        <a:pt x="0" y="127"/>
                      </a:moveTo>
                      <a:lnTo>
                        <a:pt x="0" y="124"/>
                      </a:lnTo>
                      <a:lnTo>
                        <a:pt x="0" y="0"/>
                      </a:lnTo>
                      <a:lnTo>
                        <a:pt x="0" y="127"/>
                      </a:ln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193" name="Freeform 78"/>
                <p:cNvSpPr>
                  <a:spLocks/>
                </p:cNvSpPr>
                <p:nvPr/>
              </p:nvSpPr>
              <p:spPr bwMode="auto">
                <a:xfrm>
                  <a:off x="641" y="1995"/>
                  <a:ext cx="3" cy="107"/>
                </a:xfrm>
                <a:custGeom>
                  <a:avLst/>
                  <a:gdLst>
                    <a:gd name="T0" fmla="*/ 0 w 1"/>
                    <a:gd name="T1" fmla="*/ 0 h 107"/>
                    <a:gd name="T2" fmla="*/ 0 w 1"/>
                    <a:gd name="T3" fmla="*/ 197 h 107"/>
                    <a:gd name="T4" fmla="*/ 0 w 1"/>
                    <a:gd name="T5" fmla="*/ 196 h 107"/>
                    <a:gd name="T6" fmla="*/ 0 w 1"/>
                    <a:gd name="T7" fmla="*/ 1 h 107"/>
                    <a:gd name="T8" fmla="*/ 0 w 1"/>
                    <a:gd name="T9" fmla="*/ 0 h 10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"/>
                    <a:gd name="T16" fmla="*/ 0 h 107"/>
                    <a:gd name="T17" fmla="*/ 1 w 1"/>
                    <a:gd name="T18" fmla="*/ 107 h 10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" h="107">
                      <a:moveTo>
                        <a:pt x="0" y="0"/>
                      </a:moveTo>
                      <a:lnTo>
                        <a:pt x="0" y="107"/>
                      </a:lnTo>
                      <a:lnTo>
                        <a:pt x="0" y="106"/>
                      </a:lnTo>
                      <a:lnTo>
                        <a:pt x="0" y="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</p:grpSp>
        </p:grpSp>
        <p:sp>
          <p:nvSpPr>
            <p:cNvPr id="69" name="Freeform 79"/>
            <p:cNvSpPr>
              <a:spLocks/>
            </p:cNvSpPr>
            <p:nvPr/>
          </p:nvSpPr>
          <p:spPr bwMode="auto">
            <a:xfrm>
              <a:off x="637" y="2109"/>
              <a:ext cx="135" cy="186"/>
            </a:xfrm>
            <a:custGeom>
              <a:avLst/>
              <a:gdLst>
                <a:gd name="T0" fmla="*/ 0 w 135"/>
                <a:gd name="T1" fmla="*/ 0 h 186"/>
                <a:gd name="T2" fmla="*/ 135 w 135"/>
                <a:gd name="T3" fmla="*/ 25 h 186"/>
                <a:gd name="T4" fmla="*/ 135 w 135"/>
                <a:gd name="T5" fmla="*/ 186 h 186"/>
                <a:gd name="T6" fmla="*/ 0 w 135"/>
                <a:gd name="T7" fmla="*/ 136 h 186"/>
                <a:gd name="T8" fmla="*/ 0 w 135"/>
                <a:gd name="T9" fmla="*/ 0 h 1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5"/>
                <a:gd name="T16" fmla="*/ 0 h 186"/>
                <a:gd name="T17" fmla="*/ 135 w 135"/>
                <a:gd name="T18" fmla="*/ 186 h 18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5" h="186">
                  <a:moveTo>
                    <a:pt x="0" y="0"/>
                  </a:moveTo>
                  <a:lnTo>
                    <a:pt x="135" y="25"/>
                  </a:lnTo>
                  <a:lnTo>
                    <a:pt x="135" y="186"/>
                  </a:lnTo>
                  <a:lnTo>
                    <a:pt x="0" y="1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 w="1588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pitchFamily="34" charset="0"/>
              </a:endParaRPr>
            </a:p>
          </p:txBody>
        </p:sp>
        <p:grpSp>
          <p:nvGrpSpPr>
            <p:cNvPr id="70" name="Group 80"/>
            <p:cNvGrpSpPr>
              <a:grpSpLocks/>
            </p:cNvGrpSpPr>
            <p:nvPr/>
          </p:nvGrpSpPr>
          <p:grpSpPr bwMode="auto">
            <a:xfrm>
              <a:off x="641" y="2116"/>
              <a:ext cx="125" cy="149"/>
              <a:chOff x="641" y="2116"/>
              <a:chExt cx="125" cy="149"/>
            </a:xfrm>
          </p:grpSpPr>
          <p:sp>
            <p:nvSpPr>
              <p:cNvPr id="88" name="Freeform 87"/>
              <p:cNvSpPr>
                <a:spLocks/>
              </p:cNvSpPr>
              <p:nvPr/>
            </p:nvSpPr>
            <p:spPr bwMode="auto">
              <a:xfrm>
                <a:off x="641" y="2116"/>
                <a:ext cx="121" cy="147"/>
              </a:xfrm>
              <a:custGeom>
                <a:avLst/>
                <a:gdLst>
                  <a:gd name="T0" fmla="*/ 0 w 122"/>
                  <a:gd name="T1" fmla="*/ 0 h 145"/>
                  <a:gd name="T2" fmla="*/ 0 w 122"/>
                  <a:gd name="T3" fmla="*/ 149 h 145"/>
                  <a:gd name="T4" fmla="*/ 88 w 122"/>
                  <a:gd name="T5" fmla="*/ 228 h 145"/>
                  <a:gd name="T6" fmla="*/ 88 w 122"/>
                  <a:gd name="T7" fmla="*/ 21 h 145"/>
                  <a:gd name="T8" fmla="*/ 0 w 122"/>
                  <a:gd name="T9" fmla="*/ 0 h 1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2"/>
                  <a:gd name="T16" fmla="*/ 0 h 145"/>
                  <a:gd name="T17" fmla="*/ 122 w 122"/>
                  <a:gd name="T18" fmla="*/ 145 h 14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2" h="145">
                    <a:moveTo>
                      <a:pt x="0" y="0"/>
                    </a:moveTo>
                    <a:lnTo>
                      <a:pt x="0" y="95"/>
                    </a:lnTo>
                    <a:lnTo>
                      <a:pt x="122" y="145"/>
                    </a:lnTo>
                    <a:lnTo>
                      <a:pt x="122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89" name="Freeform 88"/>
              <p:cNvSpPr>
                <a:spLocks/>
              </p:cNvSpPr>
              <p:nvPr/>
            </p:nvSpPr>
            <p:spPr bwMode="auto">
              <a:xfrm>
                <a:off x="641" y="2137"/>
                <a:ext cx="121" cy="128"/>
              </a:xfrm>
              <a:custGeom>
                <a:avLst/>
                <a:gdLst>
                  <a:gd name="T0" fmla="*/ 0 w 122"/>
                  <a:gd name="T1" fmla="*/ 0 h 127"/>
                  <a:gd name="T2" fmla="*/ 0 w 122"/>
                  <a:gd name="T3" fmla="*/ 121 h 127"/>
                  <a:gd name="T4" fmla="*/ 88 w 122"/>
                  <a:gd name="T5" fmla="*/ 161 h 127"/>
                  <a:gd name="T6" fmla="*/ 88 w 122"/>
                  <a:gd name="T7" fmla="*/ 158 h 127"/>
                  <a:gd name="T8" fmla="*/ 88 w 122"/>
                  <a:gd name="T9" fmla="*/ 4 h 127"/>
                  <a:gd name="T10" fmla="*/ 0 w 122"/>
                  <a:gd name="T11" fmla="*/ 0 h 12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2"/>
                  <a:gd name="T19" fmla="*/ 0 h 127"/>
                  <a:gd name="T20" fmla="*/ 122 w 122"/>
                  <a:gd name="T21" fmla="*/ 127 h 12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2" h="127">
                    <a:moveTo>
                      <a:pt x="0" y="0"/>
                    </a:moveTo>
                    <a:lnTo>
                      <a:pt x="0" y="87"/>
                    </a:lnTo>
                    <a:lnTo>
                      <a:pt x="122" y="127"/>
                    </a:lnTo>
                    <a:lnTo>
                      <a:pt x="122" y="124"/>
                    </a:lnTo>
                    <a:lnTo>
                      <a:pt x="122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90" name="Freeform 89"/>
              <p:cNvSpPr>
                <a:spLocks/>
              </p:cNvSpPr>
              <p:nvPr/>
            </p:nvSpPr>
            <p:spPr bwMode="auto">
              <a:xfrm>
                <a:off x="641" y="2116"/>
                <a:ext cx="121" cy="147"/>
              </a:xfrm>
              <a:custGeom>
                <a:avLst/>
                <a:gdLst>
                  <a:gd name="T0" fmla="*/ 0 w 122"/>
                  <a:gd name="T1" fmla="*/ 0 h 145"/>
                  <a:gd name="T2" fmla="*/ 0 w 122"/>
                  <a:gd name="T3" fmla="*/ 173 h 145"/>
                  <a:gd name="T4" fmla="*/ 88 w 122"/>
                  <a:gd name="T5" fmla="*/ 228 h 145"/>
                  <a:gd name="T6" fmla="*/ 88 w 122"/>
                  <a:gd name="T7" fmla="*/ 23 h 145"/>
                  <a:gd name="T8" fmla="*/ 0 w 122"/>
                  <a:gd name="T9" fmla="*/ 0 h 1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2"/>
                  <a:gd name="T16" fmla="*/ 0 h 145"/>
                  <a:gd name="T17" fmla="*/ 122 w 122"/>
                  <a:gd name="T18" fmla="*/ 145 h 14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2" h="145">
                    <a:moveTo>
                      <a:pt x="0" y="0"/>
                    </a:moveTo>
                    <a:lnTo>
                      <a:pt x="0" y="107"/>
                    </a:lnTo>
                    <a:lnTo>
                      <a:pt x="122" y="145"/>
                    </a:lnTo>
                    <a:lnTo>
                      <a:pt x="122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060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91" name="Freeform 90"/>
              <p:cNvSpPr>
                <a:spLocks/>
              </p:cNvSpPr>
              <p:nvPr/>
            </p:nvSpPr>
            <p:spPr bwMode="auto">
              <a:xfrm>
                <a:off x="679" y="2231"/>
                <a:ext cx="7" cy="7"/>
              </a:xfrm>
              <a:custGeom>
                <a:avLst/>
                <a:gdLst>
                  <a:gd name="T0" fmla="*/ 0 w 7"/>
                  <a:gd name="T1" fmla="*/ 36315008 h 3"/>
                  <a:gd name="T2" fmla="*/ 1 w 7"/>
                  <a:gd name="T3" fmla="*/ 60525013 h 3"/>
                  <a:gd name="T4" fmla="*/ 7 w 7"/>
                  <a:gd name="T5" fmla="*/ 100875022 h 3"/>
                  <a:gd name="T6" fmla="*/ 7 w 7"/>
                  <a:gd name="T7" fmla="*/ 36315008 h 3"/>
                  <a:gd name="T8" fmla="*/ 6 w 7"/>
                  <a:gd name="T9" fmla="*/ 0 h 3"/>
                  <a:gd name="T10" fmla="*/ 0 w 7"/>
                  <a:gd name="T11" fmla="*/ 36315008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"/>
                  <a:gd name="T19" fmla="*/ 0 h 3"/>
                  <a:gd name="T20" fmla="*/ 7 w 7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" h="3">
                    <a:moveTo>
                      <a:pt x="0" y="1"/>
                    </a:moveTo>
                    <a:lnTo>
                      <a:pt x="1" y="2"/>
                    </a:lnTo>
                    <a:lnTo>
                      <a:pt x="7" y="3"/>
                    </a:lnTo>
                    <a:lnTo>
                      <a:pt x="7" y="1"/>
                    </a:lnTo>
                    <a:lnTo>
                      <a:pt x="6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92" name="Freeform 91"/>
              <p:cNvSpPr>
                <a:spLocks/>
              </p:cNvSpPr>
              <p:nvPr/>
            </p:nvSpPr>
            <p:spPr bwMode="auto">
              <a:xfrm>
                <a:off x="644" y="2119"/>
                <a:ext cx="7" cy="102"/>
              </a:xfrm>
              <a:custGeom>
                <a:avLst/>
                <a:gdLst>
                  <a:gd name="T0" fmla="*/ 0 w 7"/>
                  <a:gd name="T1" fmla="*/ 0 h 101"/>
                  <a:gd name="T2" fmla="*/ 0 w 7"/>
                  <a:gd name="T3" fmla="*/ 134 h 101"/>
                  <a:gd name="T4" fmla="*/ 7 w 7"/>
                  <a:gd name="T5" fmla="*/ 135 h 101"/>
                  <a:gd name="T6" fmla="*/ 7 w 7"/>
                  <a:gd name="T7" fmla="*/ 1 h 101"/>
                  <a:gd name="T8" fmla="*/ 0 w 7"/>
                  <a:gd name="T9" fmla="*/ 0 h 1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01"/>
                  <a:gd name="T17" fmla="*/ 7 w 7"/>
                  <a:gd name="T18" fmla="*/ 101 h 10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01">
                    <a:moveTo>
                      <a:pt x="0" y="0"/>
                    </a:moveTo>
                    <a:lnTo>
                      <a:pt x="0" y="100"/>
                    </a:lnTo>
                    <a:lnTo>
                      <a:pt x="7" y="101"/>
                    </a:lnTo>
                    <a:lnTo>
                      <a:pt x="7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93" name="Freeform 92"/>
              <p:cNvSpPr>
                <a:spLocks/>
              </p:cNvSpPr>
              <p:nvPr/>
            </p:nvSpPr>
            <p:spPr bwMode="auto">
              <a:xfrm>
                <a:off x="644" y="2119"/>
                <a:ext cx="7" cy="2"/>
              </a:xfrm>
              <a:custGeom>
                <a:avLst/>
                <a:gdLst>
                  <a:gd name="T0" fmla="*/ 0 w 8"/>
                  <a:gd name="T1" fmla="*/ 1 h 2"/>
                  <a:gd name="T2" fmla="*/ 4 w 8"/>
                  <a:gd name="T3" fmla="*/ 2 h 2"/>
                  <a:gd name="T4" fmla="*/ 4 w 8"/>
                  <a:gd name="T5" fmla="*/ 1 h 2"/>
                  <a:gd name="T6" fmla="*/ 1 w 8"/>
                  <a:gd name="T7" fmla="*/ 0 h 2"/>
                  <a:gd name="T8" fmla="*/ 0 w 8"/>
                  <a:gd name="T9" fmla="*/ 1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2"/>
                  <a:gd name="T17" fmla="*/ 8 w 8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2">
                    <a:moveTo>
                      <a:pt x="0" y="1"/>
                    </a:moveTo>
                    <a:lnTo>
                      <a:pt x="7" y="2"/>
                    </a:lnTo>
                    <a:lnTo>
                      <a:pt x="8" y="1"/>
                    </a:lnTo>
                    <a:lnTo>
                      <a:pt x="1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94" name="Freeform 93"/>
              <p:cNvSpPr>
                <a:spLocks/>
              </p:cNvSpPr>
              <p:nvPr/>
            </p:nvSpPr>
            <p:spPr bwMode="auto">
              <a:xfrm>
                <a:off x="644" y="2219"/>
                <a:ext cx="7" cy="5"/>
              </a:xfrm>
              <a:custGeom>
                <a:avLst/>
                <a:gdLst>
                  <a:gd name="T0" fmla="*/ 0 w 8"/>
                  <a:gd name="T1" fmla="*/ 0 h 4"/>
                  <a:gd name="T2" fmla="*/ 1 w 8"/>
                  <a:gd name="T3" fmla="*/ 1 h 4"/>
                  <a:gd name="T4" fmla="*/ 4 w 8"/>
                  <a:gd name="T5" fmla="*/ 7701 h 4"/>
                  <a:gd name="T6" fmla="*/ 4 w 8"/>
                  <a:gd name="T7" fmla="*/ 1 h 4"/>
                  <a:gd name="T8" fmla="*/ 4 w 8"/>
                  <a:gd name="T9" fmla="*/ 0 h 4"/>
                  <a:gd name="T10" fmla="*/ 0 w 8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"/>
                  <a:gd name="T19" fmla="*/ 0 h 4"/>
                  <a:gd name="T20" fmla="*/ 8 w 8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" h="4">
                    <a:moveTo>
                      <a:pt x="0" y="0"/>
                    </a:moveTo>
                    <a:lnTo>
                      <a:pt x="1" y="1"/>
                    </a:lnTo>
                    <a:lnTo>
                      <a:pt x="8" y="4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95" name="Freeform 94"/>
              <p:cNvSpPr>
                <a:spLocks/>
              </p:cNvSpPr>
              <p:nvPr/>
            </p:nvSpPr>
            <p:spPr bwMode="auto">
              <a:xfrm>
                <a:off x="644" y="2121"/>
                <a:ext cx="7" cy="100"/>
              </a:xfrm>
              <a:custGeom>
                <a:avLst/>
                <a:gdLst>
                  <a:gd name="T0" fmla="*/ 0 w 7"/>
                  <a:gd name="T1" fmla="*/ 0 h 100"/>
                  <a:gd name="T2" fmla="*/ 0 w 7"/>
                  <a:gd name="T3" fmla="*/ 98 h 100"/>
                  <a:gd name="T4" fmla="*/ 7 w 7"/>
                  <a:gd name="T5" fmla="*/ 100 h 100"/>
                  <a:gd name="T6" fmla="*/ 7 w 7"/>
                  <a:gd name="T7" fmla="*/ 1 h 100"/>
                  <a:gd name="T8" fmla="*/ 0 w 7"/>
                  <a:gd name="T9" fmla="*/ 0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00"/>
                  <a:gd name="T17" fmla="*/ 7 w 7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00">
                    <a:moveTo>
                      <a:pt x="0" y="0"/>
                    </a:moveTo>
                    <a:lnTo>
                      <a:pt x="0" y="98"/>
                    </a:lnTo>
                    <a:lnTo>
                      <a:pt x="7" y="100"/>
                    </a:lnTo>
                    <a:lnTo>
                      <a:pt x="7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96" name="Freeform 95"/>
              <p:cNvSpPr>
                <a:spLocks/>
              </p:cNvSpPr>
              <p:nvPr/>
            </p:nvSpPr>
            <p:spPr bwMode="auto">
              <a:xfrm>
                <a:off x="660" y="2123"/>
                <a:ext cx="7" cy="105"/>
              </a:xfrm>
              <a:custGeom>
                <a:avLst/>
                <a:gdLst>
                  <a:gd name="T0" fmla="*/ 0 w 7"/>
                  <a:gd name="T1" fmla="*/ 0 h 104"/>
                  <a:gd name="T2" fmla="*/ 0 w 7"/>
                  <a:gd name="T3" fmla="*/ 137 h 104"/>
                  <a:gd name="T4" fmla="*/ 7 w 7"/>
                  <a:gd name="T5" fmla="*/ 138 h 104"/>
                  <a:gd name="T6" fmla="*/ 7 w 7"/>
                  <a:gd name="T7" fmla="*/ 0 h 104"/>
                  <a:gd name="T8" fmla="*/ 0 w 7"/>
                  <a:gd name="T9" fmla="*/ 0 h 1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04"/>
                  <a:gd name="T17" fmla="*/ 7 w 7"/>
                  <a:gd name="T18" fmla="*/ 104 h 10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04">
                    <a:moveTo>
                      <a:pt x="0" y="0"/>
                    </a:moveTo>
                    <a:lnTo>
                      <a:pt x="0" y="103"/>
                    </a:lnTo>
                    <a:lnTo>
                      <a:pt x="7" y="104"/>
                    </a:lnTo>
                    <a:lnTo>
                      <a:pt x="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97" name="Freeform 96"/>
              <p:cNvSpPr>
                <a:spLocks/>
              </p:cNvSpPr>
              <p:nvPr/>
            </p:nvSpPr>
            <p:spPr bwMode="auto">
              <a:xfrm>
                <a:off x="660" y="2123"/>
                <a:ext cx="9" cy="0"/>
              </a:xfrm>
              <a:custGeom>
                <a:avLst/>
                <a:gdLst>
                  <a:gd name="T0" fmla="*/ 0 w 8"/>
                  <a:gd name="T1" fmla="*/ 0 h 3"/>
                  <a:gd name="T2" fmla="*/ 362 w 8"/>
                  <a:gd name="T3" fmla="*/ 0 h 3"/>
                  <a:gd name="T4" fmla="*/ 407 w 8"/>
                  <a:gd name="T5" fmla="*/ 0 h 3"/>
                  <a:gd name="T6" fmla="*/ 1 w 8"/>
                  <a:gd name="T7" fmla="*/ 0 h 3"/>
                  <a:gd name="T8" fmla="*/ 0 w 8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"/>
                  <a:gd name="T17" fmla="*/ 8 w 8"/>
                  <a:gd name="T18" fmla="*/ 0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">
                    <a:moveTo>
                      <a:pt x="0" y="1"/>
                    </a:moveTo>
                    <a:lnTo>
                      <a:pt x="7" y="3"/>
                    </a:lnTo>
                    <a:lnTo>
                      <a:pt x="8" y="0"/>
                    </a:lnTo>
                    <a:lnTo>
                      <a:pt x="1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98" name="Freeform 97"/>
              <p:cNvSpPr>
                <a:spLocks/>
              </p:cNvSpPr>
              <p:nvPr/>
            </p:nvSpPr>
            <p:spPr bwMode="auto">
              <a:xfrm>
                <a:off x="660" y="2226"/>
                <a:ext cx="9" cy="2"/>
              </a:xfrm>
              <a:custGeom>
                <a:avLst/>
                <a:gdLst>
                  <a:gd name="T0" fmla="*/ 0 w 8"/>
                  <a:gd name="T1" fmla="*/ 1 h 3"/>
                  <a:gd name="T2" fmla="*/ 1 w 8"/>
                  <a:gd name="T3" fmla="*/ 1 h 3"/>
                  <a:gd name="T4" fmla="*/ 407 w 8"/>
                  <a:gd name="T5" fmla="*/ 1 h 3"/>
                  <a:gd name="T6" fmla="*/ 407 w 8"/>
                  <a:gd name="T7" fmla="*/ 1 h 3"/>
                  <a:gd name="T8" fmla="*/ 361 w 8"/>
                  <a:gd name="T9" fmla="*/ 0 h 3"/>
                  <a:gd name="T10" fmla="*/ 0 w 8"/>
                  <a:gd name="T11" fmla="*/ 1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"/>
                  <a:gd name="T19" fmla="*/ 0 h 3"/>
                  <a:gd name="T20" fmla="*/ 8 w 8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" h="3">
                    <a:moveTo>
                      <a:pt x="0" y="1"/>
                    </a:moveTo>
                    <a:lnTo>
                      <a:pt x="1" y="2"/>
                    </a:lnTo>
                    <a:lnTo>
                      <a:pt x="8" y="3"/>
                    </a:lnTo>
                    <a:lnTo>
                      <a:pt x="8" y="2"/>
                    </a:lnTo>
                    <a:lnTo>
                      <a:pt x="6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99" name="Freeform 98"/>
              <p:cNvSpPr>
                <a:spLocks/>
              </p:cNvSpPr>
              <p:nvPr/>
            </p:nvSpPr>
            <p:spPr bwMode="auto">
              <a:xfrm>
                <a:off x="660" y="2123"/>
                <a:ext cx="7" cy="105"/>
              </a:xfrm>
              <a:custGeom>
                <a:avLst/>
                <a:gdLst>
                  <a:gd name="T0" fmla="*/ 0 w 7"/>
                  <a:gd name="T1" fmla="*/ 0 h 103"/>
                  <a:gd name="T2" fmla="*/ 0 w 7"/>
                  <a:gd name="T3" fmla="*/ 193 h 103"/>
                  <a:gd name="T4" fmla="*/ 7 w 7"/>
                  <a:gd name="T5" fmla="*/ 195 h 103"/>
                  <a:gd name="T6" fmla="*/ 7 w 7"/>
                  <a:gd name="T7" fmla="*/ 2 h 103"/>
                  <a:gd name="T8" fmla="*/ 0 w 7"/>
                  <a:gd name="T9" fmla="*/ 0 h 10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03"/>
                  <a:gd name="T17" fmla="*/ 7 w 7"/>
                  <a:gd name="T18" fmla="*/ 103 h 10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03">
                    <a:moveTo>
                      <a:pt x="0" y="0"/>
                    </a:moveTo>
                    <a:lnTo>
                      <a:pt x="0" y="102"/>
                    </a:lnTo>
                    <a:lnTo>
                      <a:pt x="7" y="103"/>
                    </a:lnTo>
                    <a:lnTo>
                      <a:pt x="7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0" name="Freeform 99"/>
              <p:cNvSpPr>
                <a:spLocks/>
              </p:cNvSpPr>
              <p:nvPr/>
            </p:nvSpPr>
            <p:spPr bwMode="auto">
              <a:xfrm>
                <a:off x="670" y="2126"/>
                <a:ext cx="7" cy="105"/>
              </a:xfrm>
              <a:custGeom>
                <a:avLst/>
                <a:gdLst>
                  <a:gd name="T0" fmla="*/ 0 w 7"/>
                  <a:gd name="T1" fmla="*/ 0 h 105"/>
                  <a:gd name="T2" fmla="*/ 0 w 7"/>
                  <a:gd name="T3" fmla="*/ 104 h 105"/>
                  <a:gd name="T4" fmla="*/ 7 w 7"/>
                  <a:gd name="T5" fmla="*/ 105 h 105"/>
                  <a:gd name="T6" fmla="*/ 7 w 7"/>
                  <a:gd name="T7" fmla="*/ 0 h 105"/>
                  <a:gd name="T8" fmla="*/ 0 w 7"/>
                  <a:gd name="T9" fmla="*/ 0 h 1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05"/>
                  <a:gd name="T17" fmla="*/ 7 w 7"/>
                  <a:gd name="T18" fmla="*/ 105 h 1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05">
                    <a:moveTo>
                      <a:pt x="0" y="0"/>
                    </a:moveTo>
                    <a:lnTo>
                      <a:pt x="0" y="104"/>
                    </a:lnTo>
                    <a:lnTo>
                      <a:pt x="7" y="105"/>
                    </a:lnTo>
                    <a:lnTo>
                      <a:pt x="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1" name="Freeform 100"/>
              <p:cNvSpPr>
                <a:spLocks/>
              </p:cNvSpPr>
              <p:nvPr/>
            </p:nvSpPr>
            <p:spPr bwMode="auto">
              <a:xfrm>
                <a:off x="667" y="2123"/>
                <a:ext cx="10" cy="0"/>
              </a:xfrm>
              <a:custGeom>
                <a:avLst/>
                <a:gdLst>
                  <a:gd name="T0" fmla="*/ 0 w 9"/>
                  <a:gd name="T1" fmla="*/ 0 h 3"/>
                  <a:gd name="T2" fmla="*/ 249 w 9"/>
                  <a:gd name="T3" fmla="*/ 0 h 3"/>
                  <a:gd name="T4" fmla="*/ 308 w 9"/>
                  <a:gd name="T5" fmla="*/ 0 h 3"/>
                  <a:gd name="T6" fmla="*/ 2 w 9"/>
                  <a:gd name="T7" fmla="*/ 0 h 3"/>
                  <a:gd name="T8" fmla="*/ 0 w 9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"/>
                  <a:gd name="T16" fmla="*/ 0 h 3"/>
                  <a:gd name="T17" fmla="*/ 9 w 9"/>
                  <a:gd name="T18" fmla="*/ 0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" h="3">
                    <a:moveTo>
                      <a:pt x="0" y="2"/>
                    </a:moveTo>
                    <a:lnTo>
                      <a:pt x="7" y="3"/>
                    </a:lnTo>
                    <a:lnTo>
                      <a:pt x="9" y="2"/>
                    </a:lnTo>
                    <a:lnTo>
                      <a:pt x="2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2" name="Freeform 101"/>
              <p:cNvSpPr>
                <a:spLocks/>
              </p:cNvSpPr>
              <p:nvPr/>
            </p:nvSpPr>
            <p:spPr bwMode="auto">
              <a:xfrm>
                <a:off x="667" y="2228"/>
                <a:ext cx="10" cy="5"/>
              </a:xfrm>
              <a:custGeom>
                <a:avLst/>
                <a:gdLst>
                  <a:gd name="T0" fmla="*/ 0 w 9"/>
                  <a:gd name="T1" fmla="*/ 0 h 4"/>
                  <a:gd name="T2" fmla="*/ 2 w 9"/>
                  <a:gd name="T3" fmla="*/ 4929 h 4"/>
                  <a:gd name="T4" fmla="*/ 308 w 9"/>
                  <a:gd name="T5" fmla="*/ 7701 h 4"/>
                  <a:gd name="T6" fmla="*/ 308 w 9"/>
                  <a:gd name="T7" fmla="*/ 4929 h 4"/>
                  <a:gd name="T8" fmla="*/ 224 w 9"/>
                  <a:gd name="T9" fmla="*/ 0 h 4"/>
                  <a:gd name="T10" fmla="*/ 0 w 9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"/>
                  <a:gd name="T19" fmla="*/ 0 h 4"/>
                  <a:gd name="T20" fmla="*/ 9 w 9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" h="4">
                    <a:moveTo>
                      <a:pt x="0" y="0"/>
                    </a:moveTo>
                    <a:lnTo>
                      <a:pt x="2" y="2"/>
                    </a:lnTo>
                    <a:lnTo>
                      <a:pt x="9" y="4"/>
                    </a:lnTo>
                    <a:lnTo>
                      <a:pt x="9" y="2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3" name="Freeform 102"/>
              <p:cNvSpPr>
                <a:spLocks/>
              </p:cNvSpPr>
              <p:nvPr/>
            </p:nvSpPr>
            <p:spPr bwMode="auto">
              <a:xfrm>
                <a:off x="667" y="2126"/>
                <a:ext cx="7" cy="105"/>
              </a:xfrm>
              <a:custGeom>
                <a:avLst/>
                <a:gdLst>
                  <a:gd name="T0" fmla="*/ 0 w 7"/>
                  <a:gd name="T1" fmla="*/ 0 h 105"/>
                  <a:gd name="T2" fmla="*/ 0 w 7"/>
                  <a:gd name="T3" fmla="*/ 102 h 105"/>
                  <a:gd name="T4" fmla="*/ 7 w 7"/>
                  <a:gd name="T5" fmla="*/ 105 h 105"/>
                  <a:gd name="T6" fmla="*/ 7 w 7"/>
                  <a:gd name="T7" fmla="*/ 1 h 105"/>
                  <a:gd name="T8" fmla="*/ 0 w 7"/>
                  <a:gd name="T9" fmla="*/ 0 h 1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05"/>
                  <a:gd name="T17" fmla="*/ 7 w 7"/>
                  <a:gd name="T18" fmla="*/ 105 h 1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05">
                    <a:moveTo>
                      <a:pt x="0" y="0"/>
                    </a:moveTo>
                    <a:lnTo>
                      <a:pt x="0" y="102"/>
                    </a:lnTo>
                    <a:lnTo>
                      <a:pt x="7" y="105"/>
                    </a:lnTo>
                    <a:lnTo>
                      <a:pt x="7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4" name="Freeform 103"/>
              <p:cNvSpPr>
                <a:spLocks/>
              </p:cNvSpPr>
              <p:nvPr/>
            </p:nvSpPr>
            <p:spPr bwMode="auto">
              <a:xfrm>
                <a:off x="679" y="2126"/>
                <a:ext cx="7" cy="109"/>
              </a:xfrm>
              <a:custGeom>
                <a:avLst/>
                <a:gdLst>
                  <a:gd name="T0" fmla="*/ 0 w 6"/>
                  <a:gd name="T1" fmla="*/ 0 h 107"/>
                  <a:gd name="T2" fmla="*/ 0 w 6"/>
                  <a:gd name="T3" fmla="*/ 193 h 107"/>
                  <a:gd name="T4" fmla="*/ 1210 w 6"/>
                  <a:gd name="T5" fmla="*/ 197 h 107"/>
                  <a:gd name="T6" fmla="*/ 1210 w 6"/>
                  <a:gd name="T7" fmla="*/ 0 h 107"/>
                  <a:gd name="T8" fmla="*/ 0 w 6"/>
                  <a:gd name="T9" fmla="*/ 0 h 1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107"/>
                  <a:gd name="T17" fmla="*/ 6 w 6"/>
                  <a:gd name="T18" fmla="*/ 107 h 1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107">
                    <a:moveTo>
                      <a:pt x="0" y="0"/>
                    </a:moveTo>
                    <a:lnTo>
                      <a:pt x="0" y="105"/>
                    </a:lnTo>
                    <a:lnTo>
                      <a:pt x="6" y="107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5" name="Freeform 104"/>
              <p:cNvSpPr>
                <a:spLocks/>
              </p:cNvSpPr>
              <p:nvPr/>
            </p:nvSpPr>
            <p:spPr bwMode="auto">
              <a:xfrm>
                <a:off x="679" y="2126"/>
                <a:ext cx="7" cy="2"/>
              </a:xfrm>
              <a:custGeom>
                <a:avLst/>
                <a:gdLst>
                  <a:gd name="T0" fmla="*/ 0 w 7"/>
                  <a:gd name="T1" fmla="*/ 2 h 2"/>
                  <a:gd name="T2" fmla="*/ 6 w 7"/>
                  <a:gd name="T3" fmla="*/ 2 h 2"/>
                  <a:gd name="T4" fmla="*/ 7 w 7"/>
                  <a:gd name="T5" fmla="*/ 1 h 2"/>
                  <a:gd name="T6" fmla="*/ 0 w 7"/>
                  <a:gd name="T7" fmla="*/ 0 h 2"/>
                  <a:gd name="T8" fmla="*/ 0 w 7"/>
                  <a:gd name="T9" fmla="*/ 2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2"/>
                  <a:gd name="T17" fmla="*/ 7 w 7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2">
                    <a:moveTo>
                      <a:pt x="0" y="2"/>
                    </a:moveTo>
                    <a:lnTo>
                      <a:pt x="6" y="2"/>
                    </a:lnTo>
                    <a:lnTo>
                      <a:pt x="7" y="1"/>
                    </a:ln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6" name="Freeform 105"/>
              <p:cNvSpPr>
                <a:spLocks/>
              </p:cNvSpPr>
              <p:nvPr/>
            </p:nvSpPr>
            <p:spPr bwMode="auto">
              <a:xfrm>
                <a:off x="679" y="2128"/>
                <a:ext cx="5" cy="105"/>
              </a:xfrm>
              <a:custGeom>
                <a:avLst/>
                <a:gdLst>
                  <a:gd name="T0" fmla="*/ 0 w 6"/>
                  <a:gd name="T1" fmla="*/ 0 h 105"/>
                  <a:gd name="T2" fmla="*/ 0 w 6"/>
                  <a:gd name="T3" fmla="*/ 103 h 105"/>
                  <a:gd name="T4" fmla="*/ 3 w 6"/>
                  <a:gd name="T5" fmla="*/ 105 h 105"/>
                  <a:gd name="T6" fmla="*/ 3 w 6"/>
                  <a:gd name="T7" fmla="*/ 0 h 105"/>
                  <a:gd name="T8" fmla="*/ 0 w 6"/>
                  <a:gd name="T9" fmla="*/ 0 h 1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105"/>
                  <a:gd name="T17" fmla="*/ 6 w 6"/>
                  <a:gd name="T18" fmla="*/ 105 h 1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105">
                    <a:moveTo>
                      <a:pt x="0" y="0"/>
                    </a:moveTo>
                    <a:lnTo>
                      <a:pt x="0" y="103"/>
                    </a:lnTo>
                    <a:lnTo>
                      <a:pt x="6" y="105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7" name="Freeform 106"/>
              <p:cNvSpPr>
                <a:spLocks/>
              </p:cNvSpPr>
              <p:nvPr/>
            </p:nvSpPr>
            <p:spPr bwMode="auto">
              <a:xfrm>
                <a:off x="686" y="2128"/>
                <a:ext cx="7" cy="109"/>
              </a:xfrm>
              <a:custGeom>
                <a:avLst/>
                <a:gdLst>
                  <a:gd name="T0" fmla="*/ 0 w 7"/>
                  <a:gd name="T1" fmla="*/ 0 h 108"/>
                  <a:gd name="T2" fmla="*/ 0 w 7"/>
                  <a:gd name="T3" fmla="*/ 140 h 108"/>
                  <a:gd name="T4" fmla="*/ 6 w 7"/>
                  <a:gd name="T5" fmla="*/ 142 h 108"/>
                  <a:gd name="T6" fmla="*/ 7 w 7"/>
                  <a:gd name="T7" fmla="*/ 0 h 108"/>
                  <a:gd name="T8" fmla="*/ 0 w 7"/>
                  <a:gd name="T9" fmla="*/ 0 h 1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08"/>
                  <a:gd name="T17" fmla="*/ 7 w 7"/>
                  <a:gd name="T18" fmla="*/ 108 h 1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08">
                    <a:moveTo>
                      <a:pt x="0" y="0"/>
                    </a:moveTo>
                    <a:lnTo>
                      <a:pt x="0" y="106"/>
                    </a:lnTo>
                    <a:lnTo>
                      <a:pt x="6" y="108"/>
                    </a:lnTo>
                    <a:lnTo>
                      <a:pt x="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8" name="Freeform 107"/>
              <p:cNvSpPr>
                <a:spLocks/>
              </p:cNvSpPr>
              <p:nvPr/>
            </p:nvSpPr>
            <p:spPr bwMode="auto">
              <a:xfrm>
                <a:off x="686" y="2128"/>
                <a:ext cx="7" cy="2"/>
              </a:xfrm>
              <a:custGeom>
                <a:avLst/>
                <a:gdLst>
                  <a:gd name="T0" fmla="*/ 0 w 7"/>
                  <a:gd name="T1" fmla="*/ 1 h 2"/>
                  <a:gd name="T2" fmla="*/ 7 w 7"/>
                  <a:gd name="T3" fmla="*/ 2 h 2"/>
                  <a:gd name="T4" fmla="*/ 7 w 7"/>
                  <a:gd name="T5" fmla="*/ 0 h 2"/>
                  <a:gd name="T6" fmla="*/ 1 w 7"/>
                  <a:gd name="T7" fmla="*/ 0 h 2"/>
                  <a:gd name="T8" fmla="*/ 0 w 7"/>
                  <a:gd name="T9" fmla="*/ 1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2"/>
                  <a:gd name="T17" fmla="*/ 7 w 7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2">
                    <a:moveTo>
                      <a:pt x="0" y="1"/>
                    </a:moveTo>
                    <a:lnTo>
                      <a:pt x="7" y="2"/>
                    </a:lnTo>
                    <a:lnTo>
                      <a:pt x="7" y="0"/>
                    </a:lnTo>
                    <a:lnTo>
                      <a:pt x="1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9" name="Freeform 108"/>
              <p:cNvSpPr>
                <a:spLocks/>
              </p:cNvSpPr>
              <p:nvPr/>
            </p:nvSpPr>
            <p:spPr bwMode="auto">
              <a:xfrm>
                <a:off x="686" y="2235"/>
                <a:ext cx="7" cy="2"/>
              </a:xfrm>
              <a:custGeom>
                <a:avLst/>
                <a:gdLst>
                  <a:gd name="T0" fmla="*/ 0 w 7"/>
                  <a:gd name="T1" fmla="*/ 0 h 4"/>
                  <a:gd name="T2" fmla="*/ 1 w 7"/>
                  <a:gd name="T3" fmla="*/ 1 h 4"/>
                  <a:gd name="T4" fmla="*/ 7 w 7"/>
                  <a:gd name="T5" fmla="*/ 1 h 4"/>
                  <a:gd name="T6" fmla="*/ 7 w 7"/>
                  <a:gd name="T7" fmla="*/ 1 h 4"/>
                  <a:gd name="T8" fmla="*/ 6 w 7"/>
                  <a:gd name="T9" fmla="*/ 0 h 4"/>
                  <a:gd name="T10" fmla="*/ 0 w 7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"/>
                  <a:gd name="T19" fmla="*/ 0 h 4"/>
                  <a:gd name="T20" fmla="*/ 7 w 7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" h="4">
                    <a:moveTo>
                      <a:pt x="0" y="0"/>
                    </a:moveTo>
                    <a:lnTo>
                      <a:pt x="1" y="1"/>
                    </a:lnTo>
                    <a:lnTo>
                      <a:pt x="7" y="4"/>
                    </a:lnTo>
                    <a:lnTo>
                      <a:pt x="7" y="1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0" name="Freeform 109"/>
              <p:cNvSpPr>
                <a:spLocks/>
              </p:cNvSpPr>
              <p:nvPr/>
            </p:nvSpPr>
            <p:spPr bwMode="auto">
              <a:xfrm>
                <a:off x="686" y="2128"/>
                <a:ext cx="7" cy="107"/>
              </a:xfrm>
              <a:custGeom>
                <a:avLst/>
                <a:gdLst>
                  <a:gd name="T0" fmla="*/ 0 w 7"/>
                  <a:gd name="T1" fmla="*/ 0 h 106"/>
                  <a:gd name="T2" fmla="*/ 0 w 7"/>
                  <a:gd name="T3" fmla="*/ 139 h 106"/>
                  <a:gd name="T4" fmla="*/ 7 w 7"/>
                  <a:gd name="T5" fmla="*/ 140 h 106"/>
                  <a:gd name="T6" fmla="*/ 7 w 7"/>
                  <a:gd name="T7" fmla="*/ 1 h 106"/>
                  <a:gd name="T8" fmla="*/ 0 w 7"/>
                  <a:gd name="T9" fmla="*/ 0 h 1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06"/>
                  <a:gd name="T17" fmla="*/ 7 w 7"/>
                  <a:gd name="T18" fmla="*/ 106 h 1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06">
                    <a:moveTo>
                      <a:pt x="0" y="0"/>
                    </a:moveTo>
                    <a:lnTo>
                      <a:pt x="0" y="105"/>
                    </a:lnTo>
                    <a:lnTo>
                      <a:pt x="7" y="106"/>
                    </a:lnTo>
                    <a:lnTo>
                      <a:pt x="7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1" name="Freeform 110"/>
              <p:cNvSpPr>
                <a:spLocks/>
              </p:cNvSpPr>
              <p:nvPr/>
            </p:nvSpPr>
            <p:spPr bwMode="auto">
              <a:xfrm>
                <a:off x="696" y="2130"/>
                <a:ext cx="7" cy="109"/>
              </a:xfrm>
              <a:custGeom>
                <a:avLst/>
                <a:gdLst>
                  <a:gd name="T0" fmla="*/ 0 w 7"/>
                  <a:gd name="T1" fmla="*/ 0 h 109"/>
                  <a:gd name="T2" fmla="*/ 0 w 7"/>
                  <a:gd name="T3" fmla="*/ 108 h 109"/>
                  <a:gd name="T4" fmla="*/ 7 w 7"/>
                  <a:gd name="T5" fmla="*/ 109 h 109"/>
                  <a:gd name="T6" fmla="*/ 7 w 7"/>
                  <a:gd name="T7" fmla="*/ 0 h 109"/>
                  <a:gd name="T8" fmla="*/ 0 w 7"/>
                  <a:gd name="T9" fmla="*/ 0 h 10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09"/>
                  <a:gd name="T17" fmla="*/ 7 w 7"/>
                  <a:gd name="T18" fmla="*/ 109 h 10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09">
                    <a:moveTo>
                      <a:pt x="0" y="0"/>
                    </a:moveTo>
                    <a:lnTo>
                      <a:pt x="0" y="108"/>
                    </a:lnTo>
                    <a:lnTo>
                      <a:pt x="7" y="109"/>
                    </a:lnTo>
                    <a:lnTo>
                      <a:pt x="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2" name="Freeform 111"/>
              <p:cNvSpPr>
                <a:spLocks/>
              </p:cNvSpPr>
              <p:nvPr/>
            </p:nvSpPr>
            <p:spPr bwMode="auto">
              <a:xfrm>
                <a:off x="696" y="2128"/>
                <a:ext cx="7" cy="2"/>
              </a:xfrm>
              <a:custGeom>
                <a:avLst/>
                <a:gdLst>
                  <a:gd name="T0" fmla="*/ 0 w 7"/>
                  <a:gd name="T1" fmla="*/ 1 h 2"/>
                  <a:gd name="T2" fmla="*/ 6 w 7"/>
                  <a:gd name="T3" fmla="*/ 2 h 2"/>
                  <a:gd name="T4" fmla="*/ 7 w 7"/>
                  <a:gd name="T5" fmla="*/ 1 h 2"/>
                  <a:gd name="T6" fmla="*/ 0 w 7"/>
                  <a:gd name="T7" fmla="*/ 0 h 2"/>
                  <a:gd name="T8" fmla="*/ 0 w 7"/>
                  <a:gd name="T9" fmla="*/ 1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2"/>
                  <a:gd name="T17" fmla="*/ 7 w 7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2">
                    <a:moveTo>
                      <a:pt x="0" y="1"/>
                    </a:moveTo>
                    <a:lnTo>
                      <a:pt x="6" y="2"/>
                    </a:lnTo>
                    <a:lnTo>
                      <a:pt x="7" y="1"/>
                    </a:lnTo>
                    <a:lnTo>
                      <a:pt x="0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3" name="Freeform 112"/>
              <p:cNvSpPr>
                <a:spLocks/>
              </p:cNvSpPr>
              <p:nvPr/>
            </p:nvSpPr>
            <p:spPr bwMode="auto">
              <a:xfrm>
                <a:off x="693" y="2238"/>
                <a:ext cx="10" cy="2"/>
              </a:xfrm>
              <a:custGeom>
                <a:avLst/>
                <a:gdLst>
                  <a:gd name="T0" fmla="*/ 0 w 8"/>
                  <a:gd name="T1" fmla="*/ 0 h 3"/>
                  <a:gd name="T2" fmla="*/ 1 w 8"/>
                  <a:gd name="T3" fmla="*/ 1 h 3"/>
                  <a:gd name="T4" fmla="*/ 16024 w 8"/>
                  <a:gd name="T5" fmla="*/ 1 h 3"/>
                  <a:gd name="T6" fmla="*/ 16024 w 8"/>
                  <a:gd name="T7" fmla="*/ 1 h 3"/>
                  <a:gd name="T8" fmla="*/ 10838 w 8"/>
                  <a:gd name="T9" fmla="*/ 0 h 3"/>
                  <a:gd name="T10" fmla="*/ 0 w 8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"/>
                  <a:gd name="T19" fmla="*/ 0 h 3"/>
                  <a:gd name="T20" fmla="*/ 8 w 8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" h="3">
                    <a:moveTo>
                      <a:pt x="0" y="0"/>
                    </a:moveTo>
                    <a:lnTo>
                      <a:pt x="1" y="1"/>
                    </a:lnTo>
                    <a:lnTo>
                      <a:pt x="8" y="3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4" name="Freeform 113"/>
              <p:cNvSpPr>
                <a:spLocks/>
              </p:cNvSpPr>
              <p:nvPr/>
            </p:nvSpPr>
            <p:spPr bwMode="auto">
              <a:xfrm>
                <a:off x="696" y="2130"/>
                <a:ext cx="2" cy="109"/>
              </a:xfrm>
              <a:custGeom>
                <a:avLst/>
                <a:gdLst>
                  <a:gd name="T0" fmla="*/ 0 w 6"/>
                  <a:gd name="T1" fmla="*/ 0 h 109"/>
                  <a:gd name="T2" fmla="*/ 0 w 6"/>
                  <a:gd name="T3" fmla="*/ 107 h 109"/>
                  <a:gd name="T4" fmla="*/ 1 w 6"/>
                  <a:gd name="T5" fmla="*/ 109 h 109"/>
                  <a:gd name="T6" fmla="*/ 1 w 6"/>
                  <a:gd name="T7" fmla="*/ 1 h 109"/>
                  <a:gd name="T8" fmla="*/ 0 w 6"/>
                  <a:gd name="T9" fmla="*/ 0 h 10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109"/>
                  <a:gd name="T17" fmla="*/ 6 w 6"/>
                  <a:gd name="T18" fmla="*/ 109 h 10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109">
                    <a:moveTo>
                      <a:pt x="0" y="0"/>
                    </a:moveTo>
                    <a:lnTo>
                      <a:pt x="0" y="107"/>
                    </a:lnTo>
                    <a:lnTo>
                      <a:pt x="6" y="109"/>
                    </a:lnTo>
                    <a:lnTo>
                      <a:pt x="6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5" name="Freeform 114"/>
              <p:cNvSpPr>
                <a:spLocks/>
              </p:cNvSpPr>
              <p:nvPr/>
            </p:nvSpPr>
            <p:spPr bwMode="auto">
              <a:xfrm>
                <a:off x="705" y="2130"/>
                <a:ext cx="7" cy="112"/>
              </a:xfrm>
              <a:custGeom>
                <a:avLst/>
                <a:gdLst>
                  <a:gd name="T0" fmla="*/ 0 w 6"/>
                  <a:gd name="T1" fmla="*/ 0 h 112"/>
                  <a:gd name="T2" fmla="*/ 0 w 6"/>
                  <a:gd name="T3" fmla="*/ 110 h 112"/>
                  <a:gd name="T4" fmla="*/ 1210 w 6"/>
                  <a:gd name="T5" fmla="*/ 112 h 112"/>
                  <a:gd name="T6" fmla="*/ 1210 w 6"/>
                  <a:gd name="T7" fmla="*/ 0 h 112"/>
                  <a:gd name="T8" fmla="*/ 0 w 6"/>
                  <a:gd name="T9" fmla="*/ 0 h 1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112"/>
                  <a:gd name="T17" fmla="*/ 6 w 6"/>
                  <a:gd name="T18" fmla="*/ 112 h 1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112">
                    <a:moveTo>
                      <a:pt x="0" y="0"/>
                    </a:moveTo>
                    <a:lnTo>
                      <a:pt x="0" y="110"/>
                    </a:lnTo>
                    <a:lnTo>
                      <a:pt x="6" y="112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6" name="Freeform 115"/>
              <p:cNvSpPr>
                <a:spLocks/>
              </p:cNvSpPr>
              <p:nvPr/>
            </p:nvSpPr>
            <p:spPr bwMode="auto">
              <a:xfrm>
                <a:off x="705" y="2130"/>
                <a:ext cx="7" cy="0"/>
              </a:xfrm>
              <a:custGeom>
                <a:avLst/>
                <a:gdLst>
                  <a:gd name="T0" fmla="*/ 0 w 7"/>
                  <a:gd name="T1" fmla="*/ 0 h 2"/>
                  <a:gd name="T2" fmla="*/ 7 w 7"/>
                  <a:gd name="T3" fmla="*/ 0 h 2"/>
                  <a:gd name="T4" fmla="*/ 7 w 7"/>
                  <a:gd name="T5" fmla="*/ 0 h 2"/>
                  <a:gd name="T6" fmla="*/ 1 w 7"/>
                  <a:gd name="T7" fmla="*/ 0 h 2"/>
                  <a:gd name="T8" fmla="*/ 0 w 7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2"/>
                  <a:gd name="T17" fmla="*/ 7 w 7"/>
                  <a:gd name="T18" fmla="*/ 0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2">
                    <a:moveTo>
                      <a:pt x="0" y="0"/>
                    </a:moveTo>
                    <a:lnTo>
                      <a:pt x="7" y="2"/>
                    </a:lnTo>
                    <a:lnTo>
                      <a:pt x="7" y="0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7" name="Freeform 116"/>
              <p:cNvSpPr>
                <a:spLocks/>
              </p:cNvSpPr>
              <p:nvPr/>
            </p:nvSpPr>
            <p:spPr bwMode="auto">
              <a:xfrm>
                <a:off x="705" y="2240"/>
                <a:ext cx="7" cy="2"/>
              </a:xfrm>
              <a:custGeom>
                <a:avLst/>
                <a:gdLst>
                  <a:gd name="T0" fmla="*/ 0 w 7"/>
                  <a:gd name="T1" fmla="*/ 1 h 4"/>
                  <a:gd name="T2" fmla="*/ 1 w 7"/>
                  <a:gd name="T3" fmla="*/ 1 h 4"/>
                  <a:gd name="T4" fmla="*/ 7 w 7"/>
                  <a:gd name="T5" fmla="*/ 1 h 4"/>
                  <a:gd name="T6" fmla="*/ 7 w 7"/>
                  <a:gd name="T7" fmla="*/ 1 h 4"/>
                  <a:gd name="T8" fmla="*/ 5 w 7"/>
                  <a:gd name="T9" fmla="*/ 0 h 4"/>
                  <a:gd name="T10" fmla="*/ 0 w 7"/>
                  <a:gd name="T11" fmla="*/ 1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"/>
                  <a:gd name="T19" fmla="*/ 0 h 4"/>
                  <a:gd name="T20" fmla="*/ 7 w 7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" h="4">
                    <a:moveTo>
                      <a:pt x="0" y="1"/>
                    </a:moveTo>
                    <a:lnTo>
                      <a:pt x="1" y="2"/>
                    </a:lnTo>
                    <a:lnTo>
                      <a:pt x="7" y="4"/>
                    </a:lnTo>
                    <a:lnTo>
                      <a:pt x="7" y="2"/>
                    </a:lnTo>
                    <a:lnTo>
                      <a:pt x="5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8" name="Freeform 117"/>
              <p:cNvSpPr>
                <a:spLocks/>
              </p:cNvSpPr>
              <p:nvPr/>
            </p:nvSpPr>
            <p:spPr bwMode="auto">
              <a:xfrm>
                <a:off x="705" y="2130"/>
                <a:ext cx="7" cy="112"/>
              </a:xfrm>
              <a:custGeom>
                <a:avLst/>
                <a:gdLst>
                  <a:gd name="T0" fmla="*/ 0 w 7"/>
                  <a:gd name="T1" fmla="*/ 0 h 110"/>
                  <a:gd name="T2" fmla="*/ 0 w 7"/>
                  <a:gd name="T3" fmla="*/ 195 h 110"/>
                  <a:gd name="T4" fmla="*/ 7 w 7"/>
                  <a:gd name="T5" fmla="*/ 199 h 110"/>
                  <a:gd name="T6" fmla="*/ 7 w 7"/>
                  <a:gd name="T7" fmla="*/ 2 h 110"/>
                  <a:gd name="T8" fmla="*/ 0 w 7"/>
                  <a:gd name="T9" fmla="*/ 0 h 1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10"/>
                  <a:gd name="T17" fmla="*/ 7 w 7"/>
                  <a:gd name="T18" fmla="*/ 110 h 1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10">
                    <a:moveTo>
                      <a:pt x="0" y="0"/>
                    </a:moveTo>
                    <a:lnTo>
                      <a:pt x="0" y="108"/>
                    </a:lnTo>
                    <a:lnTo>
                      <a:pt x="7" y="110"/>
                    </a:lnTo>
                    <a:lnTo>
                      <a:pt x="7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9" name="Freeform 118"/>
              <p:cNvSpPr>
                <a:spLocks/>
              </p:cNvSpPr>
              <p:nvPr/>
            </p:nvSpPr>
            <p:spPr bwMode="auto">
              <a:xfrm>
                <a:off x="712" y="2133"/>
                <a:ext cx="7" cy="112"/>
              </a:xfrm>
              <a:custGeom>
                <a:avLst/>
                <a:gdLst>
                  <a:gd name="T0" fmla="*/ 0 w 7"/>
                  <a:gd name="T1" fmla="*/ 0 h 112"/>
                  <a:gd name="T2" fmla="*/ 0 w 7"/>
                  <a:gd name="T3" fmla="*/ 111 h 112"/>
                  <a:gd name="T4" fmla="*/ 7 w 7"/>
                  <a:gd name="T5" fmla="*/ 112 h 112"/>
                  <a:gd name="T6" fmla="*/ 7 w 7"/>
                  <a:gd name="T7" fmla="*/ 0 h 112"/>
                  <a:gd name="T8" fmla="*/ 0 w 7"/>
                  <a:gd name="T9" fmla="*/ 0 h 1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12"/>
                  <a:gd name="T17" fmla="*/ 7 w 7"/>
                  <a:gd name="T18" fmla="*/ 112 h 1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12">
                    <a:moveTo>
                      <a:pt x="0" y="0"/>
                    </a:moveTo>
                    <a:lnTo>
                      <a:pt x="0" y="111"/>
                    </a:lnTo>
                    <a:lnTo>
                      <a:pt x="7" y="112"/>
                    </a:lnTo>
                    <a:lnTo>
                      <a:pt x="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0" name="Freeform 119"/>
              <p:cNvSpPr>
                <a:spLocks/>
              </p:cNvSpPr>
              <p:nvPr/>
            </p:nvSpPr>
            <p:spPr bwMode="auto">
              <a:xfrm>
                <a:off x="712" y="2130"/>
                <a:ext cx="9" cy="0"/>
              </a:xfrm>
              <a:custGeom>
                <a:avLst/>
                <a:gdLst>
                  <a:gd name="T0" fmla="*/ 0 w 8"/>
                  <a:gd name="T1" fmla="*/ 0 h 3"/>
                  <a:gd name="T2" fmla="*/ 362 w 8"/>
                  <a:gd name="T3" fmla="*/ 0 h 3"/>
                  <a:gd name="T4" fmla="*/ 407 w 8"/>
                  <a:gd name="T5" fmla="*/ 0 h 3"/>
                  <a:gd name="T6" fmla="*/ 1 w 8"/>
                  <a:gd name="T7" fmla="*/ 0 h 3"/>
                  <a:gd name="T8" fmla="*/ 0 w 8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"/>
                  <a:gd name="T17" fmla="*/ 8 w 8"/>
                  <a:gd name="T18" fmla="*/ 0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">
                    <a:moveTo>
                      <a:pt x="0" y="3"/>
                    </a:moveTo>
                    <a:lnTo>
                      <a:pt x="7" y="3"/>
                    </a:lnTo>
                    <a:lnTo>
                      <a:pt x="8" y="2"/>
                    </a:lnTo>
                    <a:lnTo>
                      <a:pt x="1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1" name="Freeform 120"/>
              <p:cNvSpPr>
                <a:spLocks/>
              </p:cNvSpPr>
              <p:nvPr/>
            </p:nvSpPr>
            <p:spPr bwMode="auto">
              <a:xfrm>
                <a:off x="712" y="2242"/>
                <a:ext cx="9" cy="2"/>
              </a:xfrm>
              <a:custGeom>
                <a:avLst/>
                <a:gdLst>
                  <a:gd name="T0" fmla="*/ 0 w 8"/>
                  <a:gd name="T1" fmla="*/ 1 h 4"/>
                  <a:gd name="T2" fmla="*/ 1 w 8"/>
                  <a:gd name="T3" fmla="*/ 1 h 4"/>
                  <a:gd name="T4" fmla="*/ 407 w 8"/>
                  <a:gd name="T5" fmla="*/ 1 h 4"/>
                  <a:gd name="T6" fmla="*/ 407 w 8"/>
                  <a:gd name="T7" fmla="*/ 1 h 4"/>
                  <a:gd name="T8" fmla="*/ 361 w 8"/>
                  <a:gd name="T9" fmla="*/ 0 h 4"/>
                  <a:gd name="T10" fmla="*/ 0 w 8"/>
                  <a:gd name="T11" fmla="*/ 1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"/>
                  <a:gd name="T19" fmla="*/ 0 h 4"/>
                  <a:gd name="T20" fmla="*/ 8 w 8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" h="4">
                    <a:moveTo>
                      <a:pt x="0" y="2"/>
                    </a:moveTo>
                    <a:lnTo>
                      <a:pt x="1" y="3"/>
                    </a:lnTo>
                    <a:lnTo>
                      <a:pt x="8" y="4"/>
                    </a:lnTo>
                    <a:lnTo>
                      <a:pt x="8" y="3"/>
                    </a:lnTo>
                    <a:lnTo>
                      <a:pt x="6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2" name="Freeform 121"/>
              <p:cNvSpPr>
                <a:spLocks/>
              </p:cNvSpPr>
              <p:nvPr/>
            </p:nvSpPr>
            <p:spPr bwMode="auto">
              <a:xfrm>
                <a:off x="712" y="2133"/>
                <a:ext cx="7" cy="112"/>
              </a:xfrm>
              <a:custGeom>
                <a:avLst/>
                <a:gdLst>
                  <a:gd name="T0" fmla="*/ 0 w 7"/>
                  <a:gd name="T1" fmla="*/ 0 h 110"/>
                  <a:gd name="T2" fmla="*/ 0 w 7"/>
                  <a:gd name="T3" fmla="*/ 197 h 110"/>
                  <a:gd name="T4" fmla="*/ 7 w 7"/>
                  <a:gd name="T5" fmla="*/ 199 h 110"/>
                  <a:gd name="T6" fmla="*/ 7 w 7"/>
                  <a:gd name="T7" fmla="*/ 0 h 110"/>
                  <a:gd name="T8" fmla="*/ 0 w 7"/>
                  <a:gd name="T9" fmla="*/ 0 h 1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10"/>
                  <a:gd name="T17" fmla="*/ 7 w 7"/>
                  <a:gd name="T18" fmla="*/ 110 h 1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10">
                    <a:moveTo>
                      <a:pt x="0" y="0"/>
                    </a:moveTo>
                    <a:lnTo>
                      <a:pt x="0" y="109"/>
                    </a:lnTo>
                    <a:lnTo>
                      <a:pt x="7" y="110"/>
                    </a:lnTo>
                    <a:lnTo>
                      <a:pt x="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3" name="Freeform 122"/>
              <p:cNvSpPr>
                <a:spLocks/>
              </p:cNvSpPr>
              <p:nvPr/>
            </p:nvSpPr>
            <p:spPr bwMode="auto">
              <a:xfrm>
                <a:off x="722" y="2135"/>
                <a:ext cx="7" cy="114"/>
              </a:xfrm>
              <a:custGeom>
                <a:avLst/>
                <a:gdLst>
                  <a:gd name="T0" fmla="*/ 0 w 6"/>
                  <a:gd name="T1" fmla="*/ 0 h 113"/>
                  <a:gd name="T2" fmla="*/ 0 w 6"/>
                  <a:gd name="T3" fmla="*/ 146 h 113"/>
                  <a:gd name="T4" fmla="*/ 1210 w 6"/>
                  <a:gd name="T5" fmla="*/ 147 h 113"/>
                  <a:gd name="T6" fmla="*/ 1210 w 6"/>
                  <a:gd name="T7" fmla="*/ 0 h 113"/>
                  <a:gd name="T8" fmla="*/ 0 w 6"/>
                  <a:gd name="T9" fmla="*/ 0 h 1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113"/>
                  <a:gd name="T17" fmla="*/ 6 w 6"/>
                  <a:gd name="T18" fmla="*/ 113 h 1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113">
                    <a:moveTo>
                      <a:pt x="0" y="0"/>
                    </a:moveTo>
                    <a:lnTo>
                      <a:pt x="0" y="112"/>
                    </a:lnTo>
                    <a:lnTo>
                      <a:pt x="6" y="113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4" name="Freeform 123"/>
              <p:cNvSpPr>
                <a:spLocks/>
              </p:cNvSpPr>
              <p:nvPr/>
            </p:nvSpPr>
            <p:spPr bwMode="auto">
              <a:xfrm>
                <a:off x="722" y="2133"/>
                <a:ext cx="7" cy="2"/>
              </a:xfrm>
              <a:custGeom>
                <a:avLst/>
                <a:gdLst>
                  <a:gd name="T0" fmla="*/ 0 w 7"/>
                  <a:gd name="T1" fmla="*/ 2 h 2"/>
                  <a:gd name="T2" fmla="*/ 6 w 7"/>
                  <a:gd name="T3" fmla="*/ 2 h 2"/>
                  <a:gd name="T4" fmla="*/ 7 w 7"/>
                  <a:gd name="T5" fmla="*/ 1 h 2"/>
                  <a:gd name="T6" fmla="*/ 0 w 7"/>
                  <a:gd name="T7" fmla="*/ 0 h 2"/>
                  <a:gd name="T8" fmla="*/ 0 w 7"/>
                  <a:gd name="T9" fmla="*/ 2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2"/>
                  <a:gd name="T17" fmla="*/ 7 w 7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2">
                    <a:moveTo>
                      <a:pt x="0" y="2"/>
                    </a:moveTo>
                    <a:lnTo>
                      <a:pt x="6" y="2"/>
                    </a:lnTo>
                    <a:lnTo>
                      <a:pt x="7" y="1"/>
                    </a:ln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5" name="Freeform 124"/>
              <p:cNvSpPr>
                <a:spLocks/>
              </p:cNvSpPr>
              <p:nvPr/>
            </p:nvSpPr>
            <p:spPr bwMode="auto">
              <a:xfrm>
                <a:off x="722" y="2245"/>
                <a:ext cx="7" cy="7"/>
              </a:xfrm>
              <a:custGeom>
                <a:avLst/>
                <a:gdLst>
                  <a:gd name="T0" fmla="*/ 0 w 7"/>
                  <a:gd name="T1" fmla="*/ 2147483647 h 3"/>
                  <a:gd name="T2" fmla="*/ 1 w 7"/>
                  <a:gd name="T3" fmla="*/ 2147483647 h 3"/>
                  <a:gd name="T4" fmla="*/ 7 w 7"/>
                  <a:gd name="T5" fmla="*/ 2147483647 h 3"/>
                  <a:gd name="T6" fmla="*/ 7 w 7"/>
                  <a:gd name="T7" fmla="*/ 2147483647 h 3"/>
                  <a:gd name="T8" fmla="*/ 5 w 7"/>
                  <a:gd name="T9" fmla="*/ 0 h 3"/>
                  <a:gd name="T10" fmla="*/ 0 w 7"/>
                  <a:gd name="T11" fmla="*/ 2147483647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"/>
                  <a:gd name="T19" fmla="*/ 0 h 3"/>
                  <a:gd name="T20" fmla="*/ 7 w 7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" h="3">
                    <a:moveTo>
                      <a:pt x="0" y="1"/>
                    </a:moveTo>
                    <a:lnTo>
                      <a:pt x="1" y="2"/>
                    </a:lnTo>
                    <a:lnTo>
                      <a:pt x="7" y="3"/>
                    </a:lnTo>
                    <a:lnTo>
                      <a:pt x="7" y="2"/>
                    </a:lnTo>
                    <a:lnTo>
                      <a:pt x="5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6" name="Freeform 125"/>
              <p:cNvSpPr>
                <a:spLocks/>
              </p:cNvSpPr>
              <p:nvPr/>
            </p:nvSpPr>
            <p:spPr bwMode="auto">
              <a:xfrm>
                <a:off x="722" y="2135"/>
                <a:ext cx="2" cy="112"/>
              </a:xfrm>
              <a:custGeom>
                <a:avLst/>
                <a:gdLst>
                  <a:gd name="T0" fmla="*/ 0 w 6"/>
                  <a:gd name="T1" fmla="*/ 0 h 112"/>
                  <a:gd name="T2" fmla="*/ 0 w 6"/>
                  <a:gd name="T3" fmla="*/ 111 h 112"/>
                  <a:gd name="T4" fmla="*/ 1 w 6"/>
                  <a:gd name="T5" fmla="*/ 112 h 112"/>
                  <a:gd name="T6" fmla="*/ 1 w 6"/>
                  <a:gd name="T7" fmla="*/ 1 h 112"/>
                  <a:gd name="T8" fmla="*/ 0 w 6"/>
                  <a:gd name="T9" fmla="*/ 0 h 1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112"/>
                  <a:gd name="T17" fmla="*/ 6 w 6"/>
                  <a:gd name="T18" fmla="*/ 112 h 1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112">
                    <a:moveTo>
                      <a:pt x="0" y="0"/>
                    </a:moveTo>
                    <a:lnTo>
                      <a:pt x="0" y="111"/>
                    </a:lnTo>
                    <a:lnTo>
                      <a:pt x="6" y="112"/>
                    </a:lnTo>
                    <a:lnTo>
                      <a:pt x="6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7" name="Freeform 126"/>
              <p:cNvSpPr>
                <a:spLocks/>
              </p:cNvSpPr>
              <p:nvPr/>
            </p:nvSpPr>
            <p:spPr bwMode="auto">
              <a:xfrm>
                <a:off x="731" y="2137"/>
                <a:ext cx="7" cy="114"/>
              </a:xfrm>
              <a:custGeom>
                <a:avLst/>
                <a:gdLst>
                  <a:gd name="T0" fmla="*/ 0 w 7"/>
                  <a:gd name="T1" fmla="*/ 0 h 114"/>
                  <a:gd name="T2" fmla="*/ 0 w 7"/>
                  <a:gd name="T3" fmla="*/ 113 h 114"/>
                  <a:gd name="T4" fmla="*/ 7 w 7"/>
                  <a:gd name="T5" fmla="*/ 114 h 114"/>
                  <a:gd name="T6" fmla="*/ 7 w 7"/>
                  <a:gd name="T7" fmla="*/ 0 h 114"/>
                  <a:gd name="T8" fmla="*/ 0 w 7"/>
                  <a:gd name="T9" fmla="*/ 0 h 1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14"/>
                  <a:gd name="T17" fmla="*/ 7 w 7"/>
                  <a:gd name="T18" fmla="*/ 114 h 1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14">
                    <a:moveTo>
                      <a:pt x="0" y="0"/>
                    </a:moveTo>
                    <a:lnTo>
                      <a:pt x="0" y="113"/>
                    </a:lnTo>
                    <a:lnTo>
                      <a:pt x="7" y="114"/>
                    </a:lnTo>
                    <a:lnTo>
                      <a:pt x="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8" name="Freeform 127"/>
              <p:cNvSpPr>
                <a:spLocks/>
              </p:cNvSpPr>
              <p:nvPr/>
            </p:nvSpPr>
            <p:spPr bwMode="auto">
              <a:xfrm>
                <a:off x="729" y="2135"/>
                <a:ext cx="9" cy="2"/>
              </a:xfrm>
              <a:custGeom>
                <a:avLst/>
                <a:gdLst>
                  <a:gd name="T0" fmla="*/ 0 w 8"/>
                  <a:gd name="T1" fmla="*/ 2147483647 h 1"/>
                  <a:gd name="T2" fmla="*/ 362 w 8"/>
                  <a:gd name="T3" fmla="*/ 2147483647 h 1"/>
                  <a:gd name="T4" fmla="*/ 407 w 8"/>
                  <a:gd name="T5" fmla="*/ 0 h 1"/>
                  <a:gd name="T6" fmla="*/ 1 w 8"/>
                  <a:gd name="T7" fmla="*/ 0 h 1"/>
                  <a:gd name="T8" fmla="*/ 0 w 8"/>
                  <a:gd name="T9" fmla="*/ 2147483647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1"/>
                  <a:gd name="T17" fmla="*/ 8 w 8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1">
                    <a:moveTo>
                      <a:pt x="0" y="1"/>
                    </a:moveTo>
                    <a:lnTo>
                      <a:pt x="7" y="1"/>
                    </a:lnTo>
                    <a:lnTo>
                      <a:pt x="8" y="0"/>
                    </a:lnTo>
                    <a:lnTo>
                      <a:pt x="1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9" name="Freeform 128"/>
              <p:cNvSpPr>
                <a:spLocks/>
              </p:cNvSpPr>
              <p:nvPr/>
            </p:nvSpPr>
            <p:spPr bwMode="auto">
              <a:xfrm>
                <a:off x="729" y="2249"/>
                <a:ext cx="9" cy="2"/>
              </a:xfrm>
              <a:custGeom>
                <a:avLst/>
                <a:gdLst>
                  <a:gd name="T0" fmla="*/ 0 w 8"/>
                  <a:gd name="T1" fmla="*/ 0 h 4"/>
                  <a:gd name="T2" fmla="*/ 1 w 8"/>
                  <a:gd name="T3" fmla="*/ 1 h 4"/>
                  <a:gd name="T4" fmla="*/ 407 w 8"/>
                  <a:gd name="T5" fmla="*/ 1 h 4"/>
                  <a:gd name="T6" fmla="*/ 407 w 8"/>
                  <a:gd name="T7" fmla="*/ 1 h 4"/>
                  <a:gd name="T8" fmla="*/ 361 w 8"/>
                  <a:gd name="T9" fmla="*/ 0 h 4"/>
                  <a:gd name="T10" fmla="*/ 0 w 8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"/>
                  <a:gd name="T19" fmla="*/ 0 h 4"/>
                  <a:gd name="T20" fmla="*/ 8 w 8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" h="4">
                    <a:moveTo>
                      <a:pt x="0" y="0"/>
                    </a:moveTo>
                    <a:lnTo>
                      <a:pt x="1" y="2"/>
                    </a:lnTo>
                    <a:lnTo>
                      <a:pt x="8" y="4"/>
                    </a:lnTo>
                    <a:lnTo>
                      <a:pt x="8" y="2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0" name="Freeform 129"/>
              <p:cNvSpPr>
                <a:spLocks/>
              </p:cNvSpPr>
              <p:nvPr/>
            </p:nvSpPr>
            <p:spPr bwMode="auto">
              <a:xfrm>
                <a:off x="729" y="2137"/>
                <a:ext cx="7" cy="114"/>
              </a:xfrm>
              <a:custGeom>
                <a:avLst/>
                <a:gdLst>
                  <a:gd name="T0" fmla="*/ 0 w 7"/>
                  <a:gd name="T1" fmla="*/ 0 h 113"/>
                  <a:gd name="T2" fmla="*/ 0 w 7"/>
                  <a:gd name="T3" fmla="*/ 145 h 113"/>
                  <a:gd name="T4" fmla="*/ 7 w 7"/>
                  <a:gd name="T5" fmla="*/ 147 h 113"/>
                  <a:gd name="T6" fmla="*/ 7 w 7"/>
                  <a:gd name="T7" fmla="*/ 1 h 113"/>
                  <a:gd name="T8" fmla="*/ 0 w 7"/>
                  <a:gd name="T9" fmla="*/ 0 h 1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13"/>
                  <a:gd name="T17" fmla="*/ 7 w 7"/>
                  <a:gd name="T18" fmla="*/ 113 h 1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13">
                    <a:moveTo>
                      <a:pt x="0" y="0"/>
                    </a:moveTo>
                    <a:lnTo>
                      <a:pt x="0" y="111"/>
                    </a:lnTo>
                    <a:lnTo>
                      <a:pt x="7" y="113"/>
                    </a:lnTo>
                    <a:lnTo>
                      <a:pt x="7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1" name="Freeform 130"/>
              <p:cNvSpPr>
                <a:spLocks/>
              </p:cNvSpPr>
              <p:nvPr/>
            </p:nvSpPr>
            <p:spPr bwMode="auto">
              <a:xfrm>
                <a:off x="738" y="2137"/>
                <a:ext cx="7" cy="116"/>
              </a:xfrm>
              <a:custGeom>
                <a:avLst/>
                <a:gdLst>
                  <a:gd name="T0" fmla="*/ 0 w 7"/>
                  <a:gd name="T1" fmla="*/ 0 h 116"/>
                  <a:gd name="T2" fmla="*/ 0 w 7"/>
                  <a:gd name="T3" fmla="*/ 115 h 116"/>
                  <a:gd name="T4" fmla="*/ 7 w 7"/>
                  <a:gd name="T5" fmla="*/ 116 h 116"/>
                  <a:gd name="T6" fmla="*/ 7 w 7"/>
                  <a:gd name="T7" fmla="*/ 0 h 116"/>
                  <a:gd name="T8" fmla="*/ 0 w 7"/>
                  <a:gd name="T9" fmla="*/ 0 h 1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16"/>
                  <a:gd name="T17" fmla="*/ 7 w 7"/>
                  <a:gd name="T18" fmla="*/ 116 h 1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16">
                    <a:moveTo>
                      <a:pt x="0" y="0"/>
                    </a:moveTo>
                    <a:lnTo>
                      <a:pt x="0" y="115"/>
                    </a:lnTo>
                    <a:lnTo>
                      <a:pt x="7" y="116"/>
                    </a:lnTo>
                    <a:lnTo>
                      <a:pt x="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2" name="Freeform 131"/>
              <p:cNvSpPr>
                <a:spLocks/>
              </p:cNvSpPr>
              <p:nvPr/>
            </p:nvSpPr>
            <p:spPr bwMode="auto">
              <a:xfrm>
                <a:off x="738" y="2137"/>
                <a:ext cx="7" cy="0"/>
              </a:xfrm>
              <a:custGeom>
                <a:avLst/>
                <a:gdLst>
                  <a:gd name="T0" fmla="*/ 0 w 7"/>
                  <a:gd name="T1" fmla="*/ 0 h 1"/>
                  <a:gd name="T2" fmla="*/ 5 w 7"/>
                  <a:gd name="T3" fmla="*/ 0 h 1"/>
                  <a:gd name="T4" fmla="*/ 7 w 7"/>
                  <a:gd name="T5" fmla="*/ 0 h 1"/>
                  <a:gd name="T6" fmla="*/ 0 w 7"/>
                  <a:gd name="T7" fmla="*/ 0 h 1"/>
                  <a:gd name="T8" fmla="*/ 0 w 7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"/>
                  <a:gd name="T17" fmla="*/ 7 w 7"/>
                  <a:gd name="T18" fmla="*/ 0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">
                    <a:moveTo>
                      <a:pt x="0" y="1"/>
                    </a:moveTo>
                    <a:lnTo>
                      <a:pt x="5" y="1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3" name="Freeform 132"/>
              <p:cNvSpPr>
                <a:spLocks/>
              </p:cNvSpPr>
              <p:nvPr/>
            </p:nvSpPr>
            <p:spPr bwMode="auto">
              <a:xfrm>
                <a:off x="738" y="2251"/>
                <a:ext cx="7" cy="2"/>
              </a:xfrm>
              <a:custGeom>
                <a:avLst/>
                <a:gdLst>
                  <a:gd name="T0" fmla="*/ 0 w 7"/>
                  <a:gd name="T1" fmla="*/ 0 h 3"/>
                  <a:gd name="T2" fmla="*/ 0 w 7"/>
                  <a:gd name="T3" fmla="*/ 1 h 3"/>
                  <a:gd name="T4" fmla="*/ 7 w 7"/>
                  <a:gd name="T5" fmla="*/ 1 h 3"/>
                  <a:gd name="T6" fmla="*/ 7 w 7"/>
                  <a:gd name="T7" fmla="*/ 1 h 3"/>
                  <a:gd name="T8" fmla="*/ 4 w 7"/>
                  <a:gd name="T9" fmla="*/ 0 h 3"/>
                  <a:gd name="T10" fmla="*/ 0 w 7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"/>
                  <a:gd name="T19" fmla="*/ 0 h 3"/>
                  <a:gd name="T20" fmla="*/ 7 w 7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" h="3">
                    <a:moveTo>
                      <a:pt x="0" y="0"/>
                    </a:moveTo>
                    <a:lnTo>
                      <a:pt x="0" y="1"/>
                    </a:lnTo>
                    <a:lnTo>
                      <a:pt x="7" y="3"/>
                    </a:lnTo>
                    <a:lnTo>
                      <a:pt x="7" y="1"/>
                    </a:lnTo>
                    <a:lnTo>
                      <a:pt x="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4" name="Freeform 133"/>
              <p:cNvSpPr>
                <a:spLocks/>
              </p:cNvSpPr>
              <p:nvPr/>
            </p:nvSpPr>
            <p:spPr bwMode="auto">
              <a:xfrm>
                <a:off x="738" y="2137"/>
                <a:ext cx="5" cy="114"/>
              </a:xfrm>
              <a:custGeom>
                <a:avLst/>
                <a:gdLst>
                  <a:gd name="T0" fmla="*/ 0 w 5"/>
                  <a:gd name="T1" fmla="*/ 0 h 114"/>
                  <a:gd name="T2" fmla="*/ 0 w 5"/>
                  <a:gd name="T3" fmla="*/ 113 h 114"/>
                  <a:gd name="T4" fmla="*/ 5 w 5"/>
                  <a:gd name="T5" fmla="*/ 114 h 114"/>
                  <a:gd name="T6" fmla="*/ 5 w 5"/>
                  <a:gd name="T7" fmla="*/ 0 h 114"/>
                  <a:gd name="T8" fmla="*/ 0 w 5"/>
                  <a:gd name="T9" fmla="*/ 0 h 1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14"/>
                  <a:gd name="T17" fmla="*/ 5 w 5"/>
                  <a:gd name="T18" fmla="*/ 114 h 1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14">
                    <a:moveTo>
                      <a:pt x="0" y="0"/>
                    </a:moveTo>
                    <a:lnTo>
                      <a:pt x="0" y="113"/>
                    </a:lnTo>
                    <a:lnTo>
                      <a:pt x="5" y="114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5" name="Freeform 134"/>
              <p:cNvSpPr>
                <a:spLocks/>
              </p:cNvSpPr>
              <p:nvPr/>
            </p:nvSpPr>
            <p:spPr bwMode="auto">
              <a:xfrm>
                <a:off x="748" y="2140"/>
                <a:ext cx="7" cy="119"/>
              </a:xfrm>
              <a:custGeom>
                <a:avLst/>
                <a:gdLst>
                  <a:gd name="T0" fmla="*/ 0 w 7"/>
                  <a:gd name="T1" fmla="*/ 0 h 117"/>
                  <a:gd name="T2" fmla="*/ 0 w 7"/>
                  <a:gd name="T3" fmla="*/ 201 h 117"/>
                  <a:gd name="T4" fmla="*/ 7 w 7"/>
                  <a:gd name="T5" fmla="*/ 204 h 117"/>
                  <a:gd name="T6" fmla="*/ 7 w 7"/>
                  <a:gd name="T7" fmla="*/ 0 h 117"/>
                  <a:gd name="T8" fmla="*/ 0 w 7"/>
                  <a:gd name="T9" fmla="*/ 0 h 1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17"/>
                  <a:gd name="T17" fmla="*/ 7 w 7"/>
                  <a:gd name="T18" fmla="*/ 117 h 1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17">
                    <a:moveTo>
                      <a:pt x="0" y="0"/>
                    </a:moveTo>
                    <a:lnTo>
                      <a:pt x="0" y="115"/>
                    </a:lnTo>
                    <a:lnTo>
                      <a:pt x="7" y="117"/>
                    </a:lnTo>
                    <a:lnTo>
                      <a:pt x="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6" name="Freeform 135"/>
              <p:cNvSpPr>
                <a:spLocks/>
              </p:cNvSpPr>
              <p:nvPr/>
            </p:nvSpPr>
            <p:spPr bwMode="auto">
              <a:xfrm>
                <a:off x="748" y="2137"/>
                <a:ext cx="7" cy="2"/>
              </a:xfrm>
              <a:custGeom>
                <a:avLst/>
                <a:gdLst>
                  <a:gd name="T0" fmla="*/ 0 w 7"/>
                  <a:gd name="T1" fmla="*/ 1 h 3"/>
                  <a:gd name="T2" fmla="*/ 7 w 7"/>
                  <a:gd name="T3" fmla="*/ 1 h 3"/>
                  <a:gd name="T4" fmla="*/ 7 w 7"/>
                  <a:gd name="T5" fmla="*/ 1 h 3"/>
                  <a:gd name="T6" fmla="*/ 0 w 7"/>
                  <a:gd name="T7" fmla="*/ 0 h 3"/>
                  <a:gd name="T8" fmla="*/ 0 w 7"/>
                  <a:gd name="T9" fmla="*/ 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3"/>
                  <a:gd name="T17" fmla="*/ 7 w 7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3">
                    <a:moveTo>
                      <a:pt x="0" y="2"/>
                    </a:moveTo>
                    <a:lnTo>
                      <a:pt x="7" y="3"/>
                    </a:lnTo>
                    <a:lnTo>
                      <a:pt x="7" y="2"/>
                    </a:ln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7" name="Freeform 136"/>
              <p:cNvSpPr>
                <a:spLocks/>
              </p:cNvSpPr>
              <p:nvPr/>
            </p:nvSpPr>
            <p:spPr bwMode="auto">
              <a:xfrm>
                <a:off x="748" y="2254"/>
                <a:ext cx="7" cy="5"/>
              </a:xfrm>
              <a:custGeom>
                <a:avLst/>
                <a:gdLst>
                  <a:gd name="T0" fmla="*/ 0 w 8"/>
                  <a:gd name="T1" fmla="*/ 1 h 5"/>
                  <a:gd name="T2" fmla="*/ 1 w 8"/>
                  <a:gd name="T3" fmla="*/ 2 h 5"/>
                  <a:gd name="T4" fmla="*/ 4 w 8"/>
                  <a:gd name="T5" fmla="*/ 5 h 5"/>
                  <a:gd name="T6" fmla="*/ 4 w 8"/>
                  <a:gd name="T7" fmla="*/ 2 h 5"/>
                  <a:gd name="T8" fmla="*/ 4 w 8"/>
                  <a:gd name="T9" fmla="*/ 0 h 5"/>
                  <a:gd name="T10" fmla="*/ 0 w 8"/>
                  <a:gd name="T11" fmla="*/ 1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"/>
                  <a:gd name="T19" fmla="*/ 0 h 5"/>
                  <a:gd name="T20" fmla="*/ 8 w 8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" h="5">
                    <a:moveTo>
                      <a:pt x="0" y="1"/>
                    </a:moveTo>
                    <a:lnTo>
                      <a:pt x="1" y="2"/>
                    </a:lnTo>
                    <a:lnTo>
                      <a:pt x="8" y="5"/>
                    </a:lnTo>
                    <a:lnTo>
                      <a:pt x="8" y="2"/>
                    </a:lnTo>
                    <a:lnTo>
                      <a:pt x="6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8" name="Freeform 137"/>
              <p:cNvSpPr>
                <a:spLocks/>
              </p:cNvSpPr>
              <p:nvPr/>
            </p:nvSpPr>
            <p:spPr bwMode="auto">
              <a:xfrm>
                <a:off x="748" y="2140"/>
                <a:ext cx="7" cy="116"/>
              </a:xfrm>
              <a:custGeom>
                <a:avLst/>
                <a:gdLst>
                  <a:gd name="T0" fmla="*/ 0 w 7"/>
                  <a:gd name="T1" fmla="*/ 0 h 115"/>
                  <a:gd name="T2" fmla="*/ 0 w 7"/>
                  <a:gd name="T3" fmla="*/ 148 h 115"/>
                  <a:gd name="T4" fmla="*/ 7 w 7"/>
                  <a:gd name="T5" fmla="*/ 149 h 115"/>
                  <a:gd name="T6" fmla="*/ 7 w 7"/>
                  <a:gd name="T7" fmla="*/ 1 h 115"/>
                  <a:gd name="T8" fmla="*/ 0 w 7"/>
                  <a:gd name="T9" fmla="*/ 0 h 1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15"/>
                  <a:gd name="T17" fmla="*/ 7 w 7"/>
                  <a:gd name="T18" fmla="*/ 115 h 1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15">
                    <a:moveTo>
                      <a:pt x="0" y="0"/>
                    </a:moveTo>
                    <a:lnTo>
                      <a:pt x="0" y="114"/>
                    </a:lnTo>
                    <a:lnTo>
                      <a:pt x="7" y="115"/>
                    </a:lnTo>
                    <a:lnTo>
                      <a:pt x="7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9" name="Freeform 138"/>
              <p:cNvSpPr>
                <a:spLocks/>
              </p:cNvSpPr>
              <p:nvPr/>
            </p:nvSpPr>
            <p:spPr bwMode="auto">
              <a:xfrm>
                <a:off x="757" y="2140"/>
                <a:ext cx="7" cy="119"/>
              </a:xfrm>
              <a:custGeom>
                <a:avLst/>
                <a:gdLst>
                  <a:gd name="T0" fmla="*/ 0 w 7"/>
                  <a:gd name="T1" fmla="*/ 0 h 118"/>
                  <a:gd name="T2" fmla="*/ 0 w 7"/>
                  <a:gd name="T3" fmla="*/ 151 h 118"/>
                  <a:gd name="T4" fmla="*/ 7 w 7"/>
                  <a:gd name="T5" fmla="*/ 152 h 118"/>
                  <a:gd name="T6" fmla="*/ 7 w 7"/>
                  <a:gd name="T7" fmla="*/ 0 h 118"/>
                  <a:gd name="T8" fmla="*/ 0 w 7"/>
                  <a:gd name="T9" fmla="*/ 0 h 1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18"/>
                  <a:gd name="T17" fmla="*/ 7 w 7"/>
                  <a:gd name="T18" fmla="*/ 118 h 1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18">
                    <a:moveTo>
                      <a:pt x="0" y="0"/>
                    </a:moveTo>
                    <a:lnTo>
                      <a:pt x="0" y="117"/>
                    </a:lnTo>
                    <a:lnTo>
                      <a:pt x="7" y="118"/>
                    </a:lnTo>
                    <a:lnTo>
                      <a:pt x="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40" name="Freeform 139"/>
              <p:cNvSpPr>
                <a:spLocks/>
              </p:cNvSpPr>
              <p:nvPr/>
            </p:nvSpPr>
            <p:spPr bwMode="auto">
              <a:xfrm>
                <a:off x="755" y="2140"/>
                <a:ext cx="9" cy="2"/>
              </a:xfrm>
              <a:custGeom>
                <a:avLst/>
                <a:gdLst>
                  <a:gd name="T0" fmla="*/ 0 w 8"/>
                  <a:gd name="T1" fmla="*/ 2 h 2"/>
                  <a:gd name="T2" fmla="*/ 362 w 8"/>
                  <a:gd name="T3" fmla="*/ 2 h 2"/>
                  <a:gd name="T4" fmla="*/ 407 w 8"/>
                  <a:gd name="T5" fmla="*/ 1 h 2"/>
                  <a:gd name="T6" fmla="*/ 1 w 8"/>
                  <a:gd name="T7" fmla="*/ 0 h 2"/>
                  <a:gd name="T8" fmla="*/ 0 w 8"/>
                  <a:gd name="T9" fmla="*/ 2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2"/>
                  <a:gd name="T17" fmla="*/ 8 w 8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2">
                    <a:moveTo>
                      <a:pt x="0" y="2"/>
                    </a:moveTo>
                    <a:lnTo>
                      <a:pt x="7" y="2"/>
                    </a:lnTo>
                    <a:lnTo>
                      <a:pt x="8" y="1"/>
                    </a:lnTo>
                    <a:lnTo>
                      <a:pt x="1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41" name="Freeform 140"/>
              <p:cNvSpPr>
                <a:spLocks/>
              </p:cNvSpPr>
              <p:nvPr/>
            </p:nvSpPr>
            <p:spPr bwMode="auto">
              <a:xfrm>
                <a:off x="755" y="2258"/>
                <a:ext cx="9" cy="2"/>
              </a:xfrm>
              <a:custGeom>
                <a:avLst/>
                <a:gdLst>
                  <a:gd name="T0" fmla="*/ 0 w 8"/>
                  <a:gd name="T1" fmla="*/ 0 h 3"/>
                  <a:gd name="T2" fmla="*/ 1 w 8"/>
                  <a:gd name="T3" fmla="*/ 1 h 3"/>
                  <a:gd name="T4" fmla="*/ 407 w 8"/>
                  <a:gd name="T5" fmla="*/ 1 h 3"/>
                  <a:gd name="T6" fmla="*/ 407 w 8"/>
                  <a:gd name="T7" fmla="*/ 1 h 3"/>
                  <a:gd name="T8" fmla="*/ 361 w 8"/>
                  <a:gd name="T9" fmla="*/ 0 h 3"/>
                  <a:gd name="T10" fmla="*/ 0 w 8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"/>
                  <a:gd name="T19" fmla="*/ 0 h 3"/>
                  <a:gd name="T20" fmla="*/ 8 w 8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" h="3">
                    <a:moveTo>
                      <a:pt x="0" y="0"/>
                    </a:moveTo>
                    <a:lnTo>
                      <a:pt x="1" y="2"/>
                    </a:lnTo>
                    <a:lnTo>
                      <a:pt x="8" y="3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42" name="Freeform 141"/>
              <p:cNvSpPr>
                <a:spLocks/>
              </p:cNvSpPr>
              <p:nvPr/>
            </p:nvSpPr>
            <p:spPr bwMode="auto">
              <a:xfrm>
                <a:off x="755" y="2142"/>
                <a:ext cx="7" cy="116"/>
              </a:xfrm>
              <a:custGeom>
                <a:avLst/>
                <a:gdLst>
                  <a:gd name="T0" fmla="*/ 0 w 7"/>
                  <a:gd name="T1" fmla="*/ 0 h 116"/>
                  <a:gd name="T2" fmla="*/ 0 w 7"/>
                  <a:gd name="T3" fmla="*/ 115 h 116"/>
                  <a:gd name="T4" fmla="*/ 7 w 7"/>
                  <a:gd name="T5" fmla="*/ 116 h 116"/>
                  <a:gd name="T6" fmla="*/ 7 w 7"/>
                  <a:gd name="T7" fmla="*/ 0 h 116"/>
                  <a:gd name="T8" fmla="*/ 0 w 7"/>
                  <a:gd name="T9" fmla="*/ 0 h 1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16"/>
                  <a:gd name="T17" fmla="*/ 7 w 7"/>
                  <a:gd name="T18" fmla="*/ 116 h 1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16">
                    <a:moveTo>
                      <a:pt x="0" y="0"/>
                    </a:moveTo>
                    <a:lnTo>
                      <a:pt x="0" y="115"/>
                    </a:lnTo>
                    <a:lnTo>
                      <a:pt x="7" y="116"/>
                    </a:lnTo>
                    <a:lnTo>
                      <a:pt x="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43" name="Freeform 142"/>
              <p:cNvSpPr>
                <a:spLocks/>
              </p:cNvSpPr>
              <p:nvPr/>
            </p:nvSpPr>
            <p:spPr bwMode="auto">
              <a:xfrm>
                <a:off x="653" y="2121"/>
                <a:ext cx="7" cy="105"/>
              </a:xfrm>
              <a:custGeom>
                <a:avLst/>
                <a:gdLst>
                  <a:gd name="T0" fmla="*/ 0 w 6"/>
                  <a:gd name="T1" fmla="*/ 0 h 103"/>
                  <a:gd name="T2" fmla="*/ 0 w 6"/>
                  <a:gd name="T3" fmla="*/ 193 h 103"/>
                  <a:gd name="T4" fmla="*/ 1210 w 6"/>
                  <a:gd name="T5" fmla="*/ 195 h 103"/>
                  <a:gd name="T6" fmla="*/ 1210 w 6"/>
                  <a:gd name="T7" fmla="*/ 0 h 103"/>
                  <a:gd name="T8" fmla="*/ 0 w 6"/>
                  <a:gd name="T9" fmla="*/ 0 h 10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103"/>
                  <a:gd name="T17" fmla="*/ 6 w 6"/>
                  <a:gd name="T18" fmla="*/ 103 h 10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103">
                    <a:moveTo>
                      <a:pt x="0" y="0"/>
                    </a:moveTo>
                    <a:lnTo>
                      <a:pt x="0" y="102"/>
                    </a:lnTo>
                    <a:lnTo>
                      <a:pt x="6" y="103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44" name="Freeform 143"/>
              <p:cNvSpPr>
                <a:spLocks/>
              </p:cNvSpPr>
              <p:nvPr/>
            </p:nvSpPr>
            <p:spPr bwMode="auto">
              <a:xfrm>
                <a:off x="653" y="2121"/>
                <a:ext cx="7" cy="2"/>
              </a:xfrm>
              <a:custGeom>
                <a:avLst/>
                <a:gdLst>
                  <a:gd name="T0" fmla="*/ 0 w 7"/>
                  <a:gd name="T1" fmla="*/ 2147483647 h 1"/>
                  <a:gd name="T2" fmla="*/ 6 w 7"/>
                  <a:gd name="T3" fmla="*/ 2147483647 h 1"/>
                  <a:gd name="T4" fmla="*/ 7 w 7"/>
                  <a:gd name="T5" fmla="*/ 0 h 1"/>
                  <a:gd name="T6" fmla="*/ 0 w 7"/>
                  <a:gd name="T7" fmla="*/ 0 h 1"/>
                  <a:gd name="T8" fmla="*/ 0 w 7"/>
                  <a:gd name="T9" fmla="*/ 2147483647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"/>
                  <a:gd name="T17" fmla="*/ 7 w 7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">
                    <a:moveTo>
                      <a:pt x="0" y="1"/>
                    </a:moveTo>
                    <a:lnTo>
                      <a:pt x="6" y="1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45" name="Freeform 144"/>
              <p:cNvSpPr>
                <a:spLocks/>
              </p:cNvSpPr>
              <p:nvPr/>
            </p:nvSpPr>
            <p:spPr bwMode="auto">
              <a:xfrm>
                <a:off x="653" y="2221"/>
                <a:ext cx="7" cy="5"/>
              </a:xfrm>
              <a:custGeom>
                <a:avLst/>
                <a:gdLst>
                  <a:gd name="T0" fmla="*/ 0 w 7"/>
                  <a:gd name="T1" fmla="*/ 4929 h 4"/>
                  <a:gd name="T2" fmla="*/ 1 w 7"/>
                  <a:gd name="T3" fmla="*/ 6161 h 4"/>
                  <a:gd name="T4" fmla="*/ 7 w 7"/>
                  <a:gd name="T5" fmla="*/ 7701 h 4"/>
                  <a:gd name="T6" fmla="*/ 7 w 7"/>
                  <a:gd name="T7" fmla="*/ 6161 h 4"/>
                  <a:gd name="T8" fmla="*/ 5 w 7"/>
                  <a:gd name="T9" fmla="*/ 0 h 4"/>
                  <a:gd name="T10" fmla="*/ 0 w 7"/>
                  <a:gd name="T11" fmla="*/ 4929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"/>
                  <a:gd name="T19" fmla="*/ 0 h 4"/>
                  <a:gd name="T20" fmla="*/ 7 w 7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" h="4">
                    <a:moveTo>
                      <a:pt x="0" y="2"/>
                    </a:moveTo>
                    <a:lnTo>
                      <a:pt x="1" y="3"/>
                    </a:lnTo>
                    <a:lnTo>
                      <a:pt x="7" y="4"/>
                    </a:lnTo>
                    <a:lnTo>
                      <a:pt x="7" y="3"/>
                    </a:lnTo>
                    <a:lnTo>
                      <a:pt x="5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46" name="Freeform 145"/>
              <p:cNvSpPr>
                <a:spLocks/>
              </p:cNvSpPr>
              <p:nvPr/>
            </p:nvSpPr>
            <p:spPr bwMode="auto">
              <a:xfrm>
                <a:off x="653" y="2212"/>
                <a:ext cx="5" cy="12"/>
              </a:xfrm>
              <a:custGeom>
                <a:avLst/>
                <a:gdLst>
                  <a:gd name="T0" fmla="*/ 0 w 6"/>
                  <a:gd name="T1" fmla="*/ 0 h 13"/>
                  <a:gd name="T2" fmla="*/ 0 w 6"/>
                  <a:gd name="T3" fmla="*/ 6 h 13"/>
                  <a:gd name="T4" fmla="*/ 3 w 6"/>
                  <a:gd name="T5" fmla="*/ 6 h 13"/>
                  <a:gd name="T6" fmla="*/ 3 w 6"/>
                  <a:gd name="T7" fmla="*/ 1 h 13"/>
                  <a:gd name="T8" fmla="*/ 0 w 6"/>
                  <a:gd name="T9" fmla="*/ 0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13"/>
                  <a:gd name="T17" fmla="*/ 6 w 6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13">
                    <a:moveTo>
                      <a:pt x="0" y="0"/>
                    </a:moveTo>
                    <a:lnTo>
                      <a:pt x="0" y="12"/>
                    </a:lnTo>
                    <a:lnTo>
                      <a:pt x="6" y="13"/>
                    </a:lnTo>
                    <a:lnTo>
                      <a:pt x="6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47" name="Freeform 146"/>
              <p:cNvSpPr>
                <a:spLocks/>
              </p:cNvSpPr>
              <p:nvPr/>
            </p:nvSpPr>
            <p:spPr bwMode="auto">
              <a:xfrm>
                <a:off x="653" y="2123"/>
                <a:ext cx="5" cy="75"/>
              </a:xfrm>
              <a:custGeom>
                <a:avLst/>
                <a:gdLst>
                  <a:gd name="T0" fmla="*/ 0 w 6"/>
                  <a:gd name="T1" fmla="*/ 0 h 75"/>
                  <a:gd name="T2" fmla="*/ 0 w 6"/>
                  <a:gd name="T3" fmla="*/ 74 h 75"/>
                  <a:gd name="T4" fmla="*/ 3 w 6"/>
                  <a:gd name="T5" fmla="*/ 75 h 75"/>
                  <a:gd name="T6" fmla="*/ 3 w 6"/>
                  <a:gd name="T7" fmla="*/ 1 h 75"/>
                  <a:gd name="T8" fmla="*/ 0 w 6"/>
                  <a:gd name="T9" fmla="*/ 0 h 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75"/>
                  <a:gd name="T17" fmla="*/ 6 w 6"/>
                  <a:gd name="T18" fmla="*/ 75 h 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75">
                    <a:moveTo>
                      <a:pt x="0" y="0"/>
                    </a:moveTo>
                    <a:lnTo>
                      <a:pt x="0" y="74"/>
                    </a:lnTo>
                    <a:lnTo>
                      <a:pt x="6" y="75"/>
                    </a:lnTo>
                    <a:lnTo>
                      <a:pt x="6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48" name="Freeform 147"/>
              <p:cNvSpPr>
                <a:spLocks/>
              </p:cNvSpPr>
              <p:nvPr/>
            </p:nvSpPr>
            <p:spPr bwMode="auto">
              <a:xfrm>
                <a:off x="653" y="2210"/>
                <a:ext cx="7" cy="2"/>
              </a:xfrm>
              <a:custGeom>
                <a:avLst/>
                <a:gdLst>
                  <a:gd name="T0" fmla="*/ 0 w 7"/>
                  <a:gd name="T1" fmla="*/ 1 h 3"/>
                  <a:gd name="T2" fmla="*/ 6 w 7"/>
                  <a:gd name="T3" fmla="*/ 1 h 3"/>
                  <a:gd name="T4" fmla="*/ 7 w 7"/>
                  <a:gd name="T5" fmla="*/ 1 h 3"/>
                  <a:gd name="T6" fmla="*/ 0 w 7"/>
                  <a:gd name="T7" fmla="*/ 0 h 3"/>
                  <a:gd name="T8" fmla="*/ 0 w 7"/>
                  <a:gd name="T9" fmla="*/ 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3"/>
                  <a:gd name="T17" fmla="*/ 7 w 7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3">
                    <a:moveTo>
                      <a:pt x="0" y="2"/>
                    </a:moveTo>
                    <a:lnTo>
                      <a:pt x="6" y="3"/>
                    </a:lnTo>
                    <a:lnTo>
                      <a:pt x="7" y="1"/>
                    </a:ln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49" name="Freeform 148"/>
              <p:cNvSpPr>
                <a:spLocks/>
              </p:cNvSpPr>
              <p:nvPr/>
            </p:nvSpPr>
            <p:spPr bwMode="auto">
              <a:xfrm>
                <a:off x="653" y="2198"/>
                <a:ext cx="7" cy="0"/>
              </a:xfrm>
              <a:custGeom>
                <a:avLst/>
                <a:gdLst>
                  <a:gd name="T0" fmla="*/ 6 w 7"/>
                  <a:gd name="T1" fmla="*/ 0 h 2"/>
                  <a:gd name="T2" fmla="*/ 0 w 7"/>
                  <a:gd name="T3" fmla="*/ 0 h 2"/>
                  <a:gd name="T4" fmla="*/ 1 w 7"/>
                  <a:gd name="T5" fmla="*/ 0 h 2"/>
                  <a:gd name="T6" fmla="*/ 7 w 7"/>
                  <a:gd name="T7" fmla="*/ 0 h 2"/>
                  <a:gd name="T8" fmla="*/ 6 w 7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2"/>
                  <a:gd name="T17" fmla="*/ 7 w 7"/>
                  <a:gd name="T18" fmla="*/ 0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2">
                    <a:moveTo>
                      <a:pt x="6" y="1"/>
                    </a:moveTo>
                    <a:lnTo>
                      <a:pt x="0" y="0"/>
                    </a:lnTo>
                    <a:lnTo>
                      <a:pt x="1" y="2"/>
                    </a:lnTo>
                    <a:lnTo>
                      <a:pt x="7" y="2"/>
                    </a:lnTo>
                    <a:lnTo>
                      <a:pt x="6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50" name="Rectangle 149"/>
              <p:cNvSpPr>
                <a:spLocks noChangeArrowheads="1"/>
              </p:cNvSpPr>
              <p:nvPr/>
            </p:nvSpPr>
            <p:spPr bwMode="auto">
              <a:xfrm>
                <a:off x="653" y="2205"/>
                <a:ext cx="5" cy="5"/>
              </a:xfrm>
              <a:prstGeom prst="rect">
                <a:avLst/>
              </a:prstGeom>
              <a:solidFill>
                <a:srgbClr val="2020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defRPr/>
                </a:pPr>
                <a:endParaRPr lang="en-GB" sz="4000">
                  <a:latin typeface="+mn-lt"/>
                  <a:ea typeface="ＭＳ Ｐゴシック" pitchFamily="34" charset="-128"/>
                  <a:cs typeface="Arial" pitchFamily="34" charset="0"/>
                </a:endParaRPr>
              </a:p>
            </p:txBody>
          </p:sp>
          <p:sp>
            <p:nvSpPr>
              <p:cNvPr id="151" name="Freeform 150"/>
              <p:cNvSpPr>
                <a:spLocks/>
              </p:cNvSpPr>
              <p:nvPr/>
            </p:nvSpPr>
            <p:spPr bwMode="auto">
              <a:xfrm>
                <a:off x="764" y="2137"/>
                <a:ext cx="2" cy="128"/>
              </a:xfrm>
              <a:custGeom>
                <a:avLst/>
                <a:gdLst>
                  <a:gd name="T0" fmla="*/ 0 w 1"/>
                  <a:gd name="T1" fmla="*/ 161 h 127"/>
                  <a:gd name="T2" fmla="*/ 0 w 1"/>
                  <a:gd name="T3" fmla="*/ 158 h 127"/>
                  <a:gd name="T4" fmla="*/ 0 w 1"/>
                  <a:gd name="T5" fmla="*/ 0 h 127"/>
                  <a:gd name="T6" fmla="*/ 0 w 1"/>
                  <a:gd name="T7" fmla="*/ 0 h 127"/>
                  <a:gd name="T8" fmla="*/ 0 w 1"/>
                  <a:gd name="T9" fmla="*/ 161 h 1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127"/>
                  <a:gd name="T17" fmla="*/ 1 w 1"/>
                  <a:gd name="T18" fmla="*/ 127 h 1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127">
                    <a:moveTo>
                      <a:pt x="0" y="127"/>
                    </a:moveTo>
                    <a:lnTo>
                      <a:pt x="0" y="124"/>
                    </a:lnTo>
                    <a:lnTo>
                      <a:pt x="0" y="0"/>
                    </a:lnTo>
                    <a:lnTo>
                      <a:pt x="0" y="127"/>
                    </a:lnTo>
                    <a:close/>
                  </a:path>
                </a:pathLst>
              </a:custGeom>
              <a:solidFill>
                <a:srgbClr val="A0A0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52" name="Freeform 151"/>
              <p:cNvSpPr>
                <a:spLocks/>
              </p:cNvSpPr>
              <p:nvPr/>
            </p:nvSpPr>
            <p:spPr bwMode="auto">
              <a:xfrm>
                <a:off x="641" y="2116"/>
                <a:ext cx="3" cy="109"/>
              </a:xfrm>
              <a:custGeom>
                <a:avLst/>
                <a:gdLst>
                  <a:gd name="T0" fmla="*/ 0 w 1"/>
                  <a:gd name="T1" fmla="*/ 0 h 108"/>
                  <a:gd name="T2" fmla="*/ 0 w 1"/>
                  <a:gd name="T3" fmla="*/ 142 h 108"/>
                  <a:gd name="T4" fmla="*/ 0 w 1"/>
                  <a:gd name="T5" fmla="*/ 141 h 108"/>
                  <a:gd name="T6" fmla="*/ 0 w 1"/>
                  <a:gd name="T7" fmla="*/ 0 h 10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"/>
                  <a:gd name="T13" fmla="*/ 0 h 108"/>
                  <a:gd name="T14" fmla="*/ 1 w 1"/>
                  <a:gd name="T15" fmla="*/ 108 h 10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" h="108">
                    <a:moveTo>
                      <a:pt x="0" y="0"/>
                    </a:moveTo>
                    <a:lnTo>
                      <a:pt x="0" y="108"/>
                    </a:lnTo>
                    <a:lnTo>
                      <a:pt x="0" y="1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</p:grpSp>
        <p:sp>
          <p:nvSpPr>
            <p:cNvPr id="71" name="Freeform 146"/>
            <p:cNvSpPr>
              <a:spLocks/>
            </p:cNvSpPr>
            <p:nvPr/>
          </p:nvSpPr>
          <p:spPr bwMode="auto">
            <a:xfrm>
              <a:off x="778" y="1974"/>
              <a:ext cx="7" cy="370"/>
            </a:xfrm>
            <a:custGeom>
              <a:avLst/>
              <a:gdLst>
                <a:gd name="T0" fmla="*/ 0 w 7"/>
                <a:gd name="T1" fmla="*/ 2 h 370"/>
                <a:gd name="T2" fmla="*/ 0 w 7"/>
                <a:gd name="T3" fmla="*/ 370 h 370"/>
                <a:gd name="T4" fmla="*/ 7 w 7"/>
                <a:gd name="T5" fmla="*/ 363 h 370"/>
                <a:gd name="T6" fmla="*/ 7 w 7"/>
                <a:gd name="T7" fmla="*/ 0 h 370"/>
                <a:gd name="T8" fmla="*/ 0 w 7"/>
                <a:gd name="T9" fmla="*/ 2 h 3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"/>
                <a:gd name="T16" fmla="*/ 0 h 370"/>
                <a:gd name="T17" fmla="*/ 7 w 7"/>
                <a:gd name="T18" fmla="*/ 370 h 3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" h="370">
                  <a:moveTo>
                    <a:pt x="0" y="2"/>
                  </a:moveTo>
                  <a:lnTo>
                    <a:pt x="0" y="370"/>
                  </a:lnTo>
                  <a:lnTo>
                    <a:pt x="7" y="363"/>
                  </a:lnTo>
                  <a:lnTo>
                    <a:pt x="7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A0A0A0"/>
            </a:solidFill>
            <a:ln w="1588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pitchFamily="34" charset="0"/>
              </a:endParaRPr>
            </a:p>
          </p:txBody>
        </p:sp>
        <p:sp>
          <p:nvSpPr>
            <p:cNvPr id="72" name="Freeform 147"/>
            <p:cNvSpPr>
              <a:spLocks/>
            </p:cNvSpPr>
            <p:nvPr/>
          </p:nvSpPr>
          <p:spPr bwMode="auto">
            <a:xfrm>
              <a:off x="632" y="1958"/>
              <a:ext cx="220" cy="21"/>
            </a:xfrm>
            <a:custGeom>
              <a:avLst/>
              <a:gdLst>
                <a:gd name="T0" fmla="*/ 0 w 220"/>
                <a:gd name="T1" fmla="*/ 101 h 20"/>
                <a:gd name="T2" fmla="*/ 147 w 220"/>
                <a:gd name="T3" fmla="*/ 96 h 20"/>
                <a:gd name="T4" fmla="*/ 220 w 220"/>
                <a:gd name="T5" fmla="*/ 0 h 20"/>
                <a:gd name="T6" fmla="*/ 96 w 220"/>
                <a:gd name="T7" fmla="*/ 3 h 20"/>
                <a:gd name="T8" fmla="*/ 0 w 220"/>
                <a:gd name="T9" fmla="*/ 101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0"/>
                <a:gd name="T16" fmla="*/ 0 h 20"/>
                <a:gd name="T17" fmla="*/ 220 w 220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0" h="20">
                  <a:moveTo>
                    <a:pt x="0" y="20"/>
                  </a:moveTo>
                  <a:lnTo>
                    <a:pt x="147" y="19"/>
                  </a:lnTo>
                  <a:lnTo>
                    <a:pt x="220" y="0"/>
                  </a:lnTo>
                  <a:lnTo>
                    <a:pt x="96" y="3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E0E0E0"/>
            </a:solidFill>
            <a:ln w="1588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pitchFamily="34" charset="0"/>
              </a:endParaRPr>
            </a:p>
          </p:txBody>
        </p:sp>
        <p:sp>
          <p:nvSpPr>
            <p:cNvPr id="73" name="Freeform 148"/>
            <p:cNvSpPr>
              <a:spLocks/>
            </p:cNvSpPr>
            <p:nvPr/>
          </p:nvSpPr>
          <p:spPr bwMode="auto">
            <a:xfrm>
              <a:off x="752" y="2279"/>
              <a:ext cx="9" cy="23"/>
            </a:xfrm>
            <a:custGeom>
              <a:avLst/>
              <a:gdLst>
                <a:gd name="T0" fmla="*/ 0 w 10"/>
                <a:gd name="T1" fmla="*/ 0 h 22"/>
                <a:gd name="T2" fmla="*/ 0 w 10"/>
                <a:gd name="T3" fmla="*/ 83 h 22"/>
                <a:gd name="T4" fmla="*/ 5 w 10"/>
                <a:gd name="T5" fmla="*/ 95 h 22"/>
                <a:gd name="T6" fmla="*/ 5 w 10"/>
                <a:gd name="T7" fmla="*/ 3 h 22"/>
                <a:gd name="T8" fmla="*/ 0 w 10"/>
                <a:gd name="T9" fmla="*/ 0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22"/>
                <a:gd name="T17" fmla="*/ 10 w 10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22">
                  <a:moveTo>
                    <a:pt x="0" y="0"/>
                  </a:moveTo>
                  <a:lnTo>
                    <a:pt x="0" y="19"/>
                  </a:lnTo>
                  <a:lnTo>
                    <a:pt x="10" y="22"/>
                  </a:lnTo>
                  <a:lnTo>
                    <a:pt x="1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1588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pitchFamily="34" charset="0"/>
              </a:endParaRPr>
            </a:p>
          </p:txBody>
        </p:sp>
        <p:grpSp>
          <p:nvGrpSpPr>
            <p:cNvPr id="74" name="Group 149"/>
            <p:cNvGrpSpPr>
              <a:grpSpLocks/>
            </p:cNvGrpSpPr>
            <p:nvPr/>
          </p:nvGrpSpPr>
          <p:grpSpPr bwMode="auto">
            <a:xfrm>
              <a:off x="791" y="1972"/>
              <a:ext cx="13" cy="28"/>
              <a:chOff x="791" y="1972"/>
              <a:chExt cx="13" cy="28"/>
            </a:xfrm>
          </p:grpSpPr>
          <p:grpSp>
            <p:nvGrpSpPr>
              <p:cNvPr id="76" name="Group 150"/>
              <p:cNvGrpSpPr>
                <a:grpSpLocks/>
              </p:cNvGrpSpPr>
              <p:nvPr/>
            </p:nvGrpSpPr>
            <p:grpSpPr bwMode="auto">
              <a:xfrm>
                <a:off x="791" y="1972"/>
                <a:ext cx="13" cy="28"/>
                <a:chOff x="791" y="1972"/>
                <a:chExt cx="13" cy="28"/>
              </a:xfrm>
            </p:grpSpPr>
            <p:sp>
              <p:nvSpPr>
                <p:cNvPr id="79" name="Line 151"/>
                <p:cNvSpPr>
                  <a:spLocks noChangeShapeType="1"/>
                </p:cNvSpPr>
                <p:nvPr/>
              </p:nvSpPr>
              <p:spPr bwMode="auto">
                <a:xfrm flipV="1">
                  <a:off x="791" y="1977"/>
                  <a:ext cx="2" cy="23"/>
                </a:xfrm>
                <a:prstGeom prst="line">
                  <a:avLst/>
                </a:prstGeom>
                <a:noFill/>
                <a:ln w="1588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80" name="Line 152"/>
                <p:cNvSpPr>
                  <a:spLocks noChangeShapeType="1"/>
                </p:cNvSpPr>
                <p:nvPr/>
              </p:nvSpPr>
              <p:spPr bwMode="auto">
                <a:xfrm>
                  <a:off x="793" y="1974"/>
                  <a:ext cx="0" cy="26"/>
                </a:xfrm>
                <a:prstGeom prst="line">
                  <a:avLst/>
                </a:prstGeom>
                <a:noFill/>
                <a:ln w="1588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81" name="Line 153"/>
                <p:cNvSpPr>
                  <a:spLocks noChangeShapeType="1"/>
                </p:cNvSpPr>
                <p:nvPr/>
              </p:nvSpPr>
              <p:spPr bwMode="auto">
                <a:xfrm>
                  <a:off x="795" y="1974"/>
                  <a:ext cx="2" cy="26"/>
                </a:xfrm>
                <a:prstGeom prst="line">
                  <a:avLst/>
                </a:prstGeom>
                <a:noFill/>
                <a:ln w="1588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82" name="Line 154"/>
                <p:cNvSpPr>
                  <a:spLocks noChangeShapeType="1"/>
                </p:cNvSpPr>
                <p:nvPr/>
              </p:nvSpPr>
              <p:spPr bwMode="auto">
                <a:xfrm>
                  <a:off x="797" y="1974"/>
                  <a:ext cx="0" cy="23"/>
                </a:xfrm>
                <a:prstGeom prst="line">
                  <a:avLst/>
                </a:prstGeom>
                <a:noFill/>
                <a:ln w="1588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83" name="Line 155"/>
                <p:cNvSpPr>
                  <a:spLocks noChangeShapeType="1"/>
                </p:cNvSpPr>
                <p:nvPr/>
              </p:nvSpPr>
              <p:spPr bwMode="auto">
                <a:xfrm>
                  <a:off x="798" y="1974"/>
                  <a:ext cx="0" cy="23"/>
                </a:xfrm>
                <a:prstGeom prst="line">
                  <a:avLst/>
                </a:prstGeom>
                <a:noFill/>
                <a:ln w="1588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84" name="Line 156"/>
                <p:cNvSpPr>
                  <a:spLocks noChangeShapeType="1"/>
                </p:cNvSpPr>
                <p:nvPr/>
              </p:nvSpPr>
              <p:spPr bwMode="auto">
                <a:xfrm>
                  <a:off x="798" y="1972"/>
                  <a:ext cx="2" cy="26"/>
                </a:xfrm>
                <a:prstGeom prst="line">
                  <a:avLst/>
                </a:prstGeom>
                <a:noFill/>
                <a:ln w="1588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85" name="Line 157"/>
                <p:cNvSpPr>
                  <a:spLocks noChangeShapeType="1"/>
                </p:cNvSpPr>
                <p:nvPr/>
              </p:nvSpPr>
              <p:spPr bwMode="auto">
                <a:xfrm>
                  <a:off x="802" y="1972"/>
                  <a:ext cx="0" cy="23"/>
                </a:xfrm>
                <a:prstGeom prst="line">
                  <a:avLst/>
                </a:prstGeom>
                <a:noFill/>
                <a:ln w="1588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86" name="Line 158"/>
                <p:cNvSpPr>
                  <a:spLocks noChangeShapeType="1"/>
                </p:cNvSpPr>
                <p:nvPr/>
              </p:nvSpPr>
              <p:spPr bwMode="auto">
                <a:xfrm>
                  <a:off x="802" y="1972"/>
                  <a:ext cx="2" cy="23"/>
                </a:xfrm>
                <a:prstGeom prst="line">
                  <a:avLst/>
                </a:prstGeom>
                <a:noFill/>
                <a:ln w="1588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87" name="Line 159"/>
                <p:cNvSpPr>
                  <a:spLocks noChangeShapeType="1"/>
                </p:cNvSpPr>
                <p:nvPr/>
              </p:nvSpPr>
              <p:spPr bwMode="auto">
                <a:xfrm>
                  <a:off x="802" y="1972"/>
                  <a:ext cx="0" cy="21"/>
                </a:xfrm>
                <a:prstGeom prst="line">
                  <a:avLst/>
                </a:prstGeom>
                <a:noFill/>
                <a:ln w="1588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</p:grpSp>
          <p:sp>
            <p:nvSpPr>
              <p:cNvPr id="77" name="Line 160"/>
              <p:cNvSpPr>
                <a:spLocks noChangeShapeType="1"/>
              </p:cNvSpPr>
              <p:nvPr/>
            </p:nvSpPr>
            <p:spPr bwMode="auto">
              <a:xfrm flipV="1">
                <a:off x="791" y="1974"/>
                <a:ext cx="9" cy="5"/>
              </a:xfrm>
              <a:prstGeom prst="line">
                <a:avLst/>
              </a:prstGeom>
              <a:noFill/>
              <a:ln w="1588">
                <a:solidFill>
                  <a:srgbClr val="A0A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78" name="Line 161"/>
              <p:cNvSpPr>
                <a:spLocks noChangeShapeType="1"/>
              </p:cNvSpPr>
              <p:nvPr/>
            </p:nvSpPr>
            <p:spPr bwMode="auto">
              <a:xfrm flipV="1">
                <a:off x="791" y="1993"/>
                <a:ext cx="9" cy="7"/>
              </a:xfrm>
              <a:prstGeom prst="line">
                <a:avLst/>
              </a:prstGeom>
              <a:noFill/>
              <a:ln w="1588">
                <a:solidFill>
                  <a:srgbClr val="A0A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</p:grpSp>
        <p:sp>
          <p:nvSpPr>
            <p:cNvPr id="75" name="Freeform 162"/>
            <p:cNvSpPr>
              <a:spLocks/>
            </p:cNvSpPr>
            <p:nvPr/>
          </p:nvSpPr>
          <p:spPr bwMode="auto">
            <a:xfrm>
              <a:off x="752" y="2279"/>
              <a:ext cx="9" cy="14"/>
            </a:xfrm>
            <a:custGeom>
              <a:avLst/>
              <a:gdLst>
                <a:gd name="T0" fmla="*/ 5 w 10"/>
                <a:gd name="T1" fmla="*/ 3 h 13"/>
                <a:gd name="T2" fmla="*/ 0 w 10"/>
                <a:gd name="T3" fmla="*/ 0 h 13"/>
                <a:gd name="T4" fmla="*/ 0 w 10"/>
                <a:gd name="T5" fmla="*/ 112 h 13"/>
                <a:gd name="T6" fmla="*/ 5 w 10"/>
                <a:gd name="T7" fmla="*/ 151 h 13"/>
                <a:gd name="T8" fmla="*/ 5 w 10"/>
                <a:gd name="T9" fmla="*/ 3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13"/>
                <a:gd name="T17" fmla="*/ 10 w 10"/>
                <a:gd name="T18" fmla="*/ 13 h 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13">
                  <a:moveTo>
                    <a:pt x="10" y="3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10" y="13"/>
                  </a:lnTo>
                  <a:lnTo>
                    <a:pt x="10" y="3"/>
                  </a:lnTo>
                  <a:close/>
                </a:path>
              </a:pathLst>
            </a:custGeom>
            <a:solidFill>
              <a:srgbClr val="E00000"/>
            </a:solidFill>
            <a:ln w="1588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pitchFamily="34" charset="0"/>
              </a:endParaRPr>
            </a:p>
          </p:txBody>
        </p:sp>
      </p:grpSp>
      <p:sp>
        <p:nvSpPr>
          <p:cNvPr id="222" name="TextBox 94"/>
          <p:cNvSpPr txBox="1">
            <a:spLocks noChangeArrowheads="1"/>
          </p:cNvSpPr>
          <p:nvPr/>
        </p:nvSpPr>
        <p:spPr bwMode="auto">
          <a:xfrm>
            <a:off x="5387592" y="5559778"/>
            <a:ext cx="452629" cy="295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■"/>
              <a:defRPr sz="32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♦"/>
              <a:defRPr sz="2800">
                <a:solidFill>
                  <a:srgbClr val="404040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000090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rgbClr val="66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Clr>
                <a:srgbClr val="E20074"/>
              </a:buClr>
              <a:buSzPct val="75000"/>
              <a:buFontTx/>
              <a:buNone/>
            </a:pPr>
            <a:r>
              <a:rPr lang="en-US" altLang="de-DE" sz="1200" dirty="0"/>
              <a:t>Wi-Fi-AP</a:t>
            </a:r>
          </a:p>
        </p:txBody>
      </p:sp>
      <p:cxnSp>
        <p:nvCxnSpPr>
          <p:cNvPr id="223" name="Gerade Verbindung 536"/>
          <p:cNvCxnSpPr/>
          <p:nvPr/>
        </p:nvCxnSpPr>
        <p:spPr bwMode="auto">
          <a:xfrm flipH="1">
            <a:off x="5098769" y="3271539"/>
            <a:ext cx="1191867" cy="144053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6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24" name="Gerade Verbindung 537"/>
          <p:cNvCxnSpPr/>
          <p:nvPr/>
        </p:nvCxnSpPr>
        <p:spPr bwMode="auto">
          <a:xfrm flipH="1" flipV="1">
            <a:off x="4532618" y="3228649"/>
            <a:ext cx="1716343" cy="1215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6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25" name="Gerade Verbindung 538"/>
          <p:cNvCxnSpPr/>
          <p:nvPr/>
        </p:nvCxnSpPr>
        <p:spPr bwMode="auto">
          <a:xfrm flipV="1">
            <a:off x="5891778" y="3271539"/>
            <a:ext cx="398858" cy="218668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6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sp>
        <p:nvSpPr>
          <p:cNvPr id="226" name="Rechteck 539"/>
          <p:cNvSpPr/>
          <p:nvPr/>
        </p:nvSpPr>
        <p:spPr>
          <a:xfrm>
            <a:off x="5850103" y="5374877"/>
            <a:ext cx="83350" cy="83350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lIns="91333" tIns="45666" rIns="91333" bIns="45666" rtlCol="0" anchor="ctr"/>
          <a:lstStyle/>
          <a:p>
            <a:pPr algn="ctr" defTabSz="456662">
              <a:lnSpc>
                <a:spcPts val="1800"/>
              </a:lnSpc>
              <a:buClr>
                <a:srgbClr val="E20074"/>
              </a:buClr>
            </a:pPr>
            <a:endParaRPr lang="en-GB" sz="1800" kern="0" dirty="0" err="1">
              <a:solidFill>
                <a:srgbClr val="000000"/>
              </a:solidFill>
              <a:latin typeface="Tele-GroteskNor"/>
            </a:endParaRPr>
          </a:p>
        </p:txBody>
      </p:sp>
      <p:cxnSp>
        <p:nvCxnSpPr>
          <p:cNvPr id="227" name="Gerade Verbindung 540"/>
          <p:cNvCxnSpPr/>
          <p:nvPr/>
        </p:nvCxnSpPr>
        <p:spPr bwMode="auto">
          <a:xfrm flipH="1" flipV="1">
            <a:off x="3065635" y="2409726"/>
            <a:ext cx="1383633" cy="818923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6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sp>
        <p:nvSpPr>
          <p:cNvPr id="228" name="Rechteck 541"/>
          <p:cNvSpPr/>
          <p:nvPr/>
        </p:nvSpPr>
        <p:spPr>
          <a:xfrm>
            <a:off x="1318703" y="2915860"/>
            <a:ext cx="83350" cy="83350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lIns="91333" tIns="45666" rIns="91333" bIns="45666" rtlCol="0" anchor="ctr"/>
          <a:lstStyle/>
          <a:p>
            <a:pPr algn="ctr" defTabSz="456662">
              <a:lnSpc>
                <a:spcPts val="1800"/>
              </a:lnSpc>
              <a:buClr>
                <a:srgbClr val="E20074"/>
              </a:buClr>
            </a:pPr>
            <a:endParaRPr lang="en-GB" sz="1800" kern="0" dirty="0" err="1">
              <a:solidFill>
                <a:srgbClr val="000000"/>
              </a:solidFill>
              <a:latin typeface="Tele-GroteskNor"/>
            </a:endParaRPr>
          </a:p>
        </p:txBody>
      </p:sp>
      <p:sp>
        <p:nvSpPr>
          <p:cNvPr id="229" name="Rechteck 542"/>
          <p:cNvSpPr/>
          <p:nvPr/>
        </p:nvSpPr>
        <p:spPr>
          <a:xfrm>
            <a:off x="3023960" y="2326376"/>
            <a:ext cx="83350" cy="83350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lIns="91333" tIns="45666" rIns="91333" bIns="45666" rtlCol="0" anchor="ctr"/>
          <a:lstStyle/>
          <a:p>
            <a:pPr algn="ctr" defTabSz="456662">
              <a:lnSpc>
                <a:spcPts val="1800"/>
              </a:lnSpc>
              <a:buClr>
                <a:srgbClr val="E20074"/>
              </a:buClr>
            </a:pPr>
            <a:endParaRPr lang="en-GB" sz="1800" kern="0" dirty="0" err="1">
              <a:solidFill>
                <a:srgbClr val="000000"/>
              </a:solidFill>
              <a:latin typeface="Tele-GroteskNor"/>
            </a:endParaRPr>
          </a:p>
        </p:txBody>
      </p:sp>
      <p:pic>
        <p:nvPicPr>
          <p:cNvPr id="230" name="Picture 15" descr="C:\Users\master\Desktop\last\untitled.447.tif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986492" y="2153717"/>
            <a:ext cx="146643" cy="195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1" name="Gerade Verbindung 544"/>
          <p:cNvCxnSpPr/>
          <p:nvPr/>
        </p:nvCxnSpPr>
        <p:spPr bwMode="auto">
          <a:xfrm flipV="1">
            <a:off x="1402053" y="2409726"/>
            <a:ext cx="1663582" cy="547809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6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32" name="Gerade Verbindung 545"/>
          <p:cNvCxnSpPr/>
          <p:nvPr/>
        </p:nvCxnSpPr>
        <p:spPr bwMode="auto">
          <a:xfrm flipV="1">
            <a:off x="2225608" y="2409726"/>
            <a:ext cx="840027" cy="220218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6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33" name="Gerade Verbindung 546"/>
          <p:cNvCxnSpPr/>
          <p:nvPr/>
        </p:nvCxnSpPr>
        <p:spPr bwMode="auto">
          <a:xfrm>
            <a:off x="1402053" y="2957535"/>
            <a:ext cx="781880" cy="169604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6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sp>
        <p:nvSpPr>
          <p:cNvPr id="234" name="Rechteck 547"/>
          <p:cNvSpPr/>
          <p:nvPr/>
        </p:nvSpPr>
        <p:spPr>
          <a:xfrm>
            <a:off x="2142258" y="4570232"/>
            <a:ext cx="83350" cy="83350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lIns="91333" tIns="45666" rIns="91333" bIns="45666" rtlCol="0" anchor="ctr"/>
          <a:lstStyle/>
          <a:p>
            <a:pPr algn="ctr" defTabSz="456662">
              <a:lnSpc>
                <a:spcPts val="1800"/>
              </a:lnSpc>
              <a:buClr>
                <a:srgbClr val="E20074"/>
              </a:buClr>
            </a:pPr>
            <a:endParaRPr lang="en-GB" sz="1800" kern="0" dirty="0" err="1">
              <a:solidFill>
                <a:srgbClr val="000000"/>
              </a:solidFill>
              <a:latin typeface="Tele-GroteskNor"/>
            </a:endParaRPr>
          </a:p>
        </p:txBody>
      </p:sp>
      <p:cxnSp>
        <p:nvCxnSpPr>
          <p:cNvPr id="235" name="Gerade Verbindung 548"/>
          <p:cNvCxnSpPr>
            <a:endCxn id="192" idx="1"/>
          </p:cNvCxnSpPr>
          <p:nvPr/>
        </p:nvCxnSpPr>
        <p:spPr bwMode="auto">
          <a:xfrm>
            <a:off x="2225608" y="4611907"/>
            <a:ext cx="1383143" cy="348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6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36" name="Gerade Verbindung 549"/>
          <p:cNvCxnSpPr>
            <a:stCxn id="192" idx="3"/>
          </p:cNvCxnSpPr>
          <p:nvPr/>
        </p:nvCxnSpPr>
        <p:spPr bwMode="auto">
          <a:xfrm flipV="1">
            <a:off x="3692101" y="3228649"/>
            <a:ext cx="757167" cy="138674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6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37" name="Gerade Verbindung 550"/>
          <p:cNvCxnSpPr>
            <a:stCxn id="197" idx="0"/>
          </p:cNvCxnSpPr>
          <p:nvPr/>
        </p:nvCxnSpPr>
        <p:spPr bwMode="auto">
          <a:xfrm flipH="1" flipV="1">
            <a:off x="4532618" y="3228649"/>
            <a:ext cx="559711" cy="148700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6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sp>
        <p:nvSpPr>
          <p:cNvPr id="238" name="Rechteck 551"/>
          <p:cNvSpPr/>
          <p:nvPr/>
        </p:nvSpPr>
        <p:spPr>
          <a:xfrm>
            <a:off x="5057094" y="4628720"/>
            <a:ext cx="83350" cy="83350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lIns="91333" tIns="45666" rIns="91333" bIns="45666" rtlCol="0" anchor="ctr"/>
          <a:lstStyle/>
          <a:p>
            <a:pPr algn="ctr" defTabSz="456662">
              <a:lnSpc>
                <a:spcPts val="1800"/>
              </a:lnSpc>
              <a:buClr>
                <a:srgbClr val="E20074"/>
              </a:buClr>
            </a:pPr>
            <a:endParaRPr lang="en-GB" sz="1800" kern="0" dirty="0" err="1">
              <a:solidFill>
                <a:srgbClr val="000000"/>
              </a:solidFill>
              <a:latin typeface="Tele-GroteskNor"/>
            </a:endParaRPr>
          </a:p>
        </p:txBody>
      </p:sp>
      <p:pic>
        <p:nvPicPr>
          <p:cNvPr id="239" name="Picture 15" descr="C:\Users\master\Desktop\last\untitled.447.tif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021132" y="4487415"/>
            <a:ext cx="146643" cy="195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0" name="Gerade Verbindung 553"/>
          <p:cNvCxnSpPr>
            <a:endCxn id="197" idx="0"/>
          </p:cNvCxnSpPr>
          <p:nvPr/>
        </p:nvCxnSpPr>
        <p:spPr bwMode="auto">
          <a:xfrm flipH="1" flipV="1">
            <a:off x="5092329" y="4715657"/>
            <a:ext cx="757774" cy="700895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6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41" name="Gerade Verbindung 554"/>
          <p:cNvCxnSpPr>
            <a:endCxn id="192" idx="3"/>
          </p:cNvCxnSpPr>
          <p:nvPr/>
        </p:nvCxnSpPr>
        <p:spPr bwMode="auto">
          <a:xfrm flipH="1" flipV="1">
            <a:off x="3692101" y="4615395"/>
            <a:ext cx="1364993" cy="550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6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pic>
        <p:nvPicPr>
          <p:cNvPr id="242" name="Grafik 555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100000">
            <a:off x="5891085" y="5178556"/>
            <a:ext cx="320043" cy="323743"/>
          </a:xfrm>
          <a:prstGeom prst="rect">
            <a:avLst/>
          </a:prstGeom>
        </p:spPr>
      </p:pic>
      <p:pic>
        <p:nvPicPr>
          <p:cNvPr id="243" name="Grafik 556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900000">
            <a:off x="5571207" y="5186698"/>
            <a:ext cx="320043" cy="323743"/>
          </a:xfrm>
          <a:prstGeom prst="rect">
            <a:avLst/>
          </a:prstGeom>
        </p:spPr>
      </p:pic>
      <p:pic>
        <p:nvPicPr>
          <p:cNvPr id="244" name="Grafik 557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100000">
            <a:off x="1364776" y="2721426"/>
            <a:ext cx="320043" cy="323743"/>
          </a:xfrm>
          <a:prstGeom prst="rect">
            <a:avLst/>
          </a:prstGeom>
        </p:spPr>
      </p:pic>
      <p:pic>
        <p:nvPicPr>
          <p:cNvPr id="245" name="Grafik 558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900000">
            <a:off x="1044898" y="2729568"/>
            <a:ext cx="320043" cy="323743"/>
          </a:xfrm>
          <a:prstGeom prst="rect">
            <a:avLst/>
          </a:prstGeom>
        </p:spPr>
      </p:pic>
      <p:sp>
        <p:nvSpPr>
          <p:cNvPr id="246" name="Abgerundete rechteckige Legende 559"/>
          <p:cNvSpPr/>
          <p:nvPr/>
        </p:nvSpPr>
        <p:spPr>
          <a:xfrm>
            <a:off x="2774995" y="5777706"/>
            <a:ext cx="694547" cy="413739"/>
          </a:xfrm>
          <a:prstGeom prst="wedgeRoundRectCallout">
            <a:avLst>
              <a:gd name="adj1" fmla="val -70692"/>
              <a:gd name="adj2" fmla="val -67664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" tIns="18000" rIns="0" bIns="18000" rtlCol="0" anchor="t"/>
          <a:lstStyle/>
          <a:p>
            <a:pPr algn="ctr">
              <a:lnSpc>
                <a:spcPct val="80000"/>
              </a:lnSpc>
            </a:pPr>
            <a:r>
              <a:rPr lang="en-GB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Alternative: Wireless </a:t>
            </a:r>
            <a:r>
              <a:rPr lang="en-GB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inhouse</a:t>
            </a:r>
            <a:endParaRPr lang="en-GB" sz="1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7" name="Textfeld 6"/>
          <p:cNvSpPr txBox="1">
            <a:spLocks noChangeArrowheads="1"/>
          </p:cNvSpPr>
          <p:nvPr/>
        </p:nvSpPr>
        <p:spPr bwMode="auto">
          <a:xfrm rot="18901557">
            <a:off x="2916146" y="4898926"/>
            <a:ext cx="507860" cy="15328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marL="342900" indent="-342900" eaLnBrk="0" hangingPunct="0">
              <a:lnSpc>
                <a:spcPct val="90000"/>
              </a:lnSpc>
              <a:defRPr>
                <a:solidFill>
                  <a:schemeClr val="tx1"/>
                </a:solidFill>
              </a:defRPr>
            </a:lvl1pPr>
            <a:lvl2pPr marL="1588" lvl="1" indent="0" algn="ctr" eaLnBrk="0" hangingPunct="0">
              <a:lnSpc>
                <a:spcPct val="80000"/>
              </a:lnSpc>
              <a:spcBef>
                <a:spcPts val="0"/>
              </a:spcBef>
              <a:buClr>
                <a:srgbClr val="E20074"/>
              </a:buClr>
              <a:defRPr sz="1000">
                <a:solidFill>
                  <a:srgbClr val="C00000"/>
                </a:solidFill>
              </a:defRPr>
            </a:lvl2pPr>
            <a:lvl3pPr marL="179388" lvl="2" indent="-176213" eaLnBrk="1" hangingPunct="1">
              <a:lnSpc>
                <a:spcPct val="90000"/>
              </a:lnSpc>
              <a:buSzPct val="75000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352425" lvl="3" indent="-171450" eaLnBrk="1" hangingPunct="1">
              <a:lnSpc>
                <a:spcPct val="90000"/>
              </a:lnSpc>
              <a:buSzPct val="75000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538163" indent="-184150" eaLnBrk="0" hangingPunct="0">
              <a:lnSpc>
                <a:spcPct val="90000"/>
              </a:lnSpc>
              <a:buSzPct val="75000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defTabSz="457200">
              <a:spcBef>
                <a:spcPct val="200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defTabSz="457200">
              <a:spcBef>
                <a:spcPct val="200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defTabSz="457200">
              <a:spcBef>
                <a:spcPct val="200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defTabSz="457200">
              <a:spcBef>
                <a:spcPct val="200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1850" lvl="1" defTabSz="503486">
              <a:defRPr/>
            </a:pPr>
            <a:r>
              <a:rPr lang="en-GB" altLang="en-US" sz="1100" kern="0" dirty="0" smtClean="0">
                <a:solidFill>
                  <a:srgbClr val="427BB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WTTB</a:t>
            </a:r>
            <a:endParaRPr lang="en-GB" altLang="en-US" sz="1100" kern="0" dirty="0">
              <a:solidFill>
                <a:srgbClr val="427BB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8" name="Abgerundetes Rechteck 1049"/>
          <p:cNvSpPr/>
          <p:nvPr/>
        </p:nvSpPr>
        <p:spPr>
          <a:xfrm>
            <a:off x="4283968" y="5727176"/>
            <a:ext cx="321245" cy="144020"/>
          </a:xfrm>
          <a:prstGeom prst="roundRect">
            <a:avLst/>
          </a:prstGeom>
          <a:solidFill>
            <a:srgbClr val="FFFFFF"/>
          </a:solidFill>
          <a:ln w="6350">
            <a:solidFill>
              <a:srgbClr val="000000"/>
            </a:solidFill>
          </a:ln>
        </p:spPr>
        <p:txBody>
          <a:bodyPr vert="horz" wrap="none" lIns="0" tIns="0" rIns="0" bIns="0" rtlCol="0" anchor="ctr" upright="1">
            <a:noAutofit/>
          </a:bodyPr>
          <a:lstStyle/>
          <a:p>
            <a:pPr algn="ctr" defTabSz="912644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</a:pPr>
            <a:r>
              <a:rPr lang="de-DE" sz="9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RGW</a:t>
            </a:r>
          </a:p>
        </p:txBody>
      </p:sp>
      <p:sp>
        <p:nvSpPr>
          <p:cNvPr id="249" name="Textfeld 6"/>
          <p:cNvSpPr txBox="1">
            <a:spLocks noChangeArrowheads="1"/>
          </p:cNvSpPr>
          <p:nvPr/>
        </p:nvSpPr>
        <p:spPr bwMode="auto">
          <a:xfrm>
            <a:off x="6516215" y="4310756"/>
            <a:ext cx="2255347" cy="20705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36000" tIns="36000" rIns="0" bIns="3600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marL="342900" indent="-342900" eaLnBrk="0" hangingPunct="0">
              <a:lnSpc>
                <a:spcPct val="90000"/>
              </a:lnSpc>
              <a:defRPr>
                <a:solidFill>
                  <a:schemeClr val="tx1"/>
                </a:solidFill>
              </a:defRPr>
            </a:lvl1pPr>
            <a:lvl2pPr marL="1588" lvl="1" indent="0" algn="ctr" eaLnBrk="0" hangingPunct="0">
              <a:lnSpc>
                <a:spcPct val="80000"/>
              </a:lnSpc>
              <a:spcBef>
                <a:spcPts val="0"/>
              </a:spcBef>
              <a:buClr>
                <a:srgbClr val="E20074"/>
              </a:buClr>
              <a:defRPr sz="1000">
                <a:solidFill>
                  <a:srgbClr val="C00000"/>
                </a:solidFill>
              </a:defRPr>
            </a:lvl2pPr>
            <a:lvl3pPr marL="179388" lvl="2" indent="-176213" eaLnBrk="1" hangingPunct="1">
              <a:lnSpc>
                <a:spcPct val="90000"/>
              </a:lnSpc>
              <a:buSzPct val="75000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352425" lvl="3" indent="-171450" eaLnBrk="1" hangingPunct="1">
              <a:lnSpc>
                <a:spcPct val="90000"/>
              </a:lnSpc>
              <a:buSzPct val="75000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538163" indent="-184150" eaLnBrk="0" hangingPunct="0">
              <a:lnSpc>
                <a:spcPct val="90000"/>
              </a:lnSpc>
              <a:buSzPct val="75000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defTabSz="457200">
              <a:spcBef>
                <a:spcPct val="200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defTabSz="457200">
              <a:spcBef>
                <a:spcPct val="200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defTabSz="457200">
              <a:spcBef>
                <a:spcPct val="200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defTabSz="457200">
              <a:spcBef>
                <a:spcPct val="200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1850" lvl="1" algn="l" defTabSz="503486">
              <a:lnSpc>
                <a:spcPct val="90000"/>
              </a:lnSpc>
              <a:defRPr/>
            </a:pPr>
            <a:r>
              <a:rPr lang="en-GB" altLang="en-US" sz="1100" b="1" kern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mmW</a:t>
            </a:r>
            <a:r>
              <a:rPr lang="en-GB" altLang="en-US" sz="11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Distribution NW</a:t>
            </a:r>
            <a:endParaRPr lang="en-GB" altLang="en-US" sz="1100" b="1" kern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463" lvl="1" indent="-142875" algn="l" defTabSz="503486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pPr>
            <a:r>
              <a:rPr lang="en-GB" altLang="en-US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60 GHz narrow beam system </a:t>
            </a:r>
          </a:p>
          <a:p>
            <a:pPr marL="144463" lvl="1" indent="-142875" algn="l" defTabSz="503486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pPr>
            <a:r>
              <a:rPr lang="en-GB" altLang="en-US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Own management and control per mmWave mesh access area</a:t>
            </a:r>
          </a:p>
          <a:p>
            <a:pPr marL="144463" lvl="1" indent="-142875" algn="l" defTabSz="503486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pPr>
            <a:r>
              <a:rPr lang="en-GB" altLang="en-US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Route </a:t>
            </a:r>
            <a:r>
              <a:rPr lang="en-GB" altLang="en-US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 protocol </a:t>
            </a:r>
            <a:r>
              <a:rPr lang="en-GB" altLang="en-US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supports re-routing over </a:t>
            </a:r>
            <a:r>
              <a:rPr lang="en-GB" altLang="en-US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radio </a:t>
            </a:r>
            <a:r>
              <a:rPr lang="en-GB" altLang="en-US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links </a:t>
            </a:r>
          </a:p>
          <a:p>
            <a:pPr marL="144463" lvl="1" indent="-142875" algn="l" defTabSz="503486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pPr>
            <a:r>
              <a:rPr lang="en-GB" altLang="en-US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Auto-alignment installations via adaptive beamforming</a:t>
            </a:r>
          </a:p>
          <a:p>
            <a:pPr marL="144463" lvl="1" indent="-142875" algn="l" defTabSz="503486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pPr>
            <a:r>
              <a:rPr lang="en-GB" altLang="en-US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Redundancy </a:t>
            </a:r>
            <a:r>
              <a:rPr lang="en-GB" altLang="en-US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active equipment at “first” pole next to </a:t>
            </a:r>
            <a:r>
              <a:rPr lang="en-GB" altLang="en-US" kern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fiber</a:t>
            </a:r>
            <a:r>
              <a:rPr lang="en-GB" altLang="en-US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kern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</a:t>
            </a:r>
            <a:r>
              <a:rPr lang="en-GB" altLang="en-US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via connections to 2 or more </a:t>
            </a:r>
            <a:r>
              <a:rPr lang="en-GB" altLang="en-US" kern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fiber</a:t>
            </a:r>
            <a:r>
              <a:rPr lang="en-GB" altLang="en-US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kern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PoPs</a:t>
            </a:r>
            <a:endParaRPr lang="en-GB" altLang="en-US" kern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463" lvl="1" indent="-142875" algn="l" defTabSz="503486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pPr>
            <a:r>
              <a:rPr lang="en-GB" altLang="en-US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Radio link degradation and outage recognition w/ failure localisation</a:t>
            </a:r>
            <a:endParaRPr lang="en-GB" altLang="en-US" sz="1100" kern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0" name="Rechteck 563"/>
          <p:cNvSpPr/>
          <p:nvPr/>
        </p:nvSpPr>
        <p:spPr>
          <a:xfrm>
            <a:off x="4449268" y="3186974"/>
            <a:ext cx="83350" cy="83350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lIns="91333" tIns="45666" rIns="91333" bIns="45666" rtlCol="0" anchor="ctr"/>
          <a:lstStyle/>
          <a:p>
            <a:pPr algn="ctr" defTabSz="456662">
              <a:lnSpc>
                <a:spcPts val="1800"/>
              </a:lnSpc>
              <a:buClr>
                <a:srgbClr val="E20074"/>
              </a:buClr>
            </a:pPr>
            <a:endParaRPr lang="en-GB" sz="1800" kern="0" dirty="0" err="1">
              <a:solidFill>
                <a:srgbClr val="000000"/>
              </a:solidFill>
              <a:latin typeface="Tele-GroteskNor"/>
            </a:endParaRPr>
          </a:p>
        </p:txBody>
      </p:sp>
      <p:sp>
        <p:nvSpPr>
          <p:cNvPr id="251" name="Rectangle 162"/>
          <p:cNvSpPr>
            <a:spLocks noChangeArrowheads="1"/>
          </p:cNvSpPr>
          <p:nvPr/>
        </p:nvSpPr>
        <p:spPr bwMode="auto">
          <a:xfrm>
            <a:off x="5292081" y="4742257"/>
            <a:ext cx="993520" cy="368750"/>
          </a:xfrm>
          <a:prstGeom prst="rect">
            <a:avLst/>
          </a:prstGeom>
          <a:solidFill>
            <a:srgbClr val="FFD5AB"/>
          </a:solidFill>
          <a:ln>
            <a:noFill/>
          </a:ln>
          <a:extLst/>
        </p:spPr>
        <p:txBody>
          <a:bodyPr wrap="square" lIns="0" tIns="18000" rIns="0" bIns="18000">
            <a:spAutoFit/>
          </a:bodyPr>
          <a:lstStyle/>
          <a:p>
            <a:pPr algn="ctr" eaLnBrk="1" hangingPunct="1">
              <a:lnSpc>
                <a:spcPct val="90000"/>
              </a:lnSpc>
              <a:buClr>
                <a:srgbClr val="E20074"/>
              </a:buClr>
              <a:buSzPct val="75000"/>
              <a:buFontTx/>
              <a:buNone/>
            </a:pPr>
            <a:r>
              <a:rPr lang="en-US" altLang="de-DE" sz="12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Use case c) </a:t>
            </a:r>
            <a:r>
              <a:rPr lang="en-US" altLang="de-DE" sz="1200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WiFi</a:t>
            </a:r>
            <a:r>
              <a:rPr lang="en-US" altLang="de-DE" sz="120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AP / SC</a:t>
            </a:r>
            <a:endParaRPr lang="en-US" altLang="de-DE" sz="1200" b="1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252" name="Rectangle 162"/>
          <p:cNvSpPr>
            <a:spLocks noChangeArrowheads="1"/>
          </p:cNvSpPr>
          <p:nvPr/>
        </p:nvSpPr>
        <p:spPr bwMode="auto">
          <a:xfrm>
            <a:off x="2155366" y="3714731"/>
            <a:ext cx="3784786" cy="311606"/>
          </a:xfrm>
          <a:prstGeom prst="rect">
            <a:avLst/>
          </a:prstGeom>
          <a:solidFill>
            <a:srgbClr val="FFCC99">
              <a:alpha val="70000"/>
            </a:srgbClr>
          </a:solidFill>
          <a:ln>
            <a:noFill/>
          </a:ln>
          <a:extLst/>
        </p:spPr>
        <p:txBody>
          <a:bodyPr wrap="square" lIns="72000" tIns="72000" rIns="72000" bIns="72000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■"/>
              <a:defRPr sz="32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♦"/>
              <a:defRPr sz="2800">
                <a:solidFill>
                  <a:srgbClr val="404040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000090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rgbClr val="66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>
                <a:srgbClr val="E20074"/>
              </a:buClr>
              <a:buSzPct val="75000"/>
              <a:buFontTx/>
              <a:buNone/>
            </a:pPr>
            <a:r>
              <a:rPr lang="en-US" altLang="de-DE" sz="1200" dirty="0" smtClean="0"/>
              <a:t>Focus on </a:t>
            </a:r>
            <a:r>
              <a:rPr lang="en-US" altLang="de-DE" sz="1200" dirty="0" smtClean="0">
                <a:solidFill>
                  <a:schemeClr val="tx1"/>
                </a:solidFill>
              </a:rPr>
              <a:t>u</a:t>
            </a:r>
            <a:r>
              <a:rPr lang="en-US" altLang="de-DE" sz="1200" dirty="0" smtClean="0"/>
              <a:t>se case specific Mesh WBH requirements</a:t>
            </a:r>
            <a:endParaRPr lang="en-US" altLang="de-DE" sz="1200" dirty="0"/>
          </a:p>
        </p:txBody>
      </p:sp>
      <p:sp>
        <p:nvSpPr>
          <p:cNvPr id="253" name="Textfeld 6"/>
          <p:cNvSpPr txBox="1">
            <a:spLocks noChangeArrowheads="1"/>
          </p:cNvSpPr>
          <p:nvPr/>
        </p:nvSpPr>
        <p:spPr bwMode="auto">
          <a:xfrm rot="17540008">
            <a:off x="2306866" y="3032572"/>
            <a:ext cx="815202" cy="16984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marL="342900" indent="-342900" eaLnBrk="0" hangingPunct="0">
              <a:lnSpc>
                <a:spcPct val="90000"/>
              </a:lnSpc>
              <a:defRPr>
                <a:solidFill>
                  <a:schemeClr val="tx1"/>
                </a:solidFill>
              </a:defRPr>
            </a:lvl1pPr>
            <a:lvl2pPr marL="1588" lvl="1" indent="0" algn="ctr" eaLnBrk="0" hangingPunct="0">
              <a:lnSpc>
                <a:spcPct val="80000"/>
              </a:lnSpc>
              <a:spcBef>
                <a:spcPts val="0"/>
              </a:spcBef>
              <a:buClr>
                <a:srgbClr val="E20074"/>
              </a:buClr>
              <a:defRPr sz="1000">
                <a:solidFill>
                  <a:srgbClr val="C00000"/>
                </a:solidFill>
              </a:defRPr>
            </a:lvl2pPr>
            <a:lvl3pPr marL="179388" lvl="2" indent="-176213" eaLnBrk="1" hangingPunct="1">
              <a:lnSpc>
                <a:spcPct val="90000"/>
              </a:lnSpc>
              <a:buSzPct val="75000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352425" lvl="3" indent="-171450" eaLnBrk="1" hangingPunct="1">
              <a:lnSpc>
                <a:spcPct val="90000"/>
              </a:lnSpc>
              <a:buSzPct val="75000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538163" indent="-184150" eaLnBrk="0" hangingPunct="0">
              <a:lnSpc>
                <a:spcPct val="90000"/>
              </a:lnSpc>
              <a:buSzPct val="75000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defTabSz="457200">
              <a:spcBef>
                <a:spcPct val="200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defTabSz="457200">
              <a:spcBef>
                <a:spcPct val="200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defTabSz="457200">
              <a:spcBef>
                <a:spcPct val="200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defTabSz="457200">
              <a:spcBef>
                <a:spcPct val="200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1850" lvl="1" defTabSz="503486">
              <a:defRPr/>
            </a:pPr>
            <a:r>
              <a:rPr lang="en-GB" altLang="en-US" sz="1100" kern="0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Mesh WBH</a:t>
            </a:r>
            <a:endParaRPr lang="en-GB" altLang="en-US" sz="1100" kern="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4" name="TextBox 94"/>
          <p:cNvSpPr txBox="1">
            <a:spLocks noChangeArrowheads="1"/>
          </p:cNvSpPr>
          <p:nvPr/>
        </p:nvSpPr>
        <p:spPr bwMode="auto">
          <a:xfrm>
            <a:off x="6378983" y="3352967"/>
            <a:ext cx="637168" cy="152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■"/>
              <a:defRPr sz="32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♦"/>
              <a:defRPr sz="2800">
                <a:solidFill>
                  <a:srgbClr val="404040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000090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rgbClr val="66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>
                <a:srgbClr val="E20074"/>
              </a:buClr>
              <a:buSzPct val="75000"/>
              <a:buFontTx/>
              <a:buNone/>
            </a:pPr>
            <a:r>
              <a:rPr lang="en-US" altLang="de-DE" sz="1100" dirty="0" smtClean="0">
                <a:solidFill>
                  <a:srgbClr val="FF0000"/>
                </a:solidFill>
              </a:rPr>
              <a:t>fiber</a:t>
            </a:r>
            <a:endParaRPr lang="en-US" altLang="de-DE" sz="1100" dirty="0">
              <a:solidFill>
                <a:srgbClr val="FF0000"/>
              </a:solidFill>
            </a:endParaRPr>
          </a:p>
        </p:txBody>
      </p:sp>
      <p:sp>
        <p:nvSpPr>
          <p:cNvPr id="255" name="Freeform 11"/>
          <p:cNvSpPr>
            <a:spLocks/>
          </p:cNvSpPr>
          <p:nvPr/>
        </p:nvSpPr>
        <p:spPr bwMode="auto">
          <a:xfrm>
            <a:off x="7956376" y="1954932"/>
            <a:ext cx="815187" cy="1916200"/>
          </a:xfrm>
          <a:custGeom>
            <a:avLst/>
            <a:gdLst>
              <a:gd name="T0" fmla="*/ 596 w 6580"/>
              <a:gd name="T1" fmla="*/ 1330 h 4000"/>
              <a:gd name="T2" fmla="*/ 0 w 6580"/>
              <a:gd name="T3" fmla="*/ 1877 h 4000"/>
              <a:gd name="T4" fmla="*/ 328 w 6580"/>
              <a:gd name="T5" fmla="*/ 2353 h 4000"/>
              <a:gd name="T6" fmla="*/ 325 w 6580"/>
              <a:gd name="T7" fmla="*/ 2346 h 4000"/>
              <a:gd name="T8" fmla="*/ 146 w 6580"/>
              <a:gd name="T9" fmla="*/ 2721 h 4000"/>
              <a:gd name="T10" fmla="*/ 811 w 6580"/>
              <a:gd name="T11" fmla="*/ 3269 h 4000"/>
              <a:gd name="T12" fmla="*/ 888 w 6580"/>
              <a:gd name="T13" fmla="*/ 3265 h 4000"/>
              <a:gd name="T14" fmla="*/ 884 w 6580"/>
              <a:gd name="T15" fmla="*/ 3269 h 4000"/>
              <a:gd name="T16" fmla="*/ 1905 w 6580"/>
              <a:gd name="T17" fmla="*/ 3759 h 4000"/>
              <a:gd name="T18" fmla="*/ 2510 w 6580"/>
              <a:gd name="T19" fmla="*/ 3620 h 4000"/>
              <a:gd name="T20" fmla="*/ 2508 w 6580"/>
              <a:gd name="T21" fmla="*/ 3621 h 4000"/>
              <a:gd name="T22" fmla="*/ 3363 w 6580"/>
              <a:gd name="T23" fmla="*/ 4000 h 4000"/>
              <a:gd name="T24" fmla="*/ 4347 w 6580"/>
              <a:gd name="T25" fmla="*/ 3393 h 4000"/>
              <a:gd name="T26" fmla="*/ 4349 w 6580"/>
              <a:gd name="T27" fmla="*/ 3398 h 4000"/>
              <a:gd name="T28" fmla="*/ 4815 w 6580"/>
              <a:gd name="T29" fmla="*/ 3508 h 4000"/>
              <a:gd name="T30" fmla="*/ 5696 w 6580"/>
              <a:gd name="T31" fmla="*/ 2786 h 4000"/>
              <a:gd name="T32" fmla="*/ 5695 w 6580"/>
              <a:gd name="T33" fmla="*/ 2785 h 4000"/>
              <a:gd name="T34" fmla="*/ 6580 w 6580"/>
              <a:gd name="T35" fmla="*/ 1940 h 4000"/>
              <a:gd name="T36" fmla="*/ 6367 w 6580"/>
              <a:gd name="T37" fmla="*/ 1419 h 4000"/>
              <a:gd name="T38" fmla="*/ 6364 w 6580"/>
              <a:gd name="T39" fmla="*/ 1419 h 4000"/>
              <a:gd name="T40" fmla="*/ 6431 w 6580"/>
              <a:gd name="T41" fmla="*/ 1154 h 4000"/>
              <a:gd name="T42" fmla="*/ 5832 w 6580"/>
              <a:gd name="T43" fmla="*/ 504 h 4000"/>
              <a:gd name="T44" fmla="*/ 5835 w 6580"/>
              <a:gd name="T45" fmla="*/ 503 h 4000"/>
              <a:gd name="T46" fmla="*/ 5107 w 6580"/>
              <a:gd name="T47" fmla="*/ 0 h 4000"/>
              <a:gd name="T48" fmla="*/ 4541 w 6580"/>
              <a:gd name="T49" fmla="*/ 216 h 4000"/>
              <a:gd name="T50" fmla="*/ 4542 w 6580"/>
              <a:gd name="T51" fmla="*/ 217 h 4000"/>
              <a:gd name="T52" fmla="*/ 4015 w 6580"/>
              <a:gd name="T53" fmla="*/ 0 h 4000"/>
              <a:gd name="T54" fmla="*/ 3419 w 6580"/>
              <a:gd name="T55" fmla="*/ 305 h 4000"/>
              <a:gd name="T56" fmla="*/ 3422 w 6580"/>
              <a:gd name="T57" fmla="*/ 314 h 4000"/>
              <a:gd name="T58" fmla="*/ 2853 w 6580"/>
              <a:gd name="T59" fmla="*/ 121 h 4000"/>
              <a:gd name="T60" fmla="*/ 2135 w 6580"/>
              <a:gd name="T61" fmla="*/ 478 h 4000"/>
              <a:gd name="T62" fmla="*/ 2132 w 6580"/>
              <a:gd name="T63" fmla="*/ 483 h 4000"/>
              <a:gd name="T64" fmla="*/ 1612 w 6580"/>
              <a:gd name="T65" fmla="*/ 367 h 4000"/>
              <a:gd name="T66" fmla="*/ 583 w 6580"/>
              <a:gd name="T67" fmla="*/ 1217 h 4000"/>
              <a:gd name="T68" fmla="*/ 593 w 6580"/>
              <a:gd name="T69" fmla="*/ 1330 h 4000"/>
              <a:gd name="T70" fmla="*/ 596 w 6580"/>
              <a:gd name="T71" fmla="*/ 1330 h 4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580" h="4000">
                <a:moveTo>
                  <a:pt x="596" y="1330"/>
                </a:moveTo>
                <a:cubicBezTo>
                  <a:pt x="257" y="1359"/>
                  <a:pt x="0" y="1596"/>
                  <a:pt x="0" y="1877"/>
                </a:cubicBezTo>
                <a:cubicBezTo>
                  <a:pt x="0" y="2072"/>
                  <a:pt x="125" y="2254"/>
                  <a:pt x="328" y="2353"/>
                </a:cubicBezTo>
                <a:lnTo>
                  <a:pt x="325" y="2346"/>
                </a:lnTo>
                <a:cubicBezTo>
                  <a:pt x="209" y="2448"/>
                  <a:pt x="146" y="2582"/>
                  <a:pt x="146" y="2721"/>
                </a:cubicBezTo>
                <a:cubicBezTo>
                  <a:pt x="146" y="3024"/>
                  <a:pt x="443" y="3269"/>
                  <a:pt x="811" y="3269"/>
                </a:cubicBezTo>
                <a:cubicBezTo>
                  <a:pt x="835" y="3269"/>
                  <a:pt x="862" y="3267"/>
                  <a:pt x="888" y="3265"/>
                </a:cubicBezTo>
                <a:lnTo>
                  <a:pt x="884" y="3269"/>
                </a:lnTo>
                <a:cubicBezTo>
                  <a:pt x="1094" y="3571"/>
                  <a:pt x="1482" y="3759"/>
                  <a:pt x="1905" y="3759"/>
                </a:cubicBezTo>
                <a:cubicBezTo>
                  <a:pt x="2118" y="3759"/>
                  <a:pt x="2327" y="3711"/>
                  <a:pt x="2510" y="3620"/>
                </a:cubicBezTo>
                <a:lnTo>
                  <a:pt x="2508" y="3621"/>
                </a:lnTo>
                <a:cubicBezTo>
                  <a:pt x="2698" y="3857"/>
                  <a:pt x="3019" y="4000"/>
                  <a:pt x="3363" y="4000"/>
                </a:cubicBezTo>
                <a:cubicBezTo>
                  <a:pt x="3816" y="4000"/>
                  <a:pt x="4216" y="3754"/>
                  <a:pt x="4347" y="3393"/>
                </a:cubicBezTo>
                <a:lnTo>
                  <a:pt x="4349" y="3398"/>
                </a:lnTo>
                <a:cubicBezTo>
                  <a:pt x="4488" y="3471"/>
                  <a:pt x="4650" y="3508"/>
                  <a:pt x="4815" y="3508"/>
                </a:cubicBezTo>
                <a:cubicBezTo>
                  <a:pt x="5299" y="3508"/>
                  <a:pt x="5692" y="3186"/>
                  <a:pt x="5696" y="2786"/>
                </a:cubicBezTo>
                <a:lnTo>
                  <a:pt x="5695" y="2785"/>
                </a:lnTo>
                <a:cubicBezTo>
                  <a:pt x="6202" y="2725"/>
                  <a:pt x="6580" y="2365"/>
                  <a:pt x="6580" y="1940"/>
                </a:cubicBezTo>
                <a:cubicBezTo>
                  <a:pt x="6580" y="1751"/>
                  <a:pt x="6505" y="1569"/>
                  <a:pt x="6367" y="1419"/>
                </a:cubicBezTo>
                <a:lnTo>
                  <a:pt x="6364" y="1419"/>
                </a:lnTo>
                <a:cubicBezTo>
                  <a:pt x="6408" y="1334"/>
                  <a:pt x="6431" y="1245"/>
                  <a:pt x="6431" y="1154"/>
                </a:cubicBezTo>
                <a:cubicBezTo>
                  <a:pt x="6431" y="849"/>
                  <a:pt x="6185" y="583"/>
                  <a:pt x="5832" y="504"/>
                </a:cubicBezTo>
                <a:lnTo>
                  <a:pt x="5835" y="503"/>
                </a:lnTo>
                <a:cubicBezTo>
                  <a:pt x="5771" y="212"/>
                  <a:pt x="5464" y="0"/>
                  <a:pt x="5107" y="0"/>
                </a:cubicBezTo>
                <a:cubicBezTo>
                  <a:pt x="4889" y="0"/>
                  <a:pt x="4683" y="79"/>
                  <a:pt x="4541" y="216"/>
                </a:cubicBezTo>
                <a:lnTo>
                  <a:pt x="4542" y="217"/>
                </a:lnTo>
                <a:cubicBezTo>
                  <a:pt x="4417" y="81"/>
                  <a:pt x="4222" y="0"/>
                  <a:pt x="4015" y="0"/>
                </a:cubicBezTo>
                <a:cubicBezTo>
                  <a:pt x="3763" y="0"/>
                  <a:pt x="3532" y="118"/>
                  <a:pt x="3419" y="305"/>
                </a:cubicBezTo>
                <a:lnTo>
                  <a:pt x="3422" y="314"/>
                </a:lnTo>
                <a:cubicBezTo>
                  <a:pt x="3269" y="190"/>
                  <a:pt x="3066" y="121"/>
                  <a:pt x="2853" y="121"/>
                </a:cubicBezTo>
                <a:cubicBezTo>
                  <a:pt x="2552" y="121"/>
                  <a:pt x="2275" y="258"/>
                  <a:pt x="2135" y="478"/>
                </a:cubicBezTo>
                <a:lnTo>
                  <a:pt x="2132" y="483"/>
                </a:lnTo>
                <a:cubicBezTo>
                  <a:pt x="1974" y="407"/>
                  <a:pt x="1796" y="367"/>
                  <a:pt x="1612" y="367"/>
                </a:cubicBezTo>
                <a:cubicBezTo>
                  <a:pt x="1044" y="367"/>
                  <a:pt x="583" y="746"/>
                  <a:pt x="583" y="1217"/>
                </a:cubicBezTo>
                <a:cubicBezTo>
                  <a:pt x="583" y="1254"/>
                  <a:pt x="586" y="1293"/>
                  <a:pt x="593" y="1330"/>
                </a:cubicBezTo>
                <a:lnTo>
                  <a:pt x="596" y="133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4763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lIns="36000" tIns="36000" rIns="36000" bIns="36000" anchor="ctr"/>
          <a:lstStyle/>
          <a:p>
            <a:pPr algn="ctr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Provider</a:t>
            </a:r>
          </a:p>
          <a:p>
            <a:pPr algn="ctr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</a:t>
            </a:r>
            <a:endParaRPr lang="en-US" sz="14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" name="Rechteck 320"/>
          <p:cNvSpPr/>
          <p:nvPr/>
        </p:nvSpPr>
        <p:spPr>
          <a:xfrm>
            <a:off x="8001879" y="3997841"/>
            <a:ext cx="106679" cy="83350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lIns="91333" tIns="45666" rIns="91333" bIns="45666" rtlCol="0" anchor="ctr"/>
          <a:lstStyle/>
          <a:p>
            <a:pPr algn="ctr" defTabSz="456662">
              <a:lnSpc>
                <a:spcPts val="1800"/>
              </a:lnSpc>
              <a:buClr>
                <a:srgbClr val="E20074"/>
              </a:buClr>
            </a:pPr>
            <a:endParaRPr lang="en-GB" sz="1800" kern="0" dirty="0" err="1">
              <a:solidFill>
                <a:srgbClr val="000000"/>
              </a:solidFill>
              <a:latin typeface="Tele-GroteskNor"/>
            </a:endParaRPr>
          </a:p>
        </p:txBody>
      </p:sp>
      <p:sp>
        <p:nvSpPr>
          <p:cNvPr id="257" name="TextBox 94"/>
          <p:cNvSpPr txBox="1">
            <a:spLocks noChangeArrowheads="1"/>
          </p:cNvSpPr>
          <p:nvPr/>
        </p:nvSpPr>
        <p:spPr bwMode="auto">
          <a:xfrm>
            <a:off x="8145896" y="3933056"/>
            <a:ext cx="9216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■"/>
              <a:defRPr sz="32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♦"/>
              <a:defRPr sz="2800">
                <a:solidFill>
                  <a:srgbClr val="404040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000090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rgbClr val="66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E20074"/>
              </a:buClr>
              <a:buSzPct val="75000"/>
              <a:buFontTx/>
              <a:buNone/>
            </a:pPr>
            <a:r>
              <a:rPr lang="en-US" altLang="de-DE" sz="1100" dirty="0" smtClean="0">
                <a:latin typeface="Tele-GroteskNor" pitchFamily="2" charset="0"/>
              </a:rPr>
              <a:t>mmWave AP</a:t>
            </a:r>
          </a:p>
          <a:p>
            <a:pPr eaLnBrk="1" hangingPunct="1">
              <a:spcBef>
                <a:spcPct val="0"/>
              </a:spcBef>
              <a:buClr>
                <a:srgbClr val="E20074"/>
              </a:buClr>
              <a:buSzPct val="75000"/>
              <a:buFontTx/>
              <a:buNone/>
            </a:pPr>
            <a:r>
              <a:rPr lang="en-US" altLang="de-DE" sz="1100" dirty="0" smtClean="0">
                <a:latin typeface="Tele-GroteskNor" pitchFamily="2" charset="0"/>
              </a:rPr>
              <a:t>mmWave link</a:t>
            </a:r>
            <a:endParaRPr lang="en-US" altLang="de-DE" sz="1100" dirty="0">
              <a:latin typeface="Tele-GroteskNor" pitchFamily="2" charset="0"/>
            </a:endParaRPr>
          </a:p>
        </p:txBody>
      </p:sp>
      <p:cxnSp>
        <p:nvCxnSpPr>
          <p:cNvPr id="258" name="Gerade Verbindung 325"/>
          <p:cNvCxnSpPr/>
          <p:nvPr/>
        </p:nvCxnSpPr>
        <p:spPr bwMode="auto">
          <a:xfrm>
            <a:off x="7949176" y="4191832"/>
            <a:ext cx="180772" cy="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6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sp>
        <p:nvSpPr>
          <p:cNvPr id="259" name="TextBox 94"/>
          <p:cNvSpPr txBox="1">
            <a:spLocks noChangeArrowheads="1"/>
          </p:cNvSpPr>
          <p:nvPr/>
        </p:nvSpPr>
        <p:spPr bwMode="auto">
          <a:xfrm>
            <a:off x="167712" y="3271088"/>
            <a:ext cx="714716" cy="33239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■"/>
              <a:defRPr sz="32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♦"/>
              <a:defRPr sz="2800">
                <a:solidFill>
                  <a:srgbClr val="404040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000090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rgbClr val="66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lnSpc>
                <a:spcPct val="80000"/>
              </a:lnSpc>
              <a:spcBef>
                <a:spcPct val="0"/>
              </a:spcBef>
              <a:buClr>
                <a:srgbClr val="E20074"/>
              </a:buClr>
              <a:buSzPct val="75000"/>
              <a:buFontTx/>
              <a:buNone/>
            </a:pPr>
            <a:r>
              <a:rPr lang="en-US" altLang="de-DE" sz="1100" dirty="0" smtClean="0"/>
              <a:t>Fiber PoP </a:t>
            </a:r>
            <a:r>
              <a:rPr lang="en-US" altLang="de-DE" sz="800" dirty="0" smtClean="0"/>
              <a:t>(to Provider Network)</a:t>
            </a:r>
            <a:endParaRPr lang="en-US" altLang="de-DE" sz="800" dirty="0"/>
          </a:p>
        </p:txBody>
      </p:sp>
      <p:cxnSp>
        <p:nvCxnSpPr>
          <p:cNvPr id="260" name="Gewinkelte Verbindung 2"/>
          <p:cNvCxnSpPr>
            <a:stCxn id="340" idx="1"/>
            <a:endCxn id="181" idx="2"/>
          </p:cNvCxnSpPr>
          <p:nvPr/>
        </p:nvCxnSpPr>
        <p:spPr bwMode="auto">
          <a:xfrm flipV="1">
            <a:off x="927256" y="3190485"/>
            <a:ext cx="435205" cy="309914"/>
          </a:xfrm>
          <a:prstGeom prst="bentConnector2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61" name="Group 5"/>
          <p:cNvGrpSpPr>
            <a:grpSpLocks/>
          </p:cNvGrpSpPr>
          <p:nvPr/>
        </p:nvGrpSpPr>
        <p:grpSpPr bwMode="auto">
          <a:xfrm>
            <a:off x="927256" y="3293215"/>
            <a:ext cx="201612" cy="265113"/>
            <a:chOff x="632" y="1958"/>
            <a:chExt cx="220" cy="389"/>
          </a:xfrm>
        </p:grpSpPr>
        <p:sp>
          <p:nvSpPr>
            <p:cNvPr id="262" name="Freeform 6"/>
            <p:cNvSpPr>
              <a:spLocks/>
            </p:cNvSpPr>
            <p:nvPr/>
          </p:nvSpPr>
          <p:spPr bwMode="auto">
            <a:xfrm>
              <a:off x="778" y="1958"/>
              <a:ext cx="74" cy="389"/>
            </a:xfrm>
            <a:custGeom>
              <a:avLst/>
              <a:gdLst>
                <a:gd name="T0" fmla="*/ 0 w 74"/>
                <a:gd name="T1" fmla="*/ 17 h 388"/>
                <a:gd name="T2" fmla="*/ 74 w 74"/>
                <a:gd name="T3" fmla="*/ 0 h 388"/>
                <a:gd name="T4" fmla="*/ 74 w 74"/>
                <a:gd name="T5" fmla="*/ 351 h 388"/>
                <a:gd name="T6" fmla="*/ 0 w 74"/>
                <a:gd name="T7" fmla="*/ 422 h 388"/>
                <a:gd name="T8" fmla="*/ 0 w 74"/>
                <a:gd name="T9" fmla="*/ 17 h 3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4"/>
                <a:gd name="T16" fmla="*/ 0 h 388"/>
                <a:gd name="T17" fmla="*/ 74 w 74"/>
                <a:gd name="T18" fmla="*/ 388 h 3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4" h="388">
                  <a:moveTo>
                    <a:pt x="0" y="17"/>
                  </a:moveTo>
                  <a:lnTo>
                    <a:pt x="74" y="0"/>
                  </a:lnTo>
                  <a:lnTo>
                    <a:pt x="74" y="317"/>
                  </a:lnTo>
                  <a:lnTo>
                    <a:pt x="0" y="388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A0A0A0"/>
            </a:solidFill>
            <a:ln w="1588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pitchFamily="34" charset="0"/>
              </a:endParaRPr>
            </a:p>
          </p:txBody>
        </p:sp>
        <p:sp>
          <p:nvSpPr>
            <p:cNvPr id="263" name="Freeform 7"/>
            <p:cNvSpPr>
              <a:spLocks/>
            </p:cNvSpPr>
            <p:nvPr/>
          </p:nvSpPr>
          <p:spPr bwMode="auto">
            <a:xfrm>
              <a:off x="634" y="2263"/>
              <a:ext cx="144" cy="84"/>
            </a:xfrm>
            <a:custGeom>
              <a:avLst/>
              <a:gdLst>
                <a:gd name="T0" fmla="*/ 0 w 145"/>
                <a:gd name="T1" fmla="*/ 0 h 83"/>
                <a:gd name="T2" fmla="*/ 0 w 145"/>
                <a:gd name="T3" fmla="*/ 19 h 83"/>
                <a:gd name="T4" fmla="*/ 111 w 145"/>
                <a:gd name="T5" fmla="*/ 117 h 83"/>
                <a:gd name="T6" fmla="*/ 111 w 145"/>
                <a:gd name="T7" fmla="*/ 92 h 83"/>
                <a:gd name="T8" fmla="*/ 0 w 145"/>
                <a:gd name="T9" fmla="*/ 0 h 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83"/>
                <a:gd name="T17" fmla="*/ 145 w 145"/>
                <a:gd name="T18" fmla="*/ 83 h 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83">
                  <a:moveTo>
                    <a:pt x="0" y="0"/>
                  </a:moveTo>
                  <a:lnTo>
                    <a:pt x="0" y="19"/>
                  </a:lnTo>
                  <a:lnTo>
                    <a:pt x="145" y="83"/>
                  </a:lnTo>
                  <a:lnTo>
                    <a:pt x="145" y="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0A0"/>
            </a:solidFill>
            <a:ln w="1588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pitchFamily="34" charset="0"/>
              </a:endParaRPr>
            </a:p>
          </p:txBody>
        </p:sp>
        <p:sp>
          <p:nvSpPr>
            <p:cNvPr id="264" name="Freeform 8"/>
            <p:cNvSpPr>
              <a:spLocks/>
            </p:cNvSpPr>
            <p:nvPr/>
          </p:nvSpPr>
          <p:spPr bwMode="auto">
            <a:xfrm>
              <a:off x="632" y="1977"/>
              <a:ext cx="146" cy="345"/>
            </a:xfrm>
            <a:custGeom>
              <a:avLst/>
              <a:gdLst>
                <a:gd name="T0" fmla="*/ 0 w 146"/>
                <a:gd name="T1" fmla="*/ 2 h 345"/>
                <a:gd name="T2" fmla="*/ 0 w 146"/>
                <a:gd name="T3" fmla="*/ 285 h 345"/>
                <a:gd name="T4" fmla="*/ 146 w 146"/>
                <a:gd name="T5" fmla="*/ 345 h 345"/>
                <a:gd name="T6" fmla="*/ 146 w 146"/>
                <a:gd name="T7" fmla="*/ 0 h 345"/>
                <a:gd name="T8" fmla="*/ 0 w 146"/>
                <a:gd name="T9" fmla="*/ 2 h 3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6"/>
                <a:gd name="T16" fmla="*/ 0 h 345"/>
                <a:gd name="T17" fmla="*/ 146 w 146"/>
                <a:gd name="T18" fmla="*/ 345 h 3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6" h="345">
                  <a:moveTo>
                    <a:pt x="0" y="2"/>
                  </a:moveTo>
                  <a:lnTo>
                    <a:pt x="0" y="285"/>
                  </a:lnTo>
                  <a:lnTo>
                    <a:pt x="146" y="345"/>
                  </a:lnTo>
                  <a:lnTo>
                    <a:pt x="146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C0C0C0"/>
            </a:solidFill>
            <a:ln w="1588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pitchFamily="34" charset="0"/>
              </a:endParaRPr>
            </a:p>
          </p:txBody>
        </p:sp>
        <p:grpSp>
          <p:nvGrpSpPr>
            <p:cNvPr id="265" name="Group 9"/>
            <p:cNvGrpSpPr>
              <a:grpSpLocks/>
            </p:cNvGrpSpPr>
            <p:nvPr/>
          </p:nvGrpSpPr>
          <p:grpSpPr bwMode="auto">
            <a:xfrm>
              <a:off x="637" y="1991"/>
              <a:ext cx="135" cy="144"/>
              <a:chOff x="637" y="1991"/>
              <a:chExt cx="135" cy="144"/>
            </a:xfrm>
          </p:grpSpPr>
          <p:sp>
            <p:nvSpPr>
              <p:cNvPr id="350" name="Freeform 10"/>
              <p:cNvSpPr>
                <a:spLocks/>
              </p:cNvSpPr>
              <p:nvPr/>
            </p:nvSpPr>
            <p:spPr bwMode="auto">
              <a:xfrm>
                <a:off x="637" y="1991"/>
                <a:ext cx="135" cy="144"/>
              </a:xfrm>
              <a:custGeom>
                <a:avLst/>
                <a:gdLst>
                  <a:gd name="T0" fmla="*/ 0 w 135"/>
                  <a:gd name="T1" fmla="*/ 0 h 143"/>
                  <a:gd name="T2" fmla="*/ 135 w 135"/>
                  <a:gd name="T3" fmla="*/ 0 h 143"/>
                  <a:gd name="T4" fmla="*/ 135 w 135"/>
                  <a:gd name="T5" fmla="*/ 177 h 143"/>
                  <a:gd name="T6" fmla="*/ 0 w 135"/>
                  <a:gd name="T7" fmla="*/ 152 h 143"/>
                  <a:gd name="T8" fmla="*/ 0 w 135"/>
                  <a:gd name="T9" fmla="*/ 0 h 1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5"/>
                  <a:gd name="T16" fmla="*/ 0 h 143"/>
                  <a:gd name="T17" fmla="*/ 135 w 135"/>
                  <a:gd name="T18" fmla="*/ 143 h 14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5" h="143">
                    <a:moveTo>
                      <a:pt x="0" y="0"/>
                    </a:moveTo>
                    <a:lnTo>
                      <a:pt x="135" y="0"/>
                    </a:lnTo>
                    <a:lnTo>
                      <a:pt x="135" y="143"/>
                    </a:lnTo>
                    <a:lnTo>
                      <a:pt x="0" y="1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 w="1588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grpSp>
            <p:nvGrpSpPr>
              <p:cNvPr id="351" name="Group 11"/>
              <p:cNvGrpSpPr>
                <a:grpSpLocks/>
              </p:cNvGrpSpPr>
              <p:nvPr/>
            </p:nvGrpSpPr>
            <p:grpSpPr bwMode="auto">
              <a:xfrm>
                <a:off x="641" y="1995"/>
                <a:ext cx="127" cy="136"/>
                <a:chOff x="641" y="1995"/>
                <a:chExt cx="127" cy="136"/>
              </a:xfrm>
            </p:grpSpPr>
            <p:sp>
              <p:nvSpPr>
                <p:cNvPr id="352" name="Freeform 12"/>
                <p:cNvSpPr>
                  <a:spLocks/>
                </p:cNvSpPr>
                <p:nvPr/>
              </p:nvSpPr>
              <p:spPr bwMode="auto">
                <a:xfrm>
                  <a:off x="641" y="1995"/>
                  <a:ext cx="126" cy="133"/>
                </a:xfrm>
                <a:custGeom>
                  <a:avLst/>
                  <a:gdLst>
                    <a:gd name="T0" fmla="*/ 0 w 122"/>
                    <a:gd name="T1" fmla="*/ 0 h 127"/>
                    <a:gd name="T2" fmla="*/ 0 w 122"/>
                    <a:gd name="T3" fmla="*/ 504 h 127"/>
                    <a:gd name="T4" fmla="*/ 277 w 122"/>
                    <a:gd name="T5" fmla="*/ 611 h 127"/>
                    <a:gd name="T6" fmla="*/ 277 w 122"/>
                    <a:gd name="T7" fmla="*/ 3 h 127"/>
                    <a:gd name="T8" fmla="*/ 0 w 122"/>
                    <a:gd name="T9" fmla="*/ 0 h 1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2"/>
                    <a:gd name="T16" fmla="*/ 0 h 127"/>
                    <a:gd name="T17" fmla="*/ 122 w 122"/>
                    <a:gd name="T18" fmla="*/ 127 h 1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2" h="127">
                      <a:moveTo>
                        <a:pt x="0" y="0"/>
                      </a:moveTo>
                      <a:lnTo>
                        <a:pt x="0" y="105"/>
                      </a:lnTo>
                      <a:lnTo>
                        <a:pt x="122" y="127"/>
                      </a:lnTo>
                      <a:lnTo>
                        <a:pt x="122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353" name="Freeform 13"/>
                <p:cNvSpPr>
                  <a:spLocks/>
                </p:cNvSpPr>
                <p:nvPr/>
              </p:nvSpPr>
              <p:spPr bwMode="auto">
                <a:xfrm>
                  <a:off x="641" y="1998"/>
                  <a:ext cx="126" cy="133"/>
                </a:xfrm>
                <a:custGeom>
                  <a:avLst/>
                  <a:gdLst>
                    <a:gd name="T0" fmla="*/ 0 w 122"/>
                    <a:gd name="T1" fmla="*/ 0 h 128"/>
                    <a:gd name="T2" fmla="*/ 0 w 122"/>
                    <a:gd name="T3" fmla="*/ 383 h 128"/>
                    <a:gd name="T4" fmla="*/ 277 w 122"/>
                    <a:gd name="T5" fmla="*/ 473 h 128"/>
                    <a:gd name="T6" fmla="*/ 277 w 122"/>
                    <a:gd name="T7" fmla="*/ 458 h 128"/>
                    <a:gd name="T8" fmla="*/ 277 w 122"/>
                    <a:gd name="T9" fmla="*/ 5 h 128"/>
                    <a:gd name="T10" fmla="*/ 0 w 122"/>
                    <a:gd name="T11" fmla="*/ 0 h 12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22"/>
                    <a:gd name="T19" fmla="*/ 0 h 128"/>
                    <a:gd name="T20" fmla="*/ 122 w 122"/>
                    <a:gd name="T21" fmla="*/ 128 h 12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22" h="128">
                      <a:moveTo>
                        <a:pt x="0" y="0"/>
                      </a:moveTo>
                      <a:lnTo>
                        <a:pt x="0" y="105"/>
                      </a:lnTo>
                      <a:lnTo>
                        <a:pt x="122" y="128"/>
                      </a:lnTo>
                      <a:lnTo>
                        <a:pt x="122" y="125"/>
                      </a:lnTo>
                      <a:lnTo>
                        <a:pt x="122" y="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354" name="Freeform 14"/>
                <p:cNvSpPr>
                  <a:spLocks/>
                </p:cNvSpPr>
                <p:nvPr/>
              </p:nvSpPr>
              <p:spPr bwMode="auto">
                <a:xfrm>
                  <a:off x="641" y="1995"/>
                  <a:ext cx="126" cy="133"/>
                </a:xfrm>
                <a:custGeom>
                  <a:avLst/>
                  <a:gdLst>
                    <a:gd name="T0" fmla="*/ 0 w 122"/>
                    <a:gd name="T1" fmla="*/ 0 h 126"/>
                    <a:gd name="T2" fmla="*/ 0 w 122"/>
                    <a:gd name="T3" fmla="*/ 667 h 126"/>
                    <a:gd name="T4" fmla="*/ 277 w 122"/>
                    <a:gd name="T5" fmla="*/ 797 h 126"/>
                    <a:gd name="T6" fmla="*/ 277 w 122"/>
                    <a:gd name="T7" fmla="*/ 3 h 126"/>
                    <a:gd name="T8" fmla="*/ 0 w 122"/>
                    <a:gd name="T9" fmla="*/ 0 h 1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2"/>
                    <a:gd name="T16" fmla="*/ 0 h 126"/>
                    <a:gd name="T17" fmla="*/ 122 w 122"/>
                    <a:gd name="T18" fmla="*/ 126 h 1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2" h="126">
                      <a:moveTo>
                        <a:pt x="0" y="0"/>
                      </a:moveTo>
                      <a:lnTo>
                        <a:pt x="0" y="105"/>
                      </a:lnTo>
                      <a:lnTo>
                        <a:pt x="122" y="126"/>
                      </a:lnTo>
                      <a:lnTo>
                        <a:pt x="122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0606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grpSp>
              <p:nvGrpSpPr>
                <p:cNvPr id="355" name="Group 15"/>
                <p:cNvGrpSpPr>
                  <a:grpSpLocks/>
                </p:cNvGrpSpPr>
                <p:nvPr/>
              </p:nvGrpSpPr>
              <p:grpSpPr bwMode="auto">
                <a:xfrm>
                  <a:off x="642" y="1998"/>
                  <a:ext cx="125" cy="123"/>
                  <a:chOff x="642" y="1998"/>
                  <a:chExt cx="125" cy="123"/>
                </a:xfrm>
              </p:grpSpPr>
              <p:sp>
                <p:nvSpPr>
                  <p:cNvPr id="405" name="Freeform 16"/>
                  <p:cNvSpPr>
                    <a:spLocks/>
                  </p:cNvSpPr>
                  <p:nvPr/>
                </p:nvSpPr>
                <p:spPr bwMode="auto">
                  <a:xfrm>
                    <a:off x="642" y="1998"/>
                    <a:ext cx="9" cy="102"/>
                  </a:xfrm>
                  <a:custGeom>
                    <a:avLst/>
                    <a:gdLst>
                      <a:gd name="T0" fmla="*/ 0 w 7"/>
                      <a:gd name="T1" fmla="*/ 0 h 102"/>
                      <a:gd name="T2" fmla="*/ 0 w 7"/>
                      <a:gd name="T3" fmla="*/ 101 h 102"/>
                      <a:gd name="T4" fmla="*/ 35178 w 7"/>
                      <a:gd name="T5" fmla="*/ 102 h 102"/>
                      <a:gd name="T6" fmla="*/ 35178 w 7"/>
                      <a:gd name="T7" fmla="*/ 0 h 102"/>
                      <a:gd name="T8" fmla="*/ 0 w 7"/>
                      <a:gd name="T9" fmla="*/ 0 h 10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"/>
                      <a:gd name="T16" fmla="*/ 0 h 102"/>
                      <a:gd name="T17" fmla="*/ 7 w 7"/>
                      <a:gd name="T18" fmla="*/ 102 h 10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" h="102">
                        <a:moveTo>
                          <a:pt x="0" y="0"/>
                        </a:moveTo>
                        <a:lnTo>
                          <a:pt x="0" y="101"/>
                        </a:lnTo>
                        <a:lnTo>
                          <a:pt x="7" y="102"/>
                        </a:lnTo>
                        <a:lnTo>
                          <a:pt x="7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406" name="Freeform 17"/>
                  <p:cNvSpPr>
                    <a:spLocks/>
                  </p:cNvSpPr>
                  <p:nvPr/>
                </p:nvSpPr>
                <p:spPr bwMode="auto">
                  <a:xfrm>
                    <a:off x="653" y="1998"/>
                    <a:ext cx="7" cy="107"/>
                  </a:xfrm>
                  <a:custGeom>
                    <a:avLst/>
                    <a:gdLst>
                      <a:gd name="T0" fmla="*/ 0 w 6"/>
                      <a:gd name="T1" fmla="*/ 0 h 103"/>
                      <a:gd name="T2" fmla="*/ 0 w 6"/>
                      <a:gd name="T3" fmla="*/ 370 h 103"/>
                      <a:gd name="T4" fmla="*/ 1210 w 6"/>
                      <a:gd name="T5" fmla="*/ 377 h 103"/>
                      <a:gd name="T6" fmla="*/ 1210 w 6"/>
                      <a:gd name="T7" fmla="*/ 0 h 103"/>
                      <a:gd name="T8" fmla="*/ 0 w 6"/>
                      <a:gd name="T9" fmla="*/ 0 h 10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"/>
                      <a:gd name="T16" fmla="*/ 0 h 103"/>
                      <a:gd name="T17" fmla="*/ 6 w 6"/>
                      <a:gd name="T18" fmla="*/ 103 h 10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" h="103">
                        <a:moveTo>
                          <a:pt x="0" y="0"/>
                        </a:moveTo>
                        <a:lnTo>
                          <a:pt x="0" y="102"/>
                        </a:lnTo>
                        <a:lnTo>
                          <a:pt x="6" y="103"/>
                        </a:lnTo>
                        <a:lnTo>
                          <a:pt x="6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407" name="Freeform 18"/>
                  <p:cNvSpPr>
                    <a:spLocks/>
                  </p:cNvSpPr>
                  <p:nvPr/>
                </p:nvSpPr>
                <p:spPr bwMode="auto">
                  <a:xfrm>
                    <a:off x="660" y="1998"/>
                    <a:ext cx="10" cy="107"/>
                  </a:xfrm>
                  <a:custGeom>
                    <a:avLst/>
                    <a:gdLst>
                      <a:gd name="T0" fmla="*/ 0 w 7"/>
                      <a:gd name="T1" fmla="*/ 0 h 104"/>
                      <a:gd name="T2" fmla="*/ 0 w 7"/>
                      <a:gd name="T3" fmla="*/ 270 h 104"/>
                      <a:gd name="T4" fmla="*/ 35178 w 7"/>
                      <a:gd name="T5" fmla="*/ 272 h 104"/>
                      <a:gd name="T6" fmla="*/ 35178 w 7"/>
                      <a:gd name="T7" fmla="*/ 0 h 104"/>
                      <a:gd name="T8" fmla="*/ 0 w 7"/>
                      <a:gd name="T9" fmla="*/ 0 h 10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"/>
                      <a:gd name="T16" fmla="*/ 0 h 104"/>
                      <a:gd name="T17" fmla="*/ 7 w 7"/>
                      <a:gd name="T18" fmla="*/ 104 h 10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" h="104">
                        <a:moveTo>
                          <a:pt x="0" y="0"/>
                        </a:moveTo>
                        <a:lnTo>
                          <a:pt x="0" y="103"/>
                        </a:lnTo>
                        <a:lnTo>
                          <a:pt x="7" y="104"/>
                        </a:lnTo>
                        <a:lnTo>
                          <a:pt x="7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408" name="Freeform 19"/>
                  <p:cNvSpPr>
                    <a:spLocks/>
                  </p:cNvSpPr>
                  <p:nvPr/>
                </p:nvSpPr>
                <p:spPr bwMode="auto">
                  <a:xfrm>
                    <a:off x="670" y="1998"/>
                    <a:ext cx="7" cy="107"/>
                  </a:xfrm>
                  <a:custGeom>
                    <a:avLst/>
                    <a:gdLst>
                      <a:gd name="T0" fmla="*/ 0 w 7"/>
                      <a:gd name="T1" fmla="*/ 0 h 105"/>
                      <a:gd name="T2" fmla="*/ 0 w 7"/>
                      <a:gd name="T3" fmla="*/ 194 h 105"/>
                      <a:gd name="T4" fmla="*/ 7 w 7"/>
                      <a:gd name="T5" fmla="*/ 196 h 105"/>
                      <a:gd name="T6" fmla="*/ 7 w 7"/>
                      <a:gd name="T7" fmla="*/ 0 h 105"/>
                      <a:gd name="T8" fmla="*/ 0 w 7"/>
                      <a:gd name="T9" fmla="*/ 0 h 10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"/>
                      <a:gd name="T16" fmla="*/ 0 h 105"/>
                      <a:gd name="T17" fmla="*/ 7 w 7"/>
                      <a:gd name="T18" fmla="*/ 105 h 105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" h="105">
                        <a:moveTo>
                          <a:pt x="0" y="0"/>
                        </a:moveTo>
                        <a:lnTo>
                          <a:pt x="0" y="104"/>
                        </a:lnTo>
                        <a:lnTo>
                          <a:pt x="7" y="105"/>
                        </a:lnTo>
                        <a:lnTo>
                          <a:pt x="7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409" name="Freeform 20"/>
                  <p:cNvSpPr>
                    <a:spLocks/>
                  </p:cNvSpPr>
                  <p:nvPr/>
                </p:nvSpPr>
                <p:spPr bwMode="auto">
                  <a:xfrm>
                    <a:off x="681" y="1998"/>
                    <a:ext cx="5" cy="109"/>
                  </a:xfrm>
                  <a:custGeom>
                    <a:avLst/>
                    <a:gdLst>
                      <a:gd name="T0" fmla="*/ 0 w 6"/>
                      <a:gd name="T1" fmla="*/ 0 h 108"/>
                      <a:gd name="T2" fmla="*/ 0 w 6"/>
                      <a:gd name="T3" fmla="*/ 139 h 108"/>
                      <a:gd name="T4" fmla="*/ 3 w 6"/>
                      <a:gd name="T5" fmla="*/ 142 h 108"/>
                      <a:gd name="T6" fmla="*/ 3 w 6"/>
                      <a:gd name="T7" fmla="*/ 0 h 108"/>
                      <a:gd name="T8" fmla="*/ 0 w 6"/>
                      <a:gd name="T9" fmla="*/ 0 h 1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"/>
                      <a:gd name="T16" fmla="*/ 0 h 108"/>
                      <a:gd name="T17" fmla="*/ 6 w 6"/>
                      <a:gd name="T18" fmla="*/ 108 h 1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" h="108">
                        <a:moveTo>
                          <a:pt x="0" y="0"/>
                        </a:moveTo>
                        <a:lnTo>
                          <a:pt x="0" y="105"/>
                        </a:lnTo>
                        <a:lnTo>
                          <a:pt x="6" y="108"/>
                        </a:lnTo>
                        <a:lnTo>
                          <a:pt x="6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410" name="Freeform 21"/>
                  <p:cNvSpPr>
                    <a:spLocks/>
                  </p:cNvSpPr>
                  <p:nvPr/>
                </p:nvSpPr>
                <p:spPr bwMode="auto">
                  <a:xfrm>
                    <a:off x="687" y="1998"/>
                    <a:ext cx="7" cy="114"/>
                  </a:xfrm>
                  <a:custGeom>
                    <a:avLst/>
                    <a:gdLst>
                      <a:gd name="T0" fmla="*/ 0 w 7"/>
                      <a:gd name="T1" fmla="*/ 0 h 109"/>
                      <a:gd name="T2" fmla="*/ 0 w 7"/>
                      <a:gd name="T3" fmla="*/ 495 h 109"/>
                      <a:gd name="T4" fmla="*/ 6 w 7"/>
                      <a:gd name="T5" fmla="*/ 500 h 109"/>
                      <a:gd name="T6" fmla="*/ 7 w 7"/>
                      <a:gd name="T7" fmla="*/ 1 h 109"/>
                      <a:gd name="T8" fmla="*/ 0 w 7"/>
                      <a:gd name="T9" fmla="*/ 0 h 109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"/>
                      <a:gd name="T16" fmla="*/ 0 h 109"/>
                      <a:gd name="T17" fmla="*/ 7 w 7"/>
                      <a:gd name="T18" fmla="*/ 109 h 109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" h="109">
                        <a:moveTo>
                          <a:pt x="0" y="0"/>
                        </a:moveTo>
                        <a:lnTo>
                          <a:pt x="0" y="108"/>
                        </a:lnTo>
                        <a:lnTo>
                          <a:pt x="6" y="109"/>
                        </a:lnTo>
                        <a:lnTo>
                          <a:pt x="7" y="1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411" name="Freeform 22"/>
                  <p:cNvSpPr>
                    <a:spLocks/>
                  </p:cNvSpPr>
                  <p:nvPr/>
                </p:nvSpPr>
                <p:spPr bwMode="auto">
                  <a:xfrm>
                    <a:off x="696" y="2000"/>
                    <a:ext cx="7" cy="109"/>
                  </a:xfrm>
                  <a:custGeom>
                    <a:avLst/>
                    <a:gdLst>
                      <a:gd name="T0" fmla="*/ 0 w 7"/>
                      <a:gd name="T1" fmla="*/ 0 h 109"/>
                      <a:gd name="T2" fmla="*/ 0 w 7"/>
                      <a:gd name="T3" fmla="*/ 108 h 109"/>
                      <a:gd name="T4" fmla="*/ 7 w 7"/>
                      <a:gd name="T5" fmla="*/ 109 h 109"/>
                      <a:gd name="T6" fmla="*/ 7 w 7"/>
                      <a:gd name="T7" fmla="*/ 0 h 109"/>
                      <a:gd name="T8" fmla="*/ 0 w 7"/>
                      <a:gd name="T9" fmla="*/ 0 h 109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"/>
                      <a:gd name="T16" fmla="*/ 0 h 109"/>
                      <a:gd name="T17" fmla="*/ 7 w 7"/>
                      <a:gd name="T18" fmla="*/ 109 h 109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" h="109">
                        <a:moveTo>
                          <a:pt x="0" y="0"/>
                        </a:moveTo>
                        <a:lnTo>
                          <a:pt x="0" y="108"/>
                        </a:lnTo>
                        <a:lnTo>
                          <a:pt x="7" y="109"/>
                        </a:lnTo>
                        <a:lnTo>
                          <a:pt x="7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412" name="Freeform 23"/>
                  <p:cNvSpPr>
                    <a:spLocks/>
                  </p:cNvSpPr>
                  <p:nvPr/>
                </p:nvSpPr>
                <p:spPr bwMode="auto">
                  <a:xfrm>
                    <a:off x="706" y="2000"/>
                    <a:ext cx="5" cy="114"/>
                  </a:xfrm>
                  <a:custGeom>
                    <a:avLst/>
                    <a:gdLst>
                      <a:gd name="T0" fmla="*/ 0 w 6"/>
                      <a:gd name="T1" fmla="*/ 0 h 112"/>
                      <a:gd name="T2" fmla="*/ 0 w 6"/>
                      <a:gd name="T3" fmla="*/ 195 h 112"/>
                      <a:gd name="T4" fmla="*/ 3 w 6"/>
                      <a:gd name="T5" fmla="*/ 201 h 112"/>
                      <a:gd name="T6" fmla="*/ 3 w 6"/>
                      <a:gd name="T7" fmla="*/ 0 h 112"/>
                      <a:gd name="T8" fmla="*/ 0 w 6"/>
                      <a:gd name="T9" fmla="*/ 0 h 11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"/>
                      <a:gd name="T16" fmla="*/ 0 h 112"/>
                      <a:gd name="T17" fmla="*/ 6 w 6"/>
                      <a:gd name="T18" fmla="*/ 112 h 11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" h="112">
                        <a:moveTo>
                          <a:pt x="0" y="0"/>
                        </a:moveTo>
                        <a:lnTo>
                          <a:pt x="0" y="109"/>
                        </a:lnTo>
                        <a:lnTo>
                          <a:pt x="6" y="112"/>
                        </a:lnTo>
                        <a:lnTo>
                          <a:pt x="6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413" name="Freeform 24"/>
                  <p:cNvSpPr>
                    <a:spLocks/>
                  </p:cNvSpPr>
                  <p:nvPr/>
                </p:nvSpPr>
                <p:spPr bwMode="auto">
                  <a:xfrm>
                    <a:off x="715" y="2000"/>
                    <a:ext cx="7" cy="114"/>
                  </a:xfrm>
                  <a:custGeom>
                    <a:avLst/>
                    <a:gdLst>
                      <a:gd name="T0" fmla="*/ 0 w 7"/>
                      <a:gd name="T1" fmla="*/ 0 h 113"/>
                      <a:gd name="T2" fmla="*/ 0 w 7"/>
                      <a:gd name="T3" fmla="*/ 146 h 113"/>
                      <a:gd name="T4" fmla="*/ 7 w 7"/>
                      <a:gd name="T5" fmla="*/ 147 h 113"/>
                      <a:gd name="T6" fmla="*/ 7 w 7"/>
                      <a:gd name="T7" fmla="*/ 0 h 113"/>
                      <a:gd name="T8" fmla="*/ 0 w 7"/>
                      <a:gd name="T9" fmla="*/ 0 h 11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"/>
                      <a:gd name="T16" fmla="*/ 0 h 113"/>
                      <a:gd name="T17" fmla="*/ 7 w 7"/>
                      <a:gd name="T18" fmla="*/ 113 h 11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" h="113">
                        <a:moveTo>
                          <a:pt x="0" y="0"/>
                        </a:moveTo>
                        <a:lnTo>
                          <a:pt x="0" y="112"/>
                        </a:lnTo>
                        <a:lnTo>
                          <a:pt x="7" y="113"/>
                        </a:lnTo>
                        <a:lnTo>
                          <a:pt x="7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414" name="Freeform 25"/>
                  <p:cNvSpPr>
                    <a:spLocks/>
                  </p:cNvSpPr>
                  <p:nvPr/>
                </p:nvSpPr>
                <p:spPr bwMode="auto">
                  <a:xfrm>
                    <a:off x="724" y="2000"/>
                    <a:ext cx="5" cy="114"/>
                  </a:xfrm>
                  <a:custGeom>
                    <a:avLst/>
                    <a:gdLst>
                      <a:gd name="T0" fmla="*/ 0 w 6"/>
                      <a:gd name="T1" fmla="*/ 0 h 114"/>
                      <a:gd name="T2" fmla="*/ 0 w 6"/>
                      <a:gd name="T3" fmla="*/ 113 h 114"/>
                      <a:gd name="T4" fmla="*/ 3 w 6"/>
                      <a:gd name="T5" fmla="*/ 114 h 114"/>
                      <a:gd name="T6" fmla="*/ 3 w 6"/>
                      <a:gd name="T7" fmla="*/ 0 h 114"/>
                      <a:gd name="T8" fmla="*/ 0 w 6"/>
                      <a:gd name="T9" fmla="*/ 0 h 11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"/>
                      <a:gd name="T16" fmla="*/ 0 h 114"/>
                      <a:gd name="T17" fmla="*/ 6 w 6"/>
                      <a:gd name="T18" fmla="*/ 114 h 11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" h="114">
                        <a:moveTo>
                          <a:pt x="0" y="0"/>
                        </a:moveTo>
                        <a:lnTo>
                          <a:pt x="0" y="113"/>
                        </a:lnTo>
                        <a:lnTo>
                          <a:pt x="6" y="114"/>
                        </a:lnTo>
                        <a:lnTo>
                          <a:pt x="6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415" name="Freeform 26"/>
                  <p:cNvSpPr>
                    <a:spLocks/>
                  </p:cNvSpPr>
                  <p:nvPr/>
                </p:nvSpPr>
                <p:spPr bwMode="auto">
                  <a:xfrm>
                    <a:off x="732" y="2002"/>
                    <a:ext cx="7" cy="114"/>
                  </a:xfrm>
                  <a:custGeom>
                    <a:avLst/>
                    <a:gdLst>
                      <a:gd name="T0" fmla="*/ 0 w 7"/>
                      <a:gd name="T1" fmla="*/ 0 h 114"/>
                      <a:gd name="T2" fmla="*/ 0 w 7"/>
                      <a:gd name="T3" fmla="*/ 113 h 114"/>
                      <a:gd name="T4" fmla="*/ 7 w 7"/>
                      <a:gd name="T5" fmla="*/ 114 h 114"/>
                      <a:gd name="T6" fmla="*/ 7 w 7"/>
                      <a:gd name="T7" fmla="*/ 0 h 114"/>
                      <a:gd name="T8" fmla="*/ 0 w 7"/>
                      <a:gd name="T9" fmla="*/ 0 h 11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"/>
                      <a:gd name="T16" fmla="*/ 0 h 114"/>
                      <a:gd name="T17" fmla="*/ 7 w 7"/>
                      <a:gd name="T18" fmla="*/ 114 h 11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" h="114">
                        <a:moveTo>
                          <a:pt x="0" y="0"/>
                        </a:moveTo>
                        <a:lnTo>
                          <a:pt x="0" y="113"/>
                        </a:lnTo>
                        <a:lnTo>
                          <a:pt x="7" y="114"/>
                        </a:lnTo>
                        <a:lnTo>
                          <a:pt x="7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416" name="Freeform 27"/>
                  <p:cNvSpPr>
                    <a:spLocks/>
                  </p:cNvSpPr>
                  <p:nvPr/>
                </p:nvSpPr>
                <p:spPr bwMode="auto">
                  <a:xfrm>
                    <a:off x="741" y="2002"/>
                    <a:ext cx="9" cy="116"/>
                  </a:xfrm>
                  <a:custGeom>
                    <a:avLst/>
                    <a:gdLst>
                      <a:gd name="T0" fmla="*/ 0 w 7"/>
                      <a:gd name="T1" fmla="*/ 0 h 115"/>
                      <a:gd name="T2" fmla="*/ 0 w 7"/>
                      <a:gd name="T3" fmla="*/ 148 h 115"/>
                      <a:gd name="T4" fmla="*/ 35178 w 7"/>
                      <a:gd name="T5" fmla="*/ 149 h 115"/>
                      <a:gd name="T6" fmla="*/ 35178 w 7"/>
                      <a:gd name="T7" fmla="*/ 0 h 115"/>
                      <a:gd name="T8" fmla="*/ 0 w 7"/>
                      <a:gd name="T9" fmla="*/ 0 h 11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"/>
                      <a:gd name="T16" fmla="*/ 0 h 115"/>
                      <a:gd name="T17" fmla="*/ 7 w 7"/>
                      <a:gd name="T18" fmla="*/ 115 h 115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" h="115">
                        <a:moveTo>
                          <a:pt x="0" y="0"/>
                        </a:moveTo>
                        <a:lnTo>
                          <a:pt x="0" y="114"/>
                        </a:lnTo>
                        <a:lnTo>
                          <a:pt x="7" y="115"/>
                        </a:lnTo>
                        <a:lnTo>
                          <a:pt x="7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417" name="Freeform 28"/>
                  <p:cNvSpPr>
                    <a:spLocks/>
                  </p:cNvSpPr>
                  <p:nvPr/>
                </p:nvSpPr>
                <p:spPr bwMode="auto">
                  <a:xfrm>
                    <a:off x="752" y="2002"/>
                    <a:ext cx="7" cy="119"/>
                  </a:xfrm>
                  <a:custGeom>
                    <a:avLst/>
                    <a:gdLst>
                      <a:gd name="T0" fmla="*/ 0 w 7"/>
                      <a:gd name="T1" fmla="*/ 0 h 117"/>
                      <a:gd name="T2" fmla="*/ 0 w 7"/>
                      <a:gd name="T3" fmla="*/ 201 h 117"/>
                      <a:gd name="T4" fmla="*/ 7 w 7"/>
                      <a:gd name="T5" fmla="*/ 204 h 117"/>
                      <a:gd name="T6" fmla="*/ 7 w 7"/>
                      <a:gd name="T7" fmla="*/ 0 h 117"/>
                      <a:gd name="T8" fmla="*/ 0 w 7"/>
                      <a:gd name="T9" fmla="*/ 0 h 11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"/>
                      <a:gd name="T16" fmla="*/ 0 h 117"/>
                      <a:gd name="T17" fmla="*/ 7 w 7"/>
                      <a:gd name="T18" fmla="*/ 117 h 11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" h="117">
                        <a:moveTo>
                          <a:pt x="0" y="0"/>
                        </a:moveTo>
                        <a:lnTo>
                          <a:pt x="0" y="115"/>
                        </a:lnTo>
                        <a:lnTo>
                          <a:pt x="7" y="117"/>
                        </a:lnTo>
                        <a:lnTo>
                          <a:pt x="7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418" name="Freeform 29"/>
                  <p:cNvSpPr>
                    <a:spLocks/>
                  </p:cNvSpPr>
                  <p:nvPr/>
                </p:nvSpPr>
                <p:spPr bwMode="auto">
                  <a:xfrm>
                    <a:off x="758" y="2002"/>
                    <a:ext cx="9" cy="119"/>
                  </a:xfrm>
                  <a:custGeom>
                    <a:avLst/>
                    <a:gdLst>
                      <a:gd name="T0" fmla="*/ 0 w 7"/>
                      <a:gd name="T1" fmla="*/ 0 h 118"/>
                      <a:gd name="T2" fmla="*/ 0 w 7"/>
                      <a:gd name="T3" fmla="*/ 151 h 118"/>
                      <a:gd name="T4" fmla="*/ 35178 w 7"/>
                      <a:gd name="T5" fmla="*/ 152 h 118"/>
                      <a:gd name="T6" fmla="*/ 35178 w 7"/>
                      <a:gd name="T7" fmla="*/ 0 h 118"/>
                      <a:gd name="T8" fmla="*/ 0 w 7"/>
                      <a:gd name="T9" fmla="*/ 0 h 11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"/>
                      <a:gd name="T16" fmla="*/ 0 h 118"/>
                      <a:gd name="T17" fmla="*/ 7 w 7"/>
                      <a:gd name="T18" fmla="*/ 118 h 11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" h="118">
                        <a:moveTo>
                          <a:pt x="0" y="0"/>
                        </a:moveTo>
                        <a:lnTo>
                          <a:pt x="0" y="117"/>
                        </a:lnTo>
                        <a:lnTo>
                          <a:pt x="7" y="118"/>
                        </a:lnTo>
                        <a:lnTo>
                          <a:pt x="7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356" name="Freeform 30"/>
                <p:cNvSpPr>
                  <a:spLocks/>
                </p:cNvSpPr>
                <p:nvPr/>
              </p:nvSpPr>
              <p:spPr bwMode="auto">
                <a:xfrm>
                  <a:off x="644" y="1998"/>
                  <a:ext cx="7" cy="0"/>
                </a:xfrm>
                <a:custGeom>
                  <a:avLst/>
                  <a:gdLst>
                    <a:gd name="T0" fmla="*/ 0 w 8"/>
                    <a:gd name="T1" fmla="*/ 0 h 1"/>
                    <a:gd name="T2" fmla="*/ 4 w 8"/>
                    <a:gd name="T3" fmla="*/ 0 h 1"/>
                    <a:gd name="T4" fmla="*/ 4 w 8"/>
                    <a:gd name="T5" fmla="*/ 0 h 1"/>
                    <a:gd name="T6" fmla="*/ 1 w 8"/>
                    <a:gd name="T7" fmla="*/ 0 h 1"/>
                    <a:gd name="T8" fmla="*/ 0 w 8"/>
                    <a:gd name="T9" fmla="*/ 0 h 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1"/>
                    <a:gd name="T17" fmla="*/ 8 w 8"/>
                    <a:gd name="T18" fmla="*/ 0 h 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1">
                      <a:moveTo>
                        <a:pt x="0" y="1"/>
                      </a:moveTo>
                      <a:lnTo>
                        <a:pt x="7" y="1"/>
                      </a:lnTo>
                      <a:lnTo>
                        <a:pt x="8" y="0"/>
                      </a:lnTo>
                      <a:lnTo>
                        <a:pt x="1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357" name="Freeform 31"/>
                <p:cNvSpPr>
                  <a:spLocks/>
                </p:cNvSpPr>
                <p:nvPr/>
              </p:nvSpPr>
              <p:spPr bwMode="auto">
                <a:xfrm>
                  <a:off x="653" y="1998"/>
                  <a:ext cx="7" cy="2"/>
                </a:xfrm>
                <a:custGeom>
                  <a:avLst/>
                  <a:gdLst>
                    <a:gd name="T0" fmla="*/ 0 w 7"/>
                    <a:gd name="T1" fmla="*/ 0 h 1"/>
                    <a:gd name="T2" fmla="*/ 6 w 7"/>
                    <a:gd name="T3" fmla="*/ 2147483647 h 1"/>
                    <a:gd name="T4" fmla="*/ 7 w 7"/>
                    <a:gd name="T5" fmla="*/ 0 h 1"/>
                    <a:gd name="T6" fmla="*/ 0 w 7"/>
                    <a:gd name="T7" fmla="*/ 0 h 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"/>
                    <a:gd name="T13" fmla="*/ 0 h 1"/>
                    <a:gd name="T14" fmla="*/ 7 w 7"/>
                    <a:gd name="T15" fmla="*/ 1 h 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" h="1">
                      <a:moveTo>
                        <a:pt x="0" y="0"/>
                      </a:moveTo>
                      <a:lnTo>
                        <a:pt x="6" y="1"/>
                      </a:lnTo>
                      <a:lnTo>
                        <a:pt x="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358" name="Freeform 32"/>
                <p:cNvSpPr>
                  <a:spLocks/>
                </p:cNvSpPr>
                <p:nvPr/>
              </p:nvSpPr>
              <p:spPr bwMode="auto">
                <a:xfrm>
                  <a:off x="661" y="1998"/>
                  <a:ext cx="7" cy="2"/>
                </a:xfrm>
                <a:custGeom>
                  <a:avLst/>
                  <a:gdLst>
                    <a:gd name="T0" fmla="*/ 0 w 8"/>
                    <a:gd name="T1" fmla="*/ 2147483647 h 1"/>
                    <a:gd name="T2" fmla="*/ 4 w 8"/>
                    <a:gd name="T3" fmla="*/ 2147483647 h 1"/>
                    <a:gd name="T4" fmla="*/ 4 w 8"/>
                    <a:gd name="T5" fmla="*/ 0 h 1"/>
                    <a:gd name="T6" fmla="*/ 1 w 8"/>
                    <a:gd name="T7" fmla="*/ 0 h 1"/>
                    <a:gd name="T8" fmla="*/ 0 w 8"/>
                    <a:gd name="T9" fmla="*/ 2147483647 h 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1"/>
                    <a:gd name="T17" fmla="*/ 8 w 8"/>
                    <a:gd name="T18" fmla="*/ 1 h 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1">
                      <a:moveTo>
                        <a:pt x="0" y="1"/>
                      </a:moveTo>
                      <a:lnTo>
                        <a:pt x="7" y="1"/>
                      </a:lnTo>
                      <a:lnTo>
                        <a:pt x="8" y="0"/>
                      </a:lnTo>
                      <a:lnTo>
                        <a:pt x="1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359" name="Freeform 33"/>
                <p:cNvSpPr>
                  <a:spLocks/>
                </p:cNvSpPr>
                <p:nvPr/>
              </p:nvSpPr>
              <p:spPr bwMode="auto">
                <a:xfrm>
                  <a:off x="668" y="1998"/>
                  <a:ext cx="9" cy="2"/>
                </a:xfrm>
                <a:custGeom>
                  <a:avLst/>
                  <a:gdLst>
                    <a:gd name="T0" fmla="*/ 0 w 9"/>
                    <a:gd name="T1" fmla="*/ 2147483647 h 1"/>
                    <a:gd name="T2" fmla="*/ 7 w 9"/>
                    <a:gd name="T3" fmla="*/ 2147483647 h 1"/>
                    <a:gd name="T4" fmla="*/ 9 w 9"/>
                    <a:gd name="T5" fmla="*/ 0 h 1"/>
                    <a:gd name="T6" fmla="*/ 2 w 9"/>
                    <a:gd name="T7" fmla="*/ 0 h 1"/>
                    <a:gd name="T8" fmla="*/ 0 w 9"/>
                    <a:gd name="T9" fmla="*/ 2147483647 h 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"/>
                    <a:gd name="T16" fmla="*/ 0 h 1"/>
                    <a:gd name="T17" fmla="*/ 9 w 9"/>
                    <a:gd name="T18" fmla="*/ 1 h 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" h="1">
                      <a:moveTo>
                        <a:pt x="0" y="1"/>
                      </a:moveTo>
                      <a:lnTo>
                        <a:pt x="7" y="1"/>
                      </a:lnTo>
                      <a:lnTo>
                        <a:pt x="9" y="0"/>
                      </a:lnTo>
                      <a:lnTo>
                        <a:pt x="2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360" name="Freeform 34"/>
                <p:cNvSpPr>
                  <a:spLocks/>
                </p:cNvSpPr>
                <p:nvPr/>
              </p:nvSpPr>
              <p:spPr bwMode="auto">
                <a:xfrm>
                  <a:off x="679" y="1998"/>
                  <a:ext cx="7" cy="2"/>
                </a:xfrm>
                <a:custGeom>
                  <a:avLst/>
                  <a:gdLst>
                    <a:gd name="T0" fmla="*/ 0 w 7"/>
                    <a:gd name="T1" fmla="*/ 2147483647 h 1"/>
                    <a:gd name="T2" fmla="*/ 6 w 7"/>
                    <a:gd name="T3" fmla="*/ 2147483647 h 1"/>
                    <a:gd name="T4" fmla="*/ 7 w 7"/>
                    <a:gd name="T5" fmla="*/ 0 h 1"/>
                    <a:gd name="T6" fmla="*/ 0 w 7"/>
                    <a:gd name="T7" fmla="*/ 0 h 1"/>
                    <a:gd name="T8" fmla="*/ 0 w 7"/>
                    <a:gd name="T9" fmla="*/ 2147483647 h 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1"/>
                    <a:gd name="T17" fmla="*/ 7 w 7"/>
                    <a:gd name="T18" fmla="*/ 1 h 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1">
                      <a:moveTo>
                        <a:pt x="0" y="1"/>
                      </a:moveTo>
                      <a:lnTo>
                        <a:pt x="6" y="1"/>
                      </a:lnTo>
                      <a:lnTo>
                        <a:pt x="7" y="0"/>
                      </a:lnTo>
                      <a:lnTo>
                        <a:pt x="0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361" name="Freeform 35"/>
                <p:cNvSpPr>
                  <a:spLocks/>
                </p:cNvSpPr>
                <p:nvPr/>
              </p:nvSpPr>
              <p:spPr bwMode="auto">
                <a:xfrm>
                  <a:off x="687" y="1998"/>
                  <a:ext cx="7" cy="2"/>
                </a:xfrm>
                <a:custGeom>
                  <a:avLst/>
                  <a:gdLst>
                    <a:gd name="T0" fmla="*/ 0 w 7"/>
                    <a:gd name="T1" fmla="*/ 2147483647 h 1"/>
                    <a:gd name="T2" fmla="*/ 7 w 7"/>
                    <a:gd name="T3" fmla="*/ 2147483647 h 1"/>
                    <a:gd name="T4" fmla="*/ 7 w 7"/>
                    <a:gd name="T5" fmla="*/ 0 h 1"/>
                    <a:gd name="T6" fmla="*/ 1 w 7"/>
                    <a:gd name="T7" fmla="*/ 0 h 1"/>
                    <a:gd name="T8" fmla="*/ 0 w 7"/>
                    <a:gd name="T9" fmla="*/ 2147483647 h 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1"/>
                    <a:gd name="T17" fmla="*/ 7 w 7"/>
                    <a:gd name="T18" fmla="*/ 1 h 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1">
                      <a:moveTo>
                        <a:pt x="0" y="1"/>
                      </a:moveTo>
                      <a:lnTo>
                        <a:pt x="7" y="1"/>
                      </a:lnTo>
                      <a:lnTo>
                        <a:pt x="7" y="0"/>
                      </a:lnTo>
                      <a:lnTo>
                        <a:pt x="1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362" name="Freeform 36"/>
                <p:cNvSpPr>
                  <a:spLocks/>
                </p:cNvSpPr>
                <p:nvPr/>
              </p:nvSpPr>
              <p:spPr bwMode="auto">
                <a:xfrm>
                  <a:off x="696" y="2000"/>
                  <a:ext cx="7" cy="2"/>
                </a:xfrm>
                <a:custGeom>
                  <a:avLst/>
                  <a:gdLst>
                    <a:gd name="T0" fmla="*/ 0 w 7"/>
                    <a:gd name="T1" fmla="*/ 0 h 2"/>
                    <a:gd name="T2" fmla="*/ 6 w 7"/>
                    <a:gd name="T3" fmla="*/ 2 h 2"/>
                    <a:gd name="T4" fmla="*/ 7 w 7"/>
                    <a:gd name="T5" fmla="*/ 0 h 2"/>
                    <a:gd name="T6" fmla="*/ 0 w 7"/>
                    <a:gd name="T7" fmla="*/ 0 h 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"/>
                    <a:gd name="T13" fmla="*/ 0 h 2"/>
                    <a:gd name="T14" fmla="*/ 7 w 7"/>
                    <a:gd name="T15" fmla="*/ 2 h 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" h="2">
                      <a:moveTo>
                        <a:pt x="0" y="0"/>
                      </a:moveTo>
                      <a:lnTo>
                        <a:pt x="6" y="2"/>
                      </a:lnTo>
                      <a:lnTo>
                        <a:pt x="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363" name="Freeform 37"/>
                <p:cNvSpPr>
                  <a:spLocks/>
                </p:cNvSpPr>
                <p:nvPr/>
              </p:nvSpPr>
              <p:spPr bwMode="auto">
                <a:xfrm>
                  <a:off x="705" y="2000"/>
                  <a:ext cx="7" cy="2"/>
                </a:xfrm>
                <a:custGeom>
                  <a:avLst/>
                  <a:gdLst>
                    <a:gd name="T0" fmla="*/ 0 w 7"/>
                    <a:gd name="T1" fmla="*/ 2 h 2"/>
                    <a:gd name="T2" fmla="*/ 7 w 7"/>
                    <a:gd name="T3" fmla="*/ 2 h 2"/>
                    <a:gd name="T4" fmla="*/ 7 w 7"/>
                    <a:gd name="T5" fmla="*/ 0 h 2"/>
                    <a:gd name="T6" fmla="*/ 1 w 7"/>
                    <a:gd name="T7" fmla="*/ 0 h 2"/>
                    <a:gd name="T8" fmla="*/ 0 w 7"/>
                    <a:gd name="T9" fmla="*/ 2 h 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2"/>
                    <a:gd name="T17" fmla="*/ 7 w 7"/>
                    <a:gd name="T18" fmla="*/ 2 h 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2">
                      <a:moveTo>
                        <a:pt x="0" y="2"/>
                      </a:moveTo>
                      <a:lnTo>
                        <a:pt x="7" y="2"/>
                      </a:lnTo>
                      <a:lnTo>
                        <a:pt x="7" y="0"/>
                      </a:lnTo>
                      <a:lnTo>
                        <a:pt x="1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364" name="Freeform 38"/>
                <p:cNvSpPr>
                  <a:spLocks/>
                </p:cNvSpPr>
                <p:nvPr/>
              </p:nvSpPr>
              <p:spPr bwMode="auto">
                <a:xfrm>
                  <a:off x="713" y="2000"/>
                  <a:ext cx="9" cy="2"/>
                </a:xfrm>
                <a:custGeom>
                  <a:avLst/>
                  <a:gdLst>
                    <a:gd name="T0" fmla="*/ 0 w 8"/>
                    <a:gd name="T1" fmla="*/ 2 h 2"/>
                    <a:gd name="T2" fmla="*/ 362 w 8"/>
                    <a:gd name="T3" fmla="*/ 2 h 2"/>
                    <a:gd name="T4" fmla="*/ 407 w 8"/>
                    <a:gd name="T5" fmla="*/ 0 h 2"/>
                    <a:gd name="T6" fmla="*/ 1 w 8"/>
                    <a:gd name="T7" fmla="*/ 0 h 2"/>
                    <a:gd name="T8" fmla="*/ 0 w 8"/>
                    <a:gd name="T9" fmla="*/ 2 h 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2"/>
                    <a:gd name="T17" fmla="*/ 8 w 8"/>
                    <a:gd name="T18" fmla="*/ 2 h 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2">
                      <a:moveTo>
                        <a:pt x="0" y="2"/>
                      </a:moveTo>
                      <a:lnTo>
                        <a:pt x="7" y="2"/>
                      </a:lnTo>
                      <a:lnTo>
                        <a:pt x="8" y="0"/>
                      </a:lnTo>
                      <a:lnTo>
                        <a:pt x="1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365" name="Freeform 39"/>
                <p:cNvSpPr>
                  <a:spLocks/>
                </p:cNvSpPr>
                <p:nvPr/>
              </p:nvSpPr>
              <p:spPr bwMode="auto">
                <a:xfrm>
                  <a:off x="722" y="2000"/>
                  <a:ext cx="7" cy="2"/>
                </a:xfrm>
                <a:custGeom>
                  <a:avLst/>
                  <a:gdLst>
                    <a:gd name="T0" fmla="*/ 0 w 7"/>
                    <a:gd name="T1" fmla="*/ 2 h 2"/>
                    <a:gd name="T2" fmla="*/ 6 w 7"/>
                    <a:gd name="T3" fmla="*/ 2 h 2"/>
                    <a:gd name="T4" fmla="*/ 7 w 7"/>
                    <a:gd name="T5" fmla="*/ 0 h 2"/>
                    <a:gd name="T6" fmla="*/ 1 w 7"/>
                    <a:gd name="T7" fmla="*/ 0 h 2"/>
                    <a:gd name="T8" fmla="*/ 0 w 7"/>
                    <a:gd name="T9" fmla="*/ 2 h 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2"/>
                    <a:gd name="T17" fmla="*/ 7 w 7"/>
                    <a:gd name="T18" fmla="*/ 2 h 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2">
                      <a:moveTo>
                        <a:pt x="0" y="2"/>
                      </a:moveTo>
                      <a:lnTo>
                        <a:pt x="6" y="2"/>
                      </a:lnTo>
                      <a:lnTo>
                        <a:pt x="7" y="0"/>
                      </a:lnTo>
                      <a:lnTo>
                        <a:pt x="1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366" name="Freeform 40"/>
                <p:cNvSpPr>
                  <a:spLocks/>
                </p:cNvSpPr>
                <p:nvPr/>
              </p:nvSpPr>
              <p:spPr bwMode="auto">
                <a:xfrm>
                  <a:off x="732" y="2002"/>
                  <a:ext cx="9" cy="0"/>
                </a:xfrm>
                <a:custGeom>
                  <a:avLst/>
                  <a:gdLst>
                    <a:gd name="T0" fmla="*/ 0 w 8"/>
                    <a:gd name="T1" fmla="*/ 0 h 1"/>
                    <a:gd name="T2" fmla="*/ 362 w 8"/>
                    <a:gd name="T3" fmla="*/ 0 h 1"/>
                    <a:gd name="T4" fmla="*/ 407 w 8"/>
                    <a:gd name="T5" fmla="*/ 0 h 1"/>
                    <a:gd name="T6" fmla="*/ 1 w 8"/>
                    <a:gd name="T7" fmla="*/ 0 h 1"/>
                    <a:gd name="T8" fmla="*/ 0 w 8"/>
                    <a:gd name="T9" fmla="*/ 0 h 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1"/>
                    <a:gd name="T17" fmla="*/ 8 w 8"/>
                    <a:gd name="T18" fmla="*/ 0 h 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1">
                      <a:moveTo>
                        <a:pt x="0" y="0"/>
                      </a:moveTo>
                      <a:lnTo>
                        <a:pt x="7" y="1"/>
                      </a:lnTo>
                      <a:lnTo>
                        <a:pt x="8" y="0"/>
                      </a:lnTo>
                      <a:lnTo>
                        <a:pt x="1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367" name="Freeform 41"/>
                <p:cNvSpPr>
                  <a:spLocks/>
                </p:cNvSpPr>
                <p:nvPr/>
              </p:nvSpPr>
              <p:spPr bwMode="auto">
                <a:xfrm>
                  <a:off x="741" y="2002"/>
                  <a:ext cx="7" cy="0"/>
                </a:xfrm>
                <a:custGeom>
                  <a:avLst/>
                  <a:gdLst>
                    <a:gd name="T0" fmla="*/ 0 w 7"/>
                    <a:gd name="T1" fmla="*/ 0 h 1"/>
                    <a:gd name="T2" fmla="*/ 5 w 7"/>
                    <a:gd name="T3" fmla="*/ 0 h 1"/>
                    <a:gd name="T4" fmla="*/ 7 w 7"/>
                    <a:gd name="T5" fmla="*/ 0 h 1"/>
                    <a:gd name="T6" fmla="*/ 0 w 7"/>
                    <a:gd name="T7" fmla="*/ 0 h 1"/>
                    <a:gd name="T8" fmla="*/ 0 w 7"/>
                    <a:gd name="T9" fmla="*/ 0 h 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1"/>
                    <a:gd name="T17" fmla="*/ 7 w 7"/>
                    <a:gd name="T18" fmla="*/ 0 h 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1">
                      <a:moveTo>
                        <a:pt x="0" y="1"/>
                      </a:moveTo>
                      <a:lnTo>
                        <a:pt x="5" y="1"/>
                      </a:lnTo>
                      <a:lnTo>
                        <a:pt x="7" y="0"/>
                      </a:lnTo>
                      <a:lnTo>
                        <a:pt x="0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368" name="Rectangle 42"/>
                <p:cNvSpPr>
                  <a:spLocks noChangeArrowheads="1"/>
                </p:cNvSpPr>
                <p:nvPr/>
              </p:nvSpPr>
              <p:spPr bwMode="auto">
                <a:xfrm>
                  <a:off x="748" y="2002"/>
                  <a:ext cx="10" cy="0"/>
                </a:xfrm>
                <a:prstGeom prst="rect">
                  <a:avLst/>
                </a:pr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defRPr/>
                  </a:pPr>
                  <a:endParaRPr lang="en-GB" sz="4000">
                    <a:latin typeface="+mn-lt"/>
                    <a:ea typeface="ＭＳ Ｐゴシック" pitchFamily="34" charset="-128"/>
                    <a:cs typeface="Arial" pitchFamily="34" charset="0"/>
                  </a:endParaRPr>
                </a:p>
              </p:txBody>
            </p:sp>
            <p:sp>
              <p:nvSpPr>
                <p:cNvPr id="369" name="Freeform 43"/>
                <p:cNvSpPr>
                  <a:spLocks/>
                </p:cNvSpPr>
                <p:nvPr/>
              </p:nvSpPr>
              <p:spPr bwMode="auto">
                <a:xfrm>
                  <a:off x="758" y="2002"/>
                  <a:ext cx="9" cy="0"/>
                </a:xfrm>
                <a:custGeom>
                  <a:avLst/>
                  <a:gdLst>
                    <a:gd name="T0" fmla="*/ 0 w 8"/>
                    <a:gd name="T1" fmla="*/ 0 h 1"/>
                    <a:gd name="T2" fmla="*/ 362 w 8"/>
                    <a:gd name="T3" fmla="*/ 0 h 1"/>
                    <a:gd name="T4" fmla="*/ 407 w 8"/>
                    <a:gd name="T5" fmla="*/ 0 h 1"/>
                    <a:gd name="T6" fmla="*/ 1 w 8"/>
                    <a:gd name="T7" fmla="*/ 0 h 1"/>
                    <a:gd name="T8" fmla="*/ 0 w 8"/>
                    <a:gd name="T9" fmla="*/ 0 h 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"/>
                    <a:gd name="T16" fmla="*/ 0 h 1"/>
                    <a:gd name="T17" fmla="*/ 8 w 8"/>
                    <a:gd name="T18" fmla="*/ 0 h 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" h="1">
                      <a:moveTo>
                        <a:pt x="0" y="1"/>
                      </a:moveTo>
                      <a:lnTo>
                        <a:pt x="7" y="1"/>
                      </a:lnTo>
                      <a:lnTo>
                        <a:pt x="8" y="0"/>
                      </a:lnTo>
                      <a:lnTo>
                        <a:pt x="1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grpSp>
              <p:nvGrpSpPr>
                <p:cNvPr id="370" name="Group 44"/>
                <p:cNvGrpSpPr>
                  <a:grpSpLocks/>
                </p:cNvGrpSpPr>
                <p:nvPr/>
              </p:nvGrpSpPr>
              <p:grpSpPr bwMode="auto">
                <a:xfrm>
                  <a:off x="644" y="2098"/>
                  <a:ext cx="123" cy="28"/>
                  <a:chOff x="644" y="2098"/>
                  <a:chExt cx="123" cy="28"/>
                </a:xfrm>
              </p:grpSpPr>
              <p:sp>
                <p:nvSpPr>
                  <p:cNvPr id="391" name="Freeform 45"/>
                  <p:cNvSpPr>
                    <a:spLocks/>
                  </p:cNvSpPr>
                  <p:nvPr/>
                </p:nvSpPr>
                <p:spPr bwMode="auto">
                  <a:xfrm>
                    <a:off x="644" y="2098"/>
                    <a:ext cx="9" cy="7"/>
                  </a:xfrm>
                  <a:custGeom>
                    <a:avLst/>
                    <a:gdLst>
                      <a:gd name="T0" fmla="*/ 0 w 8"/>
                      <a:gd name="T1" fmla="*/ 0 h 4"/>
                      <a:gd name="T2" fmla="*/ 1 w 8"/>
                      <a:gd name="T3" fmla="*/ 417438595 h 4"/>
                      <a:gd name="T4" fmla="*/ 407 w 8"/>
                      <a:gd name="T5" fmla="*/ 730517541 h 4"/>
                      <a:gd name="T6" fmla="*/ 407 w 8"/>
                      <a:gd name="T7" fmla="*/ 417438595 h 4"/>
                      <a:gd name="T8" fmla="*/ 361 w 8"/>
                      <a:gd name="T9" fmla="*/ 0 h 4"/>
                      <a:gd name="T10" fmla="*/ 0 w 8"/>
                      <a:gd name="T11" fmla="*/ 0 h 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8"/>
                      <a:gd name="T19" fmla="*/ 0 h 4"/>
                      <a:gd name="T20" fmla="*/ 8 w 8"/>
                      <a:gd name="T21" fmla="*/ 4 h 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8" h="4">
                        <a:moveTo>
                          <a:pt x="0" y="0"/>
                        </a:moveTo>
                        <a:lnTo>
                          <a:pt x="1" y="2"/>
                        </a:lnTo>
                        <a:lnTo>
                          <a:pt x="8" y="4"/>
                        </a:lnTo>
                        <a:lnTo>
                          <a:pt x="8" y="2"/>
                        </a:lnTo>
                        <a:lnTo>
                          <a:pt x="6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392" name="Freeform 46"/>
                  <p:cNvSpPr>
                    <a:spLocks/>
                  </p:cNvSpPr>
                  <p:nvPr/>
                </p:nvSpPr>
                <p:spPr bwMode="auto">
                  <a:xfrm>
                    <a:off x="653" y="2100"/>
                    <a:ext cx="7" cy="2"/>
                  </a:xfrm>
                  <a:custGeom>
                    <a:avLst/>
                    <a:gdLst>
                      <a:gd name="T0" fmla="*/ 0 w 7"/>
                      <a:gd name="T1" fmla="*/ 1 h 3"/>
                      <a:gd name="T2" fmla="*/ 1 w 7"/>
                      <a:gd name="T3" fmla="*/ 1 h 3"/>
                      <a:gd name="T4" fmla="*/ 7 w 7"/>
                      <a:gd name="T5" fmla="*/ 1 h 3"/>
                      <a:gd name="T6" fmla="*/ 7 w 7"/>
                      <a:gd name="T7" fmla="*/ 1 h 3"/>
                      <a:gd name="T8" fmla="*/ 5 w 7"/>
                      <a:gd name="T9" fmla="*/ 0 h 3"/>
                      <a:gd name="T10" fmla="*/ 0 w 7"/>
                      <a:gd name="T11" fmla="*/ 1 h 3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7"/>
                      <a:gd name="T19" fmla="*/ 0 h 3"/>
                      <a:gd name="T20" fmla="*/ 7 w 7"/>
                      <a:gd name="T21" fmla="*/ 3 h 3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7" h="3">
                        <a:moveTo>
                          <a:pt x="0" y="1"/>
                        </a:moveTo>
                        <a:lnTo>
                          <a:pt x="1" y="2"/>
                        </a:lnTo>
                        <a:lnTo>
                          <a:pt x="7" y="3"/>
                        </a:lnTo>
                        <a:lnTo>
                          <a:pt x="7" y="2"/>
                        </a:lnTo>
                        <a:lnTo>
                          <a:pt x="5" y="0"/>
                        </a:lnTo>
                        <a:lnTo>
                          <a:pt x="0" y="1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393" name="Freeform 47"/>
                  <p:cNvSpPr>
                    <a:spLocks/>
                  </p:cNvSpPr>
                  <p:nvPr/>
                </p:nvSpPr>
                <p:spPr bwMode="auto">
                  <a:xfrm>
                    <a:off x="661" y="2102"/>
                    <a:ext cx="9" cy="2"/>
                  </a:xfrm>
                  <a:custGeom>
                    <a:avLst/>
                    <a:gdLst>
                      <a:gd name="T0" fmla="*/ 0 w 8"/>
                      <a:gd name="T1" fmla="*/ 0 h 3"/>
                      <a:gd name="T2" fmla="*/ 1 w 8"/>
                      <a:gd name="T3" fmla="*/ 1 h 3"/>
                      <a:gd name="T4" fmla="*/ 407 w 8"/>
                      <a:gd name="T5" fmla="*/ 1 h 3"/>
                      <a:gd name="T6" fmla="*/ 407 w 8"/>
                      <a:gd name="T7" fmla="*/ 1 h 3"/>
                      <a:gd name="T8" fmla="*/ 361 w 8"/>
                      <a:gd name="T9" fmla="*/ 0 h 3"/>
                      <a:gd name="T10" fmla="*/ 0 w 8"/>
                      <a:gd name="T11" fmla="*/ 0 h 3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8"/>
                      <a:gd name="T19" fmla="*/ 0 h 3"/>
                      <a:gd name="T20" fmla="*/ 8 w 8"/>
                      <a:gd name="T21" fmla="*/ 3 h 3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8" h="3">
                        <a:moveTo>
                          <a:pt x="0" y="0"/>
                        </a:moveTo>
                        <a:lnTo>
                          <a:pt x="1" y="1"/>
                        </a:lnTo>
                        <a:lnTo>
                          <a:pt x="8" y="3"/>
                        </a:lnTo>
                        <a:lnTo>
                          <a:pt x="8" y="1"/>
                        </a:lnTo>
                        <a:lnTo>
                          <a:pt x="6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394" name="Freeform 48"/>
                  <p:cNvSpPr>
                    <a:spLocks/>
                  </p:cNvSpPr>
                  <p:nvPr/>
                </p:nvSpPr>
                <p:spPr bwMode="auto">
                  <a:xfrm>
                    <a:off x="670" y="2102"/>
                    <a:ext cx="9" cy="7"/>
                  </a:xfrm>
                  <a:custGeom>
                    <a:avLst/>
                    <a:gdLst>
                      <a:gd name="T0" fmla="*/ 0 w 9"/>
                      <a:gd name="T1" fmla="*/ 0 h 4"/>
                      <a:gd name="T2" fmla="*/ 2 w 9"/>
                      <a:gd name="T3" fmla="*/ 238536340 h 4"/>
                      <a:gd name="T4" fmla="*/ 9 w 9"/>
                      <a:gd name="T5" fmla="*/ 730517541 h 4"/>
                      <a:gd name="T6" fmla="*/ 9 w 9"/>
                      <a:gd name="T7" fmla="*/ 238536340 h 4"/>
                      <a:gd name="T8" fmla="*/ 6 w 9"/>
                      <a:gd name="T9" fmla="*/ 0 h 4"/>
                      <a:gd name="T10" fmla="*/ 0 w 9"/>
                      <a:gd name="T11" fmla="*/ 0 h 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9"/>
                      <a:gd name="T19" fmla="*/ 0 h 4"/>
                      <a:gd name="T20" fmla="*/ 9 w 9"/>
                      <a:gd name="T21" fmla="*/ 4 h 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9" h="4">
                        <a:moveTo>
                          <a:pt x="0" y="0"/>
                        </a:moveTo>
                        <a:lnTo>
                          <a:pt x="2" y="1"/>
                        </a:lnTo>
                        <a:lnTo>
                          <a:pt x="9" y="4"/>
                        </a:lnTo>
                        <a:lnTo>
                          <a:pt x="9" y="1"/>
                        </a:lnTo>
                        <a:lnTo>
                          <a:pt x="6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395" name="Freeform 49"/>
                  <p:cNvSpPr>
                    <a:spLocks/>
                  </p:cNvSpPr>
                  <p:nvPr/>
                </p:nvSpPr>
                <p:spPr bwMode="auto">
                  <a:xfrm>
                    <a:off x="679" y="2107"/>
                    <a:ext cx="10" cy="5"/>
                  </a:xfrm>
                  <a:custGeom>
                    <a:avLst/>
                    <a:gdLst>
                      <a:gd name="T0" fmla="*/ 0 w 7"/>
                      <a:gd name="T1" fmla="*/ 1 h 4"/>
                      <a:gd name="T2" fmla="*/ 1 w 7"/>
                      <a:gd name="T3" fmla="*/ 6161 h 4"/>
                      <a:gd name="T4" fmla="*/ 1277047 w 7"/>
                      <a:gd name="T5" fmla="*/ 7701 h 4"/>
                      <a:gd name="T6" fmla="*/ 1277047 w 7"/>
                      <a:gd name="T7" fmla="*/ 1 h 4"/>
                      <a:gd name="T8" fmla="*/ 1216580 w 7"/>
                      <a:gd name="T9" fmla="*/ 0 h 4"/>
                      <a:gd name="T10" fmla="*/ 0 w 7"/>
                      <a:gd name="T11" fmla="*/ 1 h 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7"/>
                      <a:gd name="T19" fmla="*/ 0 h 4"/>
                      <a:gd name="T20" fmla="*/ 7 w 7"/>
                      <a:gd name="T21" fmla="*/ 4 h 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7" h="4">
                        <a:moveTo>
                          <a:pt x="0" y="1"/>
                        </a:moveTo>
                        <a:lnTo>
                          <a:pt x="1" y="3"/>
                        </a:lnTo>
                        <a:lnTo>
                          <a:pt x="7" y="4"/>
                        </a:lnTo>
                        <a:lnTo>
                          <a:pt x="7" y="1"/>
                        </a:lnTo>
                        <a:lnTo>
                          <a:pt x="6" y="0"/>
                        </a:lnTo>
                        <a:lnTo>
                          <a:pt x="0" y="1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396" name="Freeform 50"/>
                  <p:cNvSpPr>
                    <a:spLocks/>
                  </p:cNvSpPr>
                  <p:nvPr/>
                </p:nvSpPr>
                <p:spPr bwMode="auto">
                  <a:xfrm>
                    <a:off x="687" y="2107"/>
                    <a:ext cx="7" cy="7"/>
                  </a:xfrm>
                  <a:custGeom>
                    <a:avLst/>
                    <a:gdLst>
                      <a:gd name="T0" fmla="*/ 0 w 7"/>
                      <a:gd name="T1" fmla="*/ 183946 h 5"/>
                      <a:gd name="T2" fmla="*/ 1 w 7"/>
                      <a:gd name="T3" fmla="*/ 257524 h 5"/>
                      <a:gd name="T4" fmla="*/ 7 w 7"/>
                      <a:gd name="T5" fmla="*/ 483426 h 5"/>
                      <a:gd name="T6" fmla="*/ 7 w 7"/>
                      <a:gd name="T7" fmla="*/ 257524 h 5"/>
                      <a:gd name="T8" fmla="*/ 6 w 7"/>
                      <a:gd name="T9" fmla="*/ 0 h 5"/>
                      <a:gd name="T10" fmla="*/ 0 w 7"/>
                      <a:gd name="T11" fmla="*/ 183946 h 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7"/>
                      <a:gd name="T19" fmla="*/ 0 h 5"/>
                      <a:gd name="T20" fmla="*/ 7 w 7"/>
                      <a:gd name="T21" fmla="*/ 5 h 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7" h="5">
                        <a:moveTo>
                          <a:pt x="0" y="2"/>
                        </a:moveTo>
                        <a:lnTo>
                          <a:pt x="1" y="3"/>
                        </a:lnTo>
                        <a:lnTo>
                          <a:pt x="7" y="5"/>
                        </a:lnTo>
                        <a:lnTo>
                          <a:pt x="7" y="3"/>
                        </a:lnTo>
                        <a:lnTo>
                          <a:pt x="6" y="0"/>
                        </a:lnTo>
                        <a:lnTo>
                          <a:pt x="0" y="2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397" name="Freeform 51"/>
                  <p:cNvSpPr>
                    <a:spLocks/>
                  </p:cNvSpPr>
                  <p:nvPr/>
                </p:nvSpPr>
                <p:spPr bwMode="auto">
                  <a:xfrm>
                    <a:off x="696" y="2112"/>
                    <a:ext cx="7" cy="0"/>
                  </a:xfrm>
                  <a:custGeom>
                    <a:avLst/>
                    <a:gdLst>
                      <a:gd name="T0" fmla="*/ 0 w 8"/>
                      <a:gd name="T1" fmla="*/ 0 h 3"/>
                      <a:gd name="T2" fmla="*/ 1 w 8"/>
                      <a:gd name="T3" fmla="*/ 0 h 3"/>
                      <a:gd name="T4" fmla="*/ 4 w 8"/>
                      <a:gd name="T5" fmla="*/ 0 h 3"/>
                      <a:gd name="T6" fmla="*/ 4 w 8"/>
                      <a:gd name="T7" fmla="*/ 0 h 3"/>
                      <a:gd name="T8" fmla="*/ 4 w 8"/>
                      <a:gd name="T9" fmla="*/ 0 h 3"/>
                      <a:gd name="T10" fmla="*/ 0 w 8"/>
                      <a:gd name="T11" fmla="*/ 0 h 3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8"/>
                      <a:gd name="T19" fmla="*/ 0 h 3"/>
                      <a:gd name="T20" fmla="*/ 8 w 8"/>
                      <a:gd name="T21" fmla="*/ 0 h 3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8" h="3">
                        <a:moveTo>
                          <a:pt x="0" y="0"/>
                        </a:moveTo>
                        <a:lnTo>
                          <a:pt x="1" y="1"/>
                        </a:lnTo>
                        <a:lnTo>
                          <a:pt x="8" y="3"/>
                        </a:lnTo>
                        <a:lnTo>
                          <a:pt x="8" y="1"/>
                        </a:lnTo>
                        <a:lnTo>
                          <a:pt x="6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398" name="Freeform 52"/>
                  <p:cNvSpPr>
                    <a:spLocks/>
                  </p:cNvSpPr>
                  <p:nvPr/>
                </p:nvSpPr>
                <p:spPr bwMode="auto">
                  <a:xfrm>
                    <a:off x="706" y="2112"/>
                    <a:ext cx="7" cy="5"/>
                  </a:xfrm>
                  <a:custGeom>
                    <a:avLst/>
                    <a:gdLst>
                      <a:gd name="T0" fmla="*/ 0 w 7"/>
                      <a:gd name="T1" fmla="*/ 1 h 4"/>
                      <a:gd name="T2" fmla="*/ 1 w 7"/>
                      <a:gd name="T3" fmla="*/ 4929 h 4"/>
                      <a:gd name="T4" fmla="*/ 7 w 7"/>
                      <a:gd name="T5" fmla="*/ 7701 h 4"/>
                      <a:gd name="T6" fmla="*/ 7 w 7"/>
                      <a:gd name="T7" fmla="*/ 1 h 4"/>
                      <a:gd name="T8" fmla="*/ 5 w 7"/>
                      <a:gd name="T9" fmla="*/ 0 h 4"/>
                      <a:gd name="T10" fmla="*/ 0 w 7"/>
                      <a:gd name="T11" fmla="*/ 1 h 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7"/>
                      <a:gd name="T19" fmla="*/ 0 h 4"/>
                      <a:gd name="T20" fmla="*/ 7 w 7"/>
                      <a:gd name="T21" fmla="*/ 4 h 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7" h="4">
                        <a:moveTo>
                          <a:pt x="0" y="1"/>
                        </a:moveTo>
                        <a:lnTo>
                          <a:pt x="1" y="2"/>
                        </a:lnTo>
                        <a:lnTo>
                          <a:pt x="7" y="4"/>
                        </a:lnTo>
                        <a:lnTo>
                          <a:pt x="7" y="1"/>
                        </a:lnTo>
                        <a:lnTo>
                          <a:pt x="5" y="0"/>
                        </a:lnTo>
                        <a:lnTo>
                          <a:pt x="0" y="1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399" name="Freeform 53"/>
                  <p:cNvSpPr>
                    <a:spLocks/>
                  </p:cNvSpPr>
                  <p:nvPr/>
                </p:nvSpPr>
                <p:spPr bwMode="auto">
                  <a:xfrm>
                    <a:off x="713" y="2114"/>
                    <a:ext cx="10" cy="2"/>
                  </a:xfrm>
                  <a:custGeom>
                    <a:avLst/>
                    <a:gdLst>
                      <a:gd name="T0" fmla="*/ 0 w 8"/>
                      <a:gd name="T1" fmla="*/ 1 h 4"/>
                      <a:gd name="T2" fmla="*/ 1 w 8"/>
                      <a:gd name="T3" fmla="*/ 1 h 4"/>
                      <a:gd name="T4" fmla="*/ 16024 w 8"/>
                      <a:gd name="T5" fmla="*/ 1 h 4"/>
                      <a:gd name="T6" fmla="*/ 16024 w 8"/>
                      <a:gd name="T7" fmla="*/ 1 h 4"/>
                      <a:gd name="T8" fmla="*/ 10838 w 8"/>
                      <a:gd name="T9" fmla="*/ 0 h 4"/>
                      <a:gd name="T10" fmla="*/ 0 w 8"/>
                      <a:gd name="T11" fmla="*/ 1 h 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8"/>
                      <a:gd name="T19" fmla="*/ 0 h 4"/>
                      <a:gd name="T20" fmla="*/ 8 w 8"/>
                      <a:gd name="T21" fmla="*/ 4 h 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8" h="4">
                        <a:moveTo>
                          <a:pt x="0" y="1"/>
                        </a:moveTo>
                        <a:lnTo>
                          <a:pt x="1" y="3"/>
                        </a:lnTo>
                        <a:lnTo>
                          <a:pt x="8" y="4"/>
                        </a:lnTo>
                        <a:lnTo>
                          <a:pt x="8" y="3"/>
                        </a:lnTo>
                        <a:lnTo>
                          <a:pt x="6" y="0"/>
                        </a:lnTo>
                        <a:lnTo>
                          <a:pt x="0" y="1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400" name="Freeform 54"/>
                  <p:cNvSpPr>
                    <a:spLocks/>
                  </p:cNvSpPr>
                  <p:nvPr/>
                </p:nvSpPr>
                <p:spPr bwMode="auto">
                  <a:xfrm>
                    <a:off x="726" y="2114"/>
                    <a:ext cx="7" cy="5"/>
                  </a:xfrm>
                  <a:custGeom>
                    <a:avLst/>
                    <a:gdLst>
                      <a:gd name="T0" fmla="*/ 0 w 7"/>
                      <a:gd name="T1" fmla="*/ 2 h 5"/>
                      <a:gd name="T2" fmla="*/ 1 w 7"/>
                      <a:gd name="T3" fmla="*/ 3 h 5"/>
                      <a:gd name="T4" fmla="*/ 7 w 7"/>
                      <a:gd name="T5" fmla="*/ 5 h 5"/>
                      <a:gd name="T6" fmla="*/ 7 w 7"/>
                      <a:gd name="T7" fmla="*/ 3 h 5"/>
                      <a:gd name="T8" fmla="*/ 5 w 7"/>
                      <a:gd name="T9" fmla="*/ 0 h 5"/>
                      <a:gd name="T10" fmla="*/ 0 w 7"/>
                      <a:gd name="T11" fmla="*/ 2 h 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7"/>
                      <a:gd name="T19" fmla="*/ 0 h 5"/>
                      <a:gd name="T20" fmla="*/ 7 w 7"/>
                      <a:gd name="T21" fmla="*/ 5 h 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7" h="5">
                        <a:moveTo>
                          <a:pt x="0" y="2"/>
                        </a:moveTo>
                        <a:lnTo>
                          <a:pt x="1" y="3"/>
                        </a:lnTo>
                        <a:lnTo>
                          <a:pt x="7" y="5"/>
                        </a:lnTo>
                        <a:lnTo>
                          <a:pt x="7" y="3"/>
                        </a:lnTo>
                        <a:lnTo>
                          <a:pt x="5" y="0"/>
                        </a:lnTo>
                        <a:lnTo>
                          <a:pt x="0" y="2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401" name="Freeform 55"/>
                  <p:cNvSpPr>
                    <a:spLocks/>
                  </p:cNvSpPr>
                  <p:nvPr/>
                </p:nvSpPr>
                <p:spPr bwMode="auto">
                  <a:xfrm>
                    <a:off x="732" y="2116"/>
                    <a:ext cx="9" cy="5"/>
                  </a:xfrm>
                  <a:custGeom>
                    <a:avLst/>
                    <a:gdLst>
                      <a:gd name="T0" fmla="*/ 0 w 8"/>
                      <a:gd name="T1" fmla="*/ 0 h 3"/>
                      <a:gd name="T2" fmla="*/ 1 w 8"/>
                      <a:gd name="T3" fmla="*/ 60525013 h 3"/>
                      <a:gd name="T4" fmla="*/ 407 w 8"/>
                      <a:gd name="T5" fmla="*/ 100875022 h 3"/>
                      <a:gd name="T6" fmla="*/ 407 w 8"/>
                      <a:gd name="T7" fmla="*/ 36315008 h 3"/>
                      <a:gd name="T8" fmla="*/ 361 w 8"/>
                      <a:gd name="T9" fmla="*/ 0 h 3"/>
                      <a:gd name="T10" fmla="*/ 0 w 8"/>
                      <a:gd name="T11" fmla="*/ 0 h 3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8"/>
                      <a:gd name="T19" fmla="*/ 0 h 3"/>
                      <a:gd name="T20" fmla="*/ 8 w 8"/>
                      <a:gd name="T21" fmla="*/ 3 h 3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8" h="3">
                        <a:moveTo>
                          <a:pt x="0" y="0"/>
                        </a:moveTo>
                        <a:lnTo>
                          <a:pt x="1" y="2"/>
                        </a:lnTo>
                        <a:lnTo>
                          <a:pt x="8" y="3"/>
                        </a:lnTo>
                        <a:lnTo>
                          <a:pt x="8" y="1"/>
                        </a:lnTo>
                        <a:lnTo>
                          <a:pt x="6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402" name="Freeform 56"/>
                  <p:cNvSpPr>
                    <a:spLocks/>
                  </p:cNvSpPr>
                  <p:nvPr/>
                </p:nvSpPr>
                <p:spPr bwMode="auto">
                  <a:xfrm>
                    <a:off x="743" y="2119"/>
                    <a:ext cx="7" cy="2"/>
                  </a:xfrm>
                  <a:custGeom>
                    <a:avLst/>
                    <a:gdLst>
                      <a:gd name="T0" fmla="*/ 0 w 7"/>
                      <a:gd name="T1" fmla="*/ 1 h 3"/>
                      <a:gd name="T2" fmla="*/ 0 w 7"/>
                      <a:gd name="T3" fmla="*/ 1 h 3"/>
                      <a:gd name="T4" fmla="*/ 7 w 7"/>
                      <a:gd name="T5" fmla="*/ 1 h 3"/>
                      <a:gd name="T6" fmla="*/ 7 w 7"/>
                      <a:gd name="T7" fmla="*/ 1 h 3"/>
                      <a:gd name="T8" fmla="*/ 4 w 7"/>
                      <a:gd name="T9" fmla="*/ 0 h 3"/>
                      <a:gd name="T10" fmla="*/ 0 w 7"/>
                      <a:gd name="T11" fmla="*/ 1 h 3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7"/>
                      <a:gd name="T19" fmla="*/ 0 h 3"/>
                      <a:gd name="T20" fmla="*/ 7 w 7"/>
                      <a:gd name="T21" fmla="*/ 3 h 3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7" h="3">
                        <a:moveTo>
                          <a:pt x="0" y="1"/>
                        </a:moveTo>
                        <a:lnTo>
                          <a:pt x="0" y="2"/>
                        </a:lnTo>
                        <a:lnTo>
                          <a:pt x="7" y="3"/>
                        </a:lnTo>
                        <a:lnTo>
                          <a:pt x="7" y="2"/>
                        </a:lnTo>
                        <a:lnTo>
                          <a:pt x="4" y="0"/>
                        </a:lnTo>
                        <a:lnTo>
                          <a:pt x="0" y="1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403" name="Freeform 57"/>
                  <p:cNvSpPr>
                    <a:spLocks/>
                  </p:cNvSpPr>
                  <p:nvPr/>
                </p:nvSpPr>
                <p:spPr bwMode="auto">
                  <a:xfrm>
                    <a:off x="752" y="2119"/>
                    <a:ext cx="7" cy="7"/>
                  </a:xfrm>
                  <a:custGeom>
                    <a:avLst/>
                    <a:gdLst>
                      <a:gd name="T0" fmla="*/ 0 w 8"/>
                      <a:gd name="T1" fmla="*/ 1 h 5"/>
                      <a:gd name="T2" fmla="*/ 1 w 8"/>
                      <a:gd name="T3" fmla="*/ 183946 h 5"/>
                      <a:gd name="T4" fmla="*/ 4 w 8"/>
                      <a:gd name="T5" fmla="*/ 483426 h 5"/>
                      <a:gd name="T6" fmla="*/ 4 w 8"/>
                      <a:gd name="T7" fmla="*/ 183946 h 5"/>
                      <a:gd name="T8" fmla="*/ 4 w 8"/>
                      <a:gd name="T9" fmla="*/ 0 h 5"/>
                      <a:gd name="T10" fmla="*/ 0 w 8"/>
                      <a:gd name="T11" fmla="*/ 1 h 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8"/>
                      <a:gd name="T19" fmla="*/ 0 h 5"/>
                      <a:gd name="T20" fmla="*/ 8 w 8"/>
                      <a:gd name="T21" fmla="*/ 5 h 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8" h="5">
                        <a:moveTo>
                          <a:pt x="0" y="1"/>
                        </a:moveTo>
                        <a:lnTo>
                          <a:pt x="1" y="2"/>
                        </a:lnTo>
                        <a:lnTo>
                          <a:pt x="8" y="5"/>
                        </a:lnTo>
                        <a:lnTo>
                          <a:pt x="8" y="2"/>
                        </a:lnTo>
                        <a:lnTo>
                          <a:pt x="6" y="0"/>
                        </a:lnTo>
                        <a:lnTo>
                          <a:pt x="0" y="1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  <p:sp>
                <p:nvSpPr>
                  <p:cNvPr id="404" name="Freeform 58"/>
                  <p:cNvSpPr>
                    <a:spLocks/>
                  </p:cNvSpPr>
                  <p:nvPr/>
                </p:nvSpPr>
                <p:spPr bwMode="auto">
                  <a:xfrm>
                    <a:off x="758" y="2121"/>
                    <a:ext cx="9" cy="5"/>
                  </a:xfrm>
                  <a:custGeom>
                    <a:avLst/>
                    <a:gdLst>
                      <a:gd name="T0" fmla="*/ 0 w 8"/>
                      <a:gd name="T1" fmla="*/ 1 h 5"/>
                      <a:gd name="T2" fmla="*/ 1 w 8"/>
                      <a:gd name="T3" fmla="*/ 4 h 5"/>
                      <a:gd name="T4" fmla="*/ 407 w 8"/>
                      <a:gd name="T5" fmla="*/ 5 h 5"/>
                      <a:gd name="T6" fmla="*/ 407 w 8"/>
                      <a:gd name="T7" fmla="*/ 3 h 5"/>
                      <a:gd name="T8" fmla="*/ 361 w 8"/>
                      <a:gd name="T9" fmla="*/ 0 h 5"/>
                      <a:gd name="T10" fmla="*/ 0 w 8"/>
                      <a:gd name="T11" fmla="*/ 1 h 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8"/>
                      <a:gd name="T19" fmla="*/ 0 h 5"/>
                      <a:gd name="T20" fmla="*/ 8 w 8"/>
                      <a:gd name="T21" fmla="*/ 5 h 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8" h="5">
                        <a:moveTo>
                          <a:pt x="0" y="1"/>
                        </a:moveTo>
                        <a:lnTo>
                          <a:pt x="1" y="4"/>
                        </a:lnTo>
                        <a:lnTo>
                          <a:pt x="8" y="5"/>
                        </a:lnTo>
                        <a:lnTo>
                          <a:pt x="8" y="3"/>
                        </a:lnTo>
                        <a:lnTo>
                          <a:pt x="6" y="0"/>
                        </a:lnTo>
                        <a:lnTo>
                          <a:pt x="0" y="1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GB">
                      <a:latin typeface="+mn-lt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371" name="Freeform 59"/>
                <p:cNvSpPr>
                  <a:spLocks/>
                </p:cNvSpPr>
                <p:nvPr/>
              </p:nvSpPr>
              <p:spPr bwMode="auto">
                <a:xfrm>
                  <a:off x="644" y="1998"/>
                  <a:ext cx="7" cy="105"/>
                </a:xfrm>
                <a:custGeom>
                  <a:avLst/>
                  <a:gdLst>
                    <a:gd name="T0" fmla="*/ 0 w 7"/>
                    <a:gd name="T1" fmla="*/ 0 h 100"/>
                    <a:gd name="T2" fmla="*/ 0 w 7"/>
                    <a:gd name="T3" fmla="*/ 513 h 100"/>
                    <a:gd name="T4" fmla="*/ 7 w 7"/>
                    <a:gd name="T5" fmla="*/ 526 h 100"/>
                    <a:gd name="T6" fmla="*/ 7 w 7"/>
                    <a:gd name="T7" fmla="*/ 0 h 100"/>
                    <a:gd name="T8" fmla="*/ 0 w 7"/>
                    <a:gd name="T9" fmla="*/ 0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100"/>
                    <a:gd name="T17" fmla="*/ 7 w 7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100">
                      <a:moveTo>
                        <a:pt x="0" y="0"/>
                      </a:moveTo>
                      <a:lnTo>
                        <a:pt x="0" y="98"/>
                      </a:lnTo>
                      <a:lnTo>
                        <a:pt x="7" y="100"/>
                      </a:lnTo>
                      <a:lnTo>
                        <a:pt x="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372" name="Freeform 60"/>
                <p:cNvSpPr>
                  <a:spLocks/>
                </p:cNvSpPr>
                <p:nvPr/>
              </p:nvSpPr>
              <p:spPr bwMode="auto">
                <a:xfrm>
                  <a:off x="653" y="2088"/>
                  <a:ext cx="5" cy="14"/>
                </a:xfrm>
                <a:custGeom>
                  <a:avLst/>
                  <a:gdLst>
                    <a:gd name="T0" fmla="*/ 0 w 6"/>
                    <a:gd name="T1" fmla="*/ 0 h 14"/>
                    <a:gd name="T2" fmla="*/ 0 w 6"/>
                    <a:gd name="T3" fmla="*/ 13 h 14"/>
                    <a:gd name="T4" fmla="*/ 3 w 6"/>
                    <a:gd name="T5" fmla="*/ 14 h 14"/>
                    <a:gd name="T6" fmla="*/ 3 w 6"/>
                    <a:gd name="T7" fmla="*/ 1 h 14"/>
                    <a:gd name="T8" fmla="*/ 0 w 6"/>
                    <a:gd name="T9" fmla="*/ 0 h 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14"/>
                    <a:gd name="T17" fmla="*/ 6 w 6"/>
                    <a:gd name="T18" fmla="*/ 14 h 1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14">
                      <a:moveTo>
                        <a:pt x="0" y="0"/>
                      </a:moveTo>
                      <a:lnTo>
                        <a:pt x="0" y="13"/>
                      </a:lnTo>
                      <a:lnTo>
                        <a:pt x="6" y="14"/>
                      </a:lnTo>
                      <a:lnTo>
                        <a:pt x="6" y="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373" name="Freeform 61"/>
                <p:cNvSpPr>
                  <a:spLocks/>
                </p:cNvSpPr>
                <p:nvPr/>
              </p:nvSpPr>
              <p:spPr bwMode="auto">
                <a:xfrm>
                  <a:off x="661" y="2000"/>
                  <a:ext cx="7" cy="102"/>
                </a:xfrm>
                <a:custGeom>
                  <a:avLst/>
                  <a:gdLst>
                    <a:gd name="T0" fmla="*/ 0 w 7"/>
                    <a:gd name="T1" fmla="*/ 0 h 102"/>
                    <a:gd name="T2" fmla="*/ 0 w 7"/>
                    <a:gd name="T3" fmla="*/ 101 h 102"/>
                    <a:gd name="T4" fmla="*/ 7 w 7"/>
                    <a:gd name="T5" fmla="*/ 102 h 102"/>
                    <a:gd name="T6" fmla="*/ 7 w 7"/>
                    <a:gd name="T7" fmla="*/ 0 h 102"/>
                    <a:gd name="T8" fmla="*/ 0 w 7"/>
                    <a:gd name="T9" fmla="*/ 0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102"/>
                    <a:gd name="T17" fmla="*/ 7 w 7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102">
                      <a:moveTo>
                        <a:pt x="0" y="0"/>
                      </a:moveTo>
                      <a:lnTo>
                        <a:pt x="0" y="101"/>
                      </a:lnTo>
                      <a:lnTo>
                        <a:pt x="7" y="102"/>
                      </a:lnTo>
                      <a:lnTo>
                        <a:pt x="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374" name="Freeform 62"/>
                <p:cNvSpPr>
                  <a:spLocks/>
                </p:cNvSpPr>
                <p:nvPr/>
              </p:nvSpPr>
              <p:spPr bwMode="auto">
                <a:xfrm>
                  <a:off x="668" y="2000"/>
                  <a:ext cx="7" cy="107"/>
                </a:xfrm>
                <a:custGeom>
                  <a:avLst/>
                  <a:gdLst>
                    <a:gd name="T0" fmla="*/ 0 w 7"/>
                    <a:gd name="T1" fmla="*/ 0 h 103"/>
                    <a:gd name="T2" fmla="*/ 0 w 7"/>
                    <a:gd name="T3" fmla="*/ 370 h 103"/>
                    <a:gd name="T4" fmla="*/ 7 w 7"/>
                    <a:gd name="T5" fmla="*/ 377 h 103"/>
                    <a:gd name="T6" fmla="*/ 7 w 7"/>
                    <a:gd name="T7" fmla="*/ 0 h 103"/>
                    <a:gd name="T8" fmla="*/ 0 w 7"/>
                    <a:gd name="T9" fmla="*/ 0 h 10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103"/>
                    <a:gd name="T17" fmla="*/ 7 w 7"/>
                    <a:gd name="T18" fmla="*/ 103 h 10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103">
                      <a:moveTo>
                        <a:pt x="0" y="0"/>
                      </a:moveTo>
                      <a:lnTo>
                        <a:pt x="0" y="102"/>
                      </a:lnTo>
                      <a:lnTo>
                        <a:pt x="7" y="103"/>
                      </a:lnTo>
                      <a:lnTo>
                        <a:pt x="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375" name="Freeform 63"/>
                <p:cNvSpPr>
                  <a:spLocks/>
                </p:cNvSpPr>
                <p:nvPr/>
              </p:nvSpPr>
              <p:spPr bwMode="auto">
                <a:xfrm>
                  <a:off x="679" y="2000"/>
                  <a:ext cx="7" cy="109"/>
                </a:xfrm>
                <a:custGeom>
                  <a:avLst/>
                  <a:gdLst>
                    <a:gd name="T0" fmla="*/ 0 w 6"/>
                    <a:gd name="T1" fmla="*/ 0 h 106"/>
                    <a:gd name="T2" fmla="*/ 0 w 6"/>
                    <a:gd name="T3" fmla="*/ 266 h 106"/>
                    <a:gd name="T4" fmla="*/ 1210 w 6"/>
                    <a:gd name="T5" fmla="*/ 274 h 106"/>
                    <a:gd name="T6" fmla="*/ 1210 w 6"/>
                    <a:gd name="T7" fmla="*/ 0 h 106"/>
                    <a:gd name="T8" fmla="*/ 0 w 6"/>
                    <a:gd name="T9" fmla="*/ 0 h 10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106"/>
                    <a:gd name="T17" fmla="*/ 6 w 6"/>
                    <a:gd name="T18" fmla="*/ 106 h 10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106">
                      <a:moveTo>
                        <a:pt x="0" y="0"/>
                      </a:moveTo>
                      <a:lnTo>
                        <a:pt x="0" y="103"/>
                      </a:lnTo>
                      <a:lnTo>
                        <a:pt x="6" y="106"/>
                      </a:lnTo>
                      <a:lnTo>
                        <a:pt x="6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376" name="Freeform 64"/>
                <p:cNvSpPr>
                  <a:spLocks/>
                </p:cNvSpPr>
                <p:nvPr/>
              </p:nvSpPr>
              <p:spPr bwMode="auto">
                <a:xfrm>
                  <a:off x="687" y="2000"/>
                  <a:ext cx="7" cy="112"/>
                </a:xfrm>
                <a:custGeom>
                  <a:avLst/>
                  <a:gdLst>
                    <a:gd name="T0" fmla="*/ 0 w 7"/>
                    <a:gd name="T1" fmla="*/ 0 h 107"/>
                    <a:gd name="T2" fmla="*/ 0 w 7"/>
                    <a:gd name="T3" fmla="*/ 497 h 107"/>
                    <a:gd name="T4" fmla="*/ 7 w 7"/>
                    <a:gd name="T5" fmla="*/ 506 h 107"/>
                    <a:gd name="T6" fmla="*/ 7 w 7"/>
                    <a:gd name="T7" fmla="*/ 2 h 107"/>
                    <a:gd name="T8" fmla="*/ 0 w 7"/>
                    <a:gd name="T9" fmla="*/ 0 h 10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107"/>
                    <a:gd name="T17" fmla="*/ 7 w 7"/>
                    <a:gd name="T18" fmla="*/ 107 h 10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107">
                      <a:moveTo>
                        <a:pt x="0" y="0"/>
                      </a:moveTo>
                      <a:lnTo>
                        <a:pt x="0" y="106"/>
                      </a:lnTo>
                      <a:lnTo>
                        <a:pt x="7" y="107"/>
                      </a:lnTo>
                      <a:lnTo>
                        <a:pt x="7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377" name="Freeform 65"/>
                <p:cNvSpPr>
                  <a:spLocks/>
                </p:cNvSpPr>
                <p:nvPr/>
              </p:nvSpPr>
              <p:spPr bwMode="auto">
                <a:xfrm>
                  <a:off x="696" y="2002"/>
                  <a:ext cx="7" cy="107"/>
                </a:xfrm>
                <a:custGeom>
                  <a:avLst/>
                  <a:gdLst>
                    <a:gd name="T0" fmla="*/ 0 w 6"/>
                    <a:gd name="T1" fmla="*/ 0 h 106"/>
                    <a:gd name="T2" fmla="*/ 0 w 6"/>
                    <a:gd name="T3" fmla="*/ 268 h 106"/>
                    <a:gd name="T4" fmla="*/ 1210 w 6"/>
                    <a:gd name="T5" fmla="*/ 274 h 106"/>
                    <a:gd name="T6" fmla="*/ 1210 w 6"/>
                    <a:gd name="T7" fmla="*/ 0 h 106"/>
                    <a:gd name="T8" fmla="*/ 0 w 6"/>
                    <a:gd name="T9" fmla="*/ 0 h 10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106"/>
                    <a:gd name="T17" fmla="*/ 6 w 6"/>
                    <a:gd name="T18" fmla="*/ 106 h 10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106">
                      <a:moveTo>
                        <a:pt x="0" y="0"/>
                      </a:moveTo>
                      <a:lnTo>
                        <a:pt x="0" y="105"/>
                      </a:lnTo>
                      <a:lnTo>
                        <a:pt x="6" y="106"/>
                      </a:lnTo>
                      <a:lnTo>
                        <a:pt x="6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378" name="Freeform 66"/>
                <p:cNvSpPr>
                  <a:spLocks/>
                </p:cNvSpPr>
                <p:nvPr/>
              </p:nvSpPr>
              <p:spPr bwMode="auto">
                <a:xfrm>
                  <a:off x="705" y="2002"/>
                  <a:ext cx="7" cy="107"/>
                </a:xfrm>
                <a:custGeom>
                  <a:avLst/>
                  <a:gdLst>
                    <a:gd name="T0" fmla="*/ 0 w 7"/>
                    <a:gd name="T1" fmla="*/ 0 h 107"/>
                    <a:gd name="T2" fmla="*/ 0 w 7"/>
                    <a:gd name="T3" fmla="*/ 196 h 107"/>
                    <a:gd name="T4" fmla="*/ 7 w 7"/>
                    <a:gd name="T5" fmla="*/ 197 h 107"/>
                    <a:gd name="T6" fmla="*/ 7 w 7"/>
                    <a:gd name="T7" fmla="*/ 0 h 107"/>
                    <a:gd name="T8" fmla="*/ 0 w 7"/>
                    <a:gd name="T9" fmla="*/ 0 h 10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107"/>
                    <a:gd name="T17" fmla="*/ 7 w 7"/>
                    <a:gd name="T18" fmla="*/ 107 h 10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107">
                      <a:moveTo>
                        <a:pt x="0" y="0"/>
                      </a:moveTo>
                      <a:lnTo>
                        <a:pt x="0" y="106"/>
                      </a:lnTo>
                      <a:lnTo>
                        <a:pt x="7" y="107"/>
                      </a:lnTo>
                      <a:lnTo>
                        <a:pt x="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379" name="Freeform 67"/>
                <p:cNvSpPr>
                  <a:spLocks/>
                </p:cNvSpPr>
                <p:nvPr/>
              </p:nvSpPr>
              <p:spPr bwMode="auto">
                <a:xfrm>
                  <a:off x="713" y="2002"/>
                  <a:ext cx="7" cy="114"/>
                </a:xfrm>
                <a:custGeom>
                  <a:avLst/>
                  <a:gdLst>
                    <a:gd name="T0" fmla="*/ 0 w 7"/>
                    <a:gd name="T1" fmla="*/ 0 h 110"/>
                    <a:gd name="T2" fmla="*/ 0 w 7"/>
                    <a:gd name="T3" fmla="*/ 363 h 110"/>
                    <a:gd name="T4" fmla="*/ 7 w 7"/>
                    <a:gd name="T5" fmla="*/ 368 h 110"/>
                    <a:gd name="T6" fmla="*/ 7 w 7"/>
                    <a:gd name="T7" fmla="*/ 0 h 110"/>
                    <a:gd name="T8" fmla="*/ 0 w 7"/>
                    <a:gd name="T9" fmla="*/ 0 h 1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110"/>
                    <a:gd name="T17" fmla="*/ 7 w 7"/>
                    <a:gd name="T18" fmla="*/ 110 h 1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110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7" y="110"/>
                      </a:lnTo>
                      <a:lnTo>
                        <a:pt x="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380" name="Freeform 68"/>
                <p:cNvSpPr>
                  <a:spLocks/>
                </p:cNvSpPr>
                <p:nvPr/>
              </p:nvSpPr>
              <p:spPr bwMode="auto">
                <a:xfrm>
                  <a:off x="722" y="2002"/>
                  <a:ext cx="7" cy="114"/>
                </a:xfrm>
                <a:custGeom>
                  <a:avLst/>
                  <a:gdLst>
                    <a:gd name="T0" fmla="*/ 0 w 6"/>
                    <a:gd name="T1" fmla="*/ 0 h 111"/>
                    <a:gd name="T2" fmla="*/ 0 w 6"/>
                    <a:gd name="T3" fmla="*/ 271 h 111"/>
                    <a:gd name="T4" fmla="*/ 1210 w 6"/>
                    <a:gd name="T5" fmla="*/ 272 h 111"/>
                    <a:gd name="T6" fmla="*/ 1210 w 6"/>
                    <a:gd name="T7" fmla="*/ 0 h 111"/>
                    <a:gd name="T8" fmla="*/ 0 w 6"/>
                    <a:gd name="T9" fmla="*/ 0 h 1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"/>
                    <a:gd name="T16" fmla="*/ 0 h 111"/>
                    <a:gd name="T17" fmla="*/ 6 w 6"/>
                    <a:gd name="T18" fmla="*/ 111 h 1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" h="111">
                      <a:moveTo>
                        <a:pt x="0" y="0"/>
                      </a:moveTo>
                      <a:lnTo>
                        <a:pt x="0" y="110"/>
                      </a:lnTo>
                      <a:lnTo>
                        <a:pt x="6" y="111"/>
                      </a:lnTo>
                      <a:lnTo>
                        <a:pt x="6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381" name="Freeform 69"/>
                <p:cNvSpPr>
                  <a:spLocks/>
                </p:cNvSpPr>
                <p:nvPr/>
              </p:nvSpPr>
              <p:spPr bwMode="auto">
                <a:xfrm>
                  <a:off x="732" y="2002"/>
                  <a:ext cx="7" cy="114"/>
                </a:xfrm>
                <a:custGeom>
                  <a:avLst/>
                  <a:gdLst>
                    <a:gd name="T0" fmla="*/ 0 w 7"/>
                    <a:gd name="T1" fmla="*/ 0 h 111"/>
                    <a:gd name="T2" fmla="*/ 0 w 7"/>
                    <a:gd name="T3" fmla="*/ 488 h 111"/>
                    <a:gd name="T4" fmla="*/ 7 w 7"/>
                    <a:gd name="T5" fmla="*/ 491 h 111"/>
                    <a:gd name="T6" fmla="*/ 7 w 7"/>
                    <a:gd name="T7" fmla="*/ 0 h 111"/>
                    <a:gd name="T8" fmla="*/ 0 w 7"/>
                    <a:gd name="T9" fmla="*/ 0 h 1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111"/>
                    <a:gd name="T17" fmla="*/ 7 w 7"/>
                    <a:gd name="T18" fmla="*/ 111 h 1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111">
                      <a:moveTo>
                        <a:pt x="0" y="0"/>
                      </a:moveTo>
                      <a:lnTo>
                        <a:pt x="0" y="110"/>
                      </a:lnTo>
                      <a:lnTo>
                        <a:pt x="7" y="111"/>
                      </a:lnTo>
                      <a:lnTo>
                        <a:pt x="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382" name="Rectangle 70"/>
                <p:cNvSpPr>
                  <a:spLocks noChangeArrowheads="1"/>
                </p:cNvSpPr>
                <p:nvPr/>
              </p:nvSpPr>
              <p:spPr bwMode="auto">
                <a:xfrm>
                  <a:off x="741" y="2002"/>
                  <a:ext cx="5" cy="114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defRPr/>
                  </a:pPr>
                  <a:endParaRPr lang="en-GB" sz="4000">
                    <a:latin typeface="+mn-lt"/>
                    <a:ea typeface="ＭＳ Ｐゴシック" pitchFamily="34" charset="-128"/>
                    <a:cs typeface="Arial" pitchFamily="34" charset="0"/>
                  </a:endParaRPr>
                </a:p>
              </p:txBody>
            </p:sp>
            <p:sp>
              <p:nvSpPr>
                <p:cNvPr id="383" name="Freeform 71"/>
                <p:cNvSpPr>
                  <a:spLocks/>
                </p:cNvSpPr>
                <p:nvPr/>
              </p:nvSpPr>
              <p:spPr bwMode="auto">
                <a:xfrm>
                  <a:off x="748" y="2002"/>
                  <a:ext cx="10" cy="114"/>
                </a:xfrm>
                <a:custGeom>
                  <a:avLst/>
                  <a:gdLst>
                    <a:gd name="T0" fmla="*/ 0 w 7"/>
                    <a:gd name="T1" fmla="*/ 0 h 114"/>
                    <a:gd name="T2" fmla="*/ 0 w 7"/>
                    <a:gd name="T3" fmla="*/ 200 h 114"/>
                    <a:gd name="T4" fmla="*/ 1277047 w 7"/>
                    <a:gd name="T5" fmla="*/ 201 h 114"/>
                    <a:gd name="T6" fmla="*/ 1277047 w 7"/>
                    <a:gd name="T7" fmla="*/ 0 h 114"/>
                    <a:gd name="T8" fmla="*/ 0 w 7"/>
                    <a:gd name="T9" fmla="*/ 0 h 1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114"/>
                    <a:gd name="T17" fmla="*/ 7 w 7"/>
                    <a:gd name="T18" fmla="*/ 114 h 11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114">
                      <a:moveTo>
                        <a:pt x="0" y="0"/>
                      </a:moveTo>
                      <a:lnTo>
                        <a:pt x="0" y="113"/>
                      </a:lnTo>
                      <a:lnTo>
                        <a:pt x="7" y="114"/>
                      </a:lnTo>
                      <a:lnTo>
                        <a:pt x="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384" name="Freeform 72"/>
                <p:cNvSpPr>
                  <a:spLocks/>
                </p:cNvSpPr>
                <p:nvPr/>
              </p:nvSpPr>
              <p:spPr bwMode="auto">
                <a:xfrm>
                  <a:off x="758" y="2002"/>
                  <a:ext cx="7" cy="121"/>
                </a:xfrm>
                <a:custGeom>
                  <a:avLst/>
                  <a:gdLst>
                    <a:gd name="T0" fmla="*/ 0 w 7"/>
                    <a:gd name="T1" fmla="*/ 0 h 116"/>
                    <a:gd name="T2" fmla="*/ 0 w 7"/>
                    <a:gd name="T3" fmla="*/ 484 h 116"/>
                    <a:gd name="T4" fmla="*/ 7 w 7"/>
                    <a:gd name="T5" fmla="*/ 486 h 116"/>
                    <a:gd name="T6" fmla="*/ 7 w 7"/>
                    <a:gd name="T7" fmla="*/ 0 h 116"/>
                    <a:gd name="T8" fmla="*/ 0 w 7"/>
                    <a:gd name="T9" fmla="*/ 0 h 11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116"/>
                    <a:gd name="T17" fmla="*/ 7 w 7"/>
                    <a:gd name="T18" fmla="*/ 116 h 11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116">
                      <a:moveTo>
                        <a:pt x="0" y="0"/>
                      </a:moveTo>
                      <a:lnTo>
                        <a:pt x="0" y="114"/>
                      </a:lnTo>
                      <a:lnTo>
                        <a:pt x="7" y="116"/>
                      </a:lnTo>
                      <a:lnTo>
                        <a:pt x="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385" name="Rectangle 73"/>
                <p:cNvSpPr>
                  <a:spLocks noChangeArrowheads="1"/>
                </p:cNvSpPr>
                <p:nvPr/>
              </p:nvSpPr>
              <p:spPr bwMode="auto">
                <a:xfrm>
                  <a:off x="653" y="2000"/>
                  <a:ext cx="5" cy="77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defRPr/>
                  </a:pPr>
                  <a:endParaRPr lang="en-GB" sz="4000">
                    <a:latin typeface="+mn-lt"/>
                    <a:ea typeface="ＭＳ Ｐゴシック" pitchFamily="34" charset="-128"/>
                    <a:cs typeface="Arial" pitchFamily="34" charset="0"/>
                  </a:endParaRPr>
                </a:p>
              </p:txBody>
            </p:sp>
            <p:sp>
              <p:nvSpPr>
                <p:cNvPr id="386" name="Freeform 74"/>
                <p:cNvSpPr>
                  <a:spLocks/>
                </p:cNvSpPr>
                <p:nvPr/>
              </p:nvSpPr>
              <p:spPr bwMode="auto">
                <a:xfrm>
                  <a:off x="653" y="2086"/>
                  <a:ext cx="7" cy="2"/>
                </a:xfrm>
                <a:custGeom>
                  <a:avLst/>
                  <a:gdLst>
                    <a:gd name="T0" fmla="*/ 0 w 7"/>
                    <a:gd name="T1" fmla="*/ 2 h 2"/>
                    <a:gd name="T2" fmla="*/ 6 w 7"/>
                    <a:gd name="T3" fmla="*/ 2 h 2"/>
                    <a:gd name="T4" fmla="*/ 7 w 7"/>
                    <a:gd name="T5" fmla="*/ 1 h 2"/>
                    <a:gd name="T6" fmla="*/ 0 w 7"/>
                    <a:gd name="T7" fmla="*/ 0 h 2"/>
                    <a:gd name="T8" fmla="*/ 0 w 7"/>
                    <a:gd name="T9" fmla="*/ 2 h 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2"/>
                    <a:gd name="T17" fmla="*/ 7 w 7"/>
                    <a:gd name="T18" fmla="*/ 2 h 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2">
                      <a:moveTo>
                        <a:pt x="0" y="2"/>
                      </a:moveTo>
                      <a:lnTo>
                        <a:pt x="6" y="2"/>
                      </a:lnTo>
                      <a:lnTo>
                        <a:pt x="7" y="1"/>
                      </a:lnTo>
                      <a:lnTo>
                        <a:pt x="0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387" name="Freeform 75"/>
                <p:cNvSpPr>
                  <a:spLocks/>
                </p:cNvSpPr>
                <p:nvPr/>
              </p:nvSpPr>
              <p:spPr bwMode="auto">
                <a:xfrm>
                  <a:off x="653" y="2074"/>
                  <a:ext cx="7" cy="2"/>
                </a:xfrm>
                <a:custGeom>
                  <a:avLst/>
                  <a:gdLst>
                    <a:gd name="T0" fmla="*/ 6 w 7"/>
                    <a:gd name="T1" fmla="*/ 0 h 2"/>
                    <a:gd name="T2" fmla="*/ 0 w 7"/>
                    <a:gd name="T3" fmla="*/ 0 h 2"/>
                    <a:gd name="T4" fmla="*/ 1 w 7"/>
                    <a:gd name="T5" fmla="*/ 1 h 2"/>
                    <a:gd name="T6" fmla="*/ 7 w 7"/>
                    <a:gd name="T7" fmla="*/ 2 h 2"/>
                    <a:gd name="T8" fmla="*/ 6 w 7"/>
                    <a:gd name="T9" fmla="*/ 0 h 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"/>
                    <a:gd name="T16" fmla="*/ 0 h 2"/>
                    <a:gd name="T17" fmla="*/ 7 w 7"/>
                    <a:gd name="T18" fmla="*/ 2 h 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" h="2">
                      <a:moveTo>
                        <a:pt x="6" y="0"/>
                      </a:moveTo>
                      <a:lnTo>
                        <a:pt x="0" y="0"/>
                      </a:lnTo>
                      <a:lnTo>
                        <a:pt x="1" y="1"/>
                      </a:lnTo>
                      <a:lnTo>
                        <a:pt x="7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388" name="Freeform 76"/>
                <p:cNvSpPr>
                  <a:spLocks/>
                </p:cNvSpPr>
                <p:nvPr/>
              </p:nvSpPr>
              <p:spPr bwMode="auto">
                <a:xfrm>
                  <a:off x="653" y="2086"/>
                  <a:ext cx="5" cy="0"/>
                </a:xfrm>
                <a:custGeom>
                  <a:avLst/>
                  <a:gdLst>
                    <a:gd name="T0" fmla="*/ 0 w 5"/>
                    <a:gd name="T1" fmla="*/ 0 h 3"/>
                    <a:gd name="T2" fmla="*/ 0 w 5"/>
                    <a:gd name="T3" fmla="*/ 0 h 3"/>
                    <a:gd name="T4" fmla="*/ 5 w 5"/>
                    <a:gd name="T5" fmla="*/ 0 h 3"/>
                    <a:gd name="T6" fmla="*/ 5 w 5"/>
                    <a:gd name="T7" fmla="*/ 0 h 3"/>
                    <a:gd name="T8" fmla="*/ 0 w 5"/>
                    <a:gd name="T9" fmla="*/ 0 h 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"/>
                    <a:gd name="T16" fmla="*/ 0 h 3"/>
                    <a:gd name="T17" fmla="*/ 5 w 5"/>
                    <a:gd name="T18" fmla="*/ 0 h 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" h="3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5" y="3"/>
                      </a:lnTo>
                      <a:lnTo>
                        <a:pt x="5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20202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389" name="Freeform 77"/>
                <p:cNvSpPr>
                  <a:spLocks/>
                </p:cNvSpPr>
                <p:nvPr/>
              </p:nvSpPr>
              <p:spPr bwMode="auto">
                <a:xfrm>
                  <a:off x="765" y="1998"/>
                  <a:ext cx="3" cy="133"/>
                </a:xfrm>
                <a:custGeom>
                  <a:avLst/>
                  <a:gdLst>
                    <a:gd name="T0" fmla="*/ 0 w 1"/>
                    <a:gd name="T1" fmla="*/ 611 h 127"/>
                    <a:gd name="T2" fmla="*/ 0 w 1"/>
                    <a:gd name="T3" fmla="*/ 593 h 127"/>
                    <a:gd name="T4" fmla="*/ 0 w 1"/>
                    <a:gd name="T5" fmla="*/ 0 h 127"/>
                    <a:gd name="T6" fmla="*/ 0 w 1"/>
                    <a:gd name="T7" fmla="*/ 0 h 127"/>
                    <a:gd name="T8" fmla="*/ 0 w 1"/>
                    <a:gd name="T9" fmla="*/ 611 h 1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"/>
                    <a:gd name="T16" fmla="*/ 0 h 127"/>
                    <a:gd name="T17" fmla="*/ 1 w 1"/>
                    <a:gd name="T18" fmla="*/ 127 h 1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" h="127">
                      <a:moveTo>
                        <a:pt x="0" y="127"/>
                      </a:moveTo>
                      <a:lnTo>
                        <a:pt x="0" y="124"/>
                      </a:lnTo>
                      <a:lnTo>
                        <a:pt x="0" y="0"/>
                      </a:lnTo>
                      <a:lnTo>
                        <a:pt x="0" y="127"/>
                      </a:ln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390" name="Freeform 78"/>
                <p:cNvSpPr>
                  <a:spLocks/>
                </p:cNvSpPr>
                <p:nvPr/>
              </p:nvSpPr>
              <p:spPr bwMode="auto">
                <a:xfrm>
                  <a:off x="641" y="1995"/>
                  <a:ext cx="3" cy="107"/>
                </a:xfrm>
                <a:custGeom>
                  <a:avLst/>
                  <a:gdLst>
                    <a:gd name="T0" fmla="*/ 0 w 1"/>
                    <a:gd name="T1" fmla="*/ 0 h 107"/>
                    <a:gd name="T2" fmla="*/ 0 w 1"/>
                    <a:gd name="T3" fmla="*/ 197 h 107"/>
                    <a:gd name="T4" fmla="*/ 0 w 1"/>
                    <a:gd name="T5" fmla="*/ 196 h 107"/>
                    <a:gd name="T6" fmla="*/ 0 w 1"/>
                    <a:gd name="T7" fmla="*/ 1 h 107"/>
                    <a:gd name="T8" fmla="*/ 0 w 1"/>
                    <a:gd name="T9" fmla="*/ 0 h 10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"/>
                    <a:gd name="T16" fmla="*/ 0 h 107"/>
                    <a:gd name="T17" fmla="*/ 1 w 1"/>
                    <a:gd name="T18" fmla="*/ 107 h 10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" h="107">
                      <a:moveTo>
                        <a:pt x="0" y="0"/>
                      </a:moveTo>
                      <a:lnTo>
                        <a:pt x="0" y="107"/>
                      </a:lnTo>
                      <a:lnTo>
                        <a:pt x="0" y="106"/>
                      </a:lnTo>
                      <a:lnTo>
                        <a:pt x="0" y="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</p:grpSp>
        </p:grpSp>
        <p:sp>
          <p:nvSpPr>
            <p:cNvPr id="266" name="Freeform 79"/>
            <p:cNvSpPr>
              <a:spLocks/>
            </p:cNvSpPr>
            <p:nvPr/>
          </p:nvSpPr>
          <p:spPr bwMode="auto">
            <a:xfrm>
              <a:off x="637" y="2109"/>
              <a:ext cx="135" cy="186"/>
            </a:xfrm>
            <a:custGeom>
              <a:avLst/>
              <a:gdLst>
                <a:gd name="T0" fmla="*/ 0 w 135"/>
                <a:gd name="T1" fmla="*/ 0 h 186"/>
                <a:gd name="T2" fmla="*/ 135 w 135"/>
                <a:gd name="T3" fmla="*/ 25 h 186"/>
                <a:gd name="T4" fmla="*/ 135 w 135"/>
                <a:gd name="T5" fmla="*/ 186 h 186"/>
                <a:gd name="T6" fmla="*/ 0 w 135"/>
                <a:gd name="T7" fmla="*/ 136 h 186"/>
                <a:gd name="T8" fmla="*/ 0 w 135"/>
                <a:gd name="T9" fmla="*/ 0 h 1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5"/>
                <a:gd name="T16" fmla="*/ 0 h 186"/>
                <a:gd name="T17" fmla="*/ 135 w 135"/>
                <a:gd name="T18" fmla="*/ 186 h 18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5" h="186">
                  <a:moveTo>
                    <a:pt x="0" y="0"/>
                  </a:moveTo>
                  <a:lnTo>
                    <a:pt x="135" y="25"/>
                  </a:lnTo>
                  <a:lnTo>
                    <a:pt x="135" y="186"/>
                  </a:lnTo>
                  <a:lnTo>
                    <a:pt x="0" y="1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 w="1588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pitchFamily="34" charset="0"/>
              </a:endParaRPr>
            </a:p>
          </p:txBody>
        </p:sp>
        <p:grpSp>
          <p:nvGrpSpPr>
            <p:cNvPr id="267" name="Group 80"/>
            <p:cNvGrpSpPr>
              <a:grpSpLocks/>
            </p:cNvGrpSpPr>
            <p:nvPr/>
          </p:nvGrpSpPr>
          <p:grpSpPr bwMode="auto">
            <a:xfrm>
              <a:off x="641" y="2116"/>
              <a:ext cx="125" cy="149"/>
              <a:chOff x="641" y="2116"/>
              <a:chExt cx="125" cy="149"/>
            </a:xfrm>
          </p:grpSpPr>
          <p:sp>
            <p:nvSpPr>
              <p:cNvPr id="285" name="Freeform 81"/>
              <p:cNvSpPr>
                <a:spLocks/>
              </p:cNvSpPr>
              <p:nvPr/>
            </p:nvSpPr>
            <p:spPr bwMode="auto">
              <a:xfrm>
                <a:off x="641" y="2116"/>
                <a:ext cx="121" cy="147"/>
              </a:xfrm>
              <a:custGeom>
                <a:avLst/>
                <a:gdLst>
                  <a:gd name="T0" fmla="*/ 0 w 122"/>
                  <a:gd name="T1" fmla="*/ 0 h 145"/>
                  <a:gd name="T2" fmla="*/ 0 w 122"/>
                  <a:gd name="T3" fmla="*/ 149 h 145"/>
                  <a:gd name="T4" fmla="*/ 88 w 122"/>
                  <a:gd name="T5" fmla="*/ 228 h 145"/>
                  <a:gd name="T6" fmla="*/ 88 w 122"/>
                  <a:gd name="T7" fmla="*/ 21 h 145"/>
                  <a:gd name="T8" fmla="*/ 0 w 122"/>
                  <a:gd name="T9" fmla="*/ 0 h 1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2"/>
                  <a:gd name="T16" fmla="*/ 0 h 145"/>
                  <a:gd name="T17" fmla="*/ 122 w 122"/>
                  <a:gd name="T18" fmla="*/ 145 h 14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2" h="145">
                    <a:moveTo>
                      <a:pt x="0" y="0"/>
                    </a:moveTo>
                    <a:lnTo>
                      <a:pt x="0" y="95"/>
                    </a:lnTo>
                    <a:lnTo>
                      <a:pt x="122" y="145"/>
                    </a:lnTo>
                    <a:lnTo>
                      <a:pt x="122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286" name="Freeform 82"/>
              <p:cNvSpPr>
                <a:spLocks/>
              </p:cNvSpPr>
              <p:nvPr/>
            </p:nvSpPr>
            <p:spPr bwMode="auto">
              <a:xfrm>
                <a:off x="641" y="2137"/>
                <a:ext cx="121" cy="128"/>
              </a:xfrm>
              <a:custGeom>
                <a:avLst/>
                <a:gdLst>
                  <a:gd name="T0" fmla="*/ 0 w 122"/>
                  <a:gd name="T1" fmla="*/ 0 h 127"/>
                  <a:gd name="T2" fmla="*/ 0 w 122"/>
                  <a:gd name="T3" fmla="*/ 121 h 127"/>
                  <a:gd name="T4" fmla="*/ 88 w 122"/>
                  <a:gd name="T5" fmla="*/ 161 h 127"/>
                  <a:gd name="T6" fmla="*/ 88 w 122"/>
                  <a:gd name="T7" fmla="*/ 158 h 127"/>
                  <a:gd name="T8" fmla="*/ 88 w 122"/>
                  <a:gd name="T9" fmla="*/ 4 h 127"/>
                  <a:gd name="T10" fmla="*/ 0 w 122"/>
                  <a:gd name="T11" fmla="*/ 0 h 12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2"/>
                  <a:gd name="T19" fmla="*/ 0 h 127"/>
                  <a:gd name="T20" fmla="*/ 122 w 122"/>
                  <a:gd name="T21" fmla="*/ 127 h 12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2" h="127">
                    <a:moveTo>
                      <a:pt x="0" y="0"/>
                    </a:moveTo>
                    <a:lnTo>
                      <a:pt x="0" y="87"/>
                    </a:lnTo>
                    <a:lnTo>
                      <a:pt x="122" y="127"/>
                    </a:lnTo>
                    <a:lnTo>
                      <a:pt x="122" y="124"/>
                    </a:lnTo>
                    <a:lnTo>
                      <a:pt x="122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287" name="Freeform 83"/>
              <p:cNvSpPr>
                <a:spLocks/>
              </p:cNvSpPr>
              <p:nvPr/>
            </p:nvSpPr>
            <p:spPr bwMode="auto">
              <a:xfrm>
                <a:off x="641" y="2116"/>
                <a:ext cx="121" cy="147"/>
              </a:xfrm>
              <a:custGeom>
                <a:avLst/>
                <a:gdLst>
                  <a:gd name="T0" fmla="*/ 0 w 122"/>
                  <a:gd name="T1" fmla="*/ 0 h 145"/>
                  <a:gd name="T2" fmla="*/ 0 w 122"/>
                  <a:gd name="T3" fmla="*/ 173 h 145"/>
                  <a:gd name="T4" fmla="*/ 88 w 122"/>
                  <a:gd name="T5" fmla="*/ 228 h 145"/>
                  <a:gd name="T6" fmla="*/ 88 w 122"/>
                  <a:gd name="T7" fmla="*/ 23 h 145"/>
                  <a:gd name="T8" fmla="*/ 0 w 122"/>
                  <a:gd name="T9" fmla="*/ 0 h 1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2"/>
                  <a:gd name="T16" fmla="*/ 0 h 145"/>
                  <a:gd name="T17" fmla="*/ 122 w 122"/>
                  <a:gd name="T18" fmla="*/ 145 h 14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2" h="145">
                    <a:moveTo>
                      <a:pt x="0" y="0"/>
                    </a:moveTo>
                    <a:lnTo>
                      <a:pt x="0" y="107"/>
                    </a:lnTo>
                    <a:lnTo>
                      <a:pt x="122" y="145"/>
                    </a:lnTo>
                    <a:lnTo>
                      <a:pt x="122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060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288" name="Freeform 84"/>
              <p:cNvSpPr>
                <a:spLocks/>
              </p:cNvSpPr>
              <p:nvPr/>
            </p:nvSpPr>
            <p:spPr bwMode="auto">
              <a:xfrm>
                <a:off x="679" y="2231"/>
                <a:ext cx="7" cy="7"/>
              </a:xfrm>
              <a:custGeom>
                <a:avLst/>
                <a:gdLst>
                  <a:gd name="T0" fmla="*/ 0 w 7"/>
                  <a:gd name="T1" fmla="*/ 36315008 h 3"/>
                  <a:gd name="T2" fmla="*/ 1 w 7"/>
                  <a:gd name="T3" fmla="*/ 60525013 h 3"/>
                  <a:gd name="T4" fmla="*/ 7 w 7"/>
                  <a:gd name="T5" fmla="*/ 100875022 h 3"/>
                  <a:gd name="T6" fmla="*/ 7 w 7"/>
                  <a:gd name="T7" fmla="*/ 36315008 h 3"/>
                  <a:gd name="T8" fmla="*/ 6 w 7"/>
                  <a:gd name="T9" fmla="*/ 0 h 3"/>
                  <a:gd name="T10" fmla="*/ 0 w 7"/>
                  <a:gd name="T11" fmla="*/ 36315008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"/>
                  <a:gd name="T19" fmla="*/ 0 h 3"/>
                  <a:gd name="T20" fmla="*/ 7 w 7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" h="3">
                    <a:moveTo>
                      <a:pt x="0" y="1"/>
                    </a:moveTo>
                    <a:lnTo>
                      <a:pt x="1" y="2"/>
                    </a:lnTo>
                    <a:lnTo>
                      <a:pt x="7" y="3"/>
                    </a:lnTo>
                    <a:lnTo>
                      <a:pt x="7" y="1"/>
                    </a:lnTo>
                    <a:lnTo>
                      <a:pt x="6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289" name="Freeform 85"/>
              <p:cNvSpPr>
                <a:spLocks/>
              </p:cNvSpPr>
              <p:nvPr/>
            </p:nvSpPr>
            <p:spPr bwMode="auto">
              <a:xfrm>
                <a:off x="644" y="2119"/>
                <a:ext cx="7" cy="102"/>
              </a:xfrm>
              <a:custGeom>
                <a:avLst/>
                <a:gdLst>
                  <a:gd name="T0" fmla="*/ 0 w 7"/>
                  <a:gd name="T1" fmla="*/ 0 h 101"/>
                  <a:gd name="T2" fmla="*/ 0 w 7"/>
                  <a:gd name="T3" fmla="*/ 134 h 101"/>
                  <a:gd name="T4" fmla="*/ 7 w 7"/>
                  <a:gd name="T5" fmla="*/ 135 h 101"/>
                  <a:gd name="T6" fmla="*/ 7 w 7"/>
                  <a:gd name="T7" fmla="*/ 1 h 101"/>
                  <a:gd name="T8" fmla="*/ 0 w 7"/>
                  <a:gd name="T9" fmla="*/ 0 h 1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01"/>
                  <a:gd name="T17" fmla="*/ 7 w 7"/>
                  <a:gd name="T18" fmla="*/ 101 h 10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01">
                    <a:moveTo>
                      <a:pt x="0" y="0"/>
                    </a:moveTo>
                    <a:lnTo>
                      <a:pt x="0" y="100"/>
                    </a:lnTo>
                    <a:lnTo>
                      <a:pt x="7" y="101"/>
                    </a:lnTo>
                    <a:lnTo>
                      <a:pt x="7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290" name="Freeform 86"/>
              <p:cNvSpPr>
                <a:spLocks/>
              </p:cNvSpPr>
              <p:nvPr/>
            </p:nvSpPr>
            <p:spPr bwMode="auto">
              <a:xfrm>
                <a:off x="644" y="2119"/>
                <a:ext cx="7" cy="2"/>
              </a:xfrm>
              <a:custGeom>
                <a:avLst/>
                <a:gdLst>
                  <a:gd name="T0" fmla="*/ 0 w 8"/>
                  <a:gd name="T1" fmla="*/ 1 h 2"/>
                  <a:gd name="T2" fmla="*/ 4 w 8"/>
                  <a:gd name="T3" fmla="*/ 2 h 2"/>
                  <a:gd name="T4" fmla="*/ 4 w 8"/>
                  <a:gd name="T5" fmla="*/ 1 h 2"/>
                  <a:gd name="T6" fmla="*/ 1 w 8"/>
                  <a:gd name="T7" fmla="*/ 0 h 2"/>
                  <a:gd name="T8" fmla="*/ 0 w 8"/>
                  <a:gd name="T9" fmla="*/ 1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2"/>
                  <a:gd name="T17" fmla="*/ 8 w 8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2">
                    <a:moveTo>
                      <a:pt x="0" y="1"/>
                    </a:moveTo>
                    <a:lnTo>
                      <a:pt x="7" y="2"/>
                    </a:lnTo>
                    <a:lnTo>
                      <a:pt x="8" y="1"/>
                    </a:lnTo>
                    <a:lnTo>
                      <a:pt x="1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291" name="Freeform 87"/>
              <p:cNvSpPr>
                <a:spLocks/>
              </p:cNvSpPr>
              <p:nvPr/>
            </p:nvSpPr>
            <p:spPr bwMode="auto">
              <a:xfrm>
                <a:off x="644" y="2219"/>
                <a:ext cx="7" cy="5"/>
              </a:xfrm>
              <a:custGeom>
                <a:avLst/>
                <a:gdLst>
                  <a:gd name="T0" fmla="*/ 0 w 8"/>
                  <a:gd name="T1" fmla="*/ 0 h 4"/>
                  <a:gd name="T2" fmla="*/ 1 w 8"/>
                  <a:gd name="T3" fmla="*/ 1 h 4"/>
                  <a:gd name="T4" fmla="*/ 4 w 8"/>
                  <a:gd name="T5" fmla="*/ 7701 h 4"/>
                  <a:gd name="T6" fmla="*/ 4 w 8"/>
                  <a:gd name="T7" fmla="*/ 1 h 4"/>
                  <a:gd name="T8" fmla="*/ 4 w 8"/>
                  <a:gd name="T9" fmla="*/ 0 h 4"/>
                  <a:gd name="T10" fmla="*/ 0 w 8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"/>
                  <a:gd name="T19" fmla="*/ 0 h 4"/>
                  <a:gd name="T20" fmla="*/ 8 w 8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" h="4">
                    <a:moveTo>
                      <a:pt x="0" y="0"/>
                    </a:moveTo>
                    <a:lnTo>
                      <a:pt x="1" y="1"/>
                    </a:lnTo>
                    <a:lnTo>
                      <a:pt x="8" y="4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292" name="Freeform 88"/>
              <p:cNvSpPr>
                <a:spLocks/>
              </p:cNvSpPr>
              <p:nvPr/>
            </p:nvSpPr>
            <p:spPr bwMode="auto">
              <a:xfrm>
                <a:off x="644" y="2121"/>
                <a:ext cx="7" cy="100"/>
              </a:xfrm>
              <a:custGeom>
                <a:avLst/>
                <a:gdLst>
                  <a:gd name="T0" fmla="*/ 0 w 7"/>
                  <a:gd name="T1" fmla="*/ 0 h 100"/>
                  <a:gd name="T2" fmla="*/ 0 w 7"/>
                  <a:gd name="T3" fmla="*/ 98 h 100"/>
                  <a:gd name="T4" fmla="*/ 7 w 7"/>
                  <a:gd name="T5" fmla="*/ 100 h 100"/>
                  <a:gd name="T6" fmla="*/ 7 w 7"/>
                  <a:gd name="T7" fmla="*/ 1 h 100"/>
                  <a:gd name="T8" fmla="*/ 0 w 7"/>
                  <a:gd name="T9" fmla="*/ 0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00"/>
                  <a:gd name="T17" fmla="*/ 7 w 7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00">
                    <a:moveTo>
                      <a:pt x="0" y="0"/>
                    </a:moveTo>
                    <a:lnTo>
                      <a:pt x="0" y="98"/>
                    </a:lnTo>
                    <a:lnTo>
                      <a:pt x="7" y="100"/>
                    </a:lnTo>
                    <a:lnTo>
                      <a:pt x="7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293" name="Freeform 89"/>
              <p:cNvSpPr>
                <a:spLocks/>
              </p:cNvSpPr>
              <p:nvPr/>
            </p:nvSpPr>
            <p:spPr bwMode="auto">
              <a:xfrm>
                <a:off x="660" y="2123"/>
                <a:ext cx="7" cy="105"/>
              </a:xfrm>
              <a:custGeom>
                <a:avLst/>
                <a:gdLst>
                  <a:gd name="T0" fmla="*/ 0 w 7"/>
                  <a:gd name="T1" fmla="*/ 0 h 104"/>
                  <a:gd name="T2" fmla="*/ 0 w 7"/>
                  <a:gd name="T3" fmla="*/ 137 h 104"/>
                  <a:gd name="T4" fmla="*/ 7 w 7"/>
                  <a:gd name="T5" fmla="*/ 138 h 104"/>
                  <a:gd name="T6" fmla="*/ 7 w 7"/>
                  <a:gd name="T7" fmla="*/ 0 h 104"/>
                  <a:gd name="T8" fmla="*/ 0 w 7"/>
                  <a:gd name="T9" fmla="*/ 0 h 1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04"/>
                  <a:gd name="T17" fmla="*/ 7 w 7"/>
                  <a:gd name="T18" fmla="*/ 104 h 10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04">
                    <a:moveTo>
                      <a:pt x="0" y="0"/>
                    </a:moveTo>
                    <a:lnTo>
                      <a:pt x="0" y="103"/>
                    </a:lnTo>
                    <a:lnTo>
                      <a:pt x="7" y="104"/>
                    </a:lnTo>
                    <a:lnTo>
                      <a:pt x="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294" name="Freeform 90"/>
              <p:cNvSpPr>
                <a:spLocks/>
              </p:cNvSpPr>
              <p:nvPr/>
            </p:nvSpPr>
            <p:spPr bwMode="auto">
              <a:xfrm>
                <a:off x="660" y="2123"/>
                <a:ext cx="9" cy="0"/>
              </a:xfrm>
              <a:custGeom>
                <a:avLst/>
                <a:gdLst>
                  <a:gd name="T0" fmla="*/ 0 w 8"/>
                  <a:gd name="T1" fmla="*/ 0 h 3"/>
                  <a:gd name="T2" fmla="*/ 362 w 8"/>
                  <a:gd name="T3" fmla="*/ 0 h 3"/>
                  <a:gd name="T4" fmla="*/ 407 w 8"/>
                  <a:gd name="T5" fmla="*/ 0 h 3"/>
                  <a:gd name="T6" fmla="*/ 1 w 8"/>
                  <a:gd name="T7" fmla="*/ 0 h 3"/>
                  <a:gd name="T8" fmla="*/ 0 w 8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"/>
                  <a:gd name="T17" fmla="*/ 8 w 8"/>
                  <a:gd name="T18" fmla="*/ 0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">
                    <a:moveTo>
                      <a:pt x="0" y="1"/>
                    </a:moveTo>
                    <a:lnTo>
                      <a:pt x="7" y="3"/>
                    </a:lnTo>
                    <a:lnTo>
                      <a:pt x="8" y="0"/>
                    </a:lnTo>
                    <a:lnTo>
                      <a:pt x="1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295" name="Freeform 91"/>
              <p:cNvSpPr>
                <a:spLocks/>
              </p:cNvSpPr>
              <p:nvPr/>
            </p:nvSpPr>
            <p:spPr bwMode="auto">
              <a:xfrm>
                <a:off x="660" y="2226"/>
                <a:ext cx="9" cy="2"/>
              </a:xfrm>
              <a:custGeom>
                <a:avLst/>
                <a:gdLst>
                  <a:gd name="T0" fmla="*/ 0 w 8"/>
                  <a:gd name="T1" fmla="*/ 1 h 3"/>
                  <a:gd name="T2" fmla="*/ 1 w 8"/>
                  <a:gd name="T3" fmla="*/ 1 h 3"/>
                  <a:gd name="T4" fmla="*/ 407 w 8"/>
                  <a:gd name="T5" fmla="*/ 1 h 3"/>
                  <a:gd name="T6" fmla="*/ 407 w 8"/>
                  <a:gd name="T7" fmla="*/ 1 h 3"/>
                  <a:gd name="T8" fmla="*/ 361 w 8"/>
                  <a:gd name="T9" fmla="*/ 0 h 3"/>
                  <a:gd name="T10" fmla="*/ 0 w 8"/>
                  <a:gd name="T11" fmla="*/ 1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"/>
                  <a:gd name="T19" fmla="*/ 0 h 3"/>
                  <a:gd name="T20" fmla="*/ 8 w 8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" h="3">
                    <a:moveTo>
                      <a:pt x="0" y="1"/>
                    </a:moveTo>
                    <a:lnTo>
                      <a:pt x="1" y="2"/>
                    </a:lnTo>
                    <a:lnTo>
                      <a:pt x="8" y="3"/>
                    </a:lnTo>
                    <a:lnTo>
                      <a:pt x="8" y="2"/>
                    </a:lnTo>
                    <a:lnTo>
                      <a:pt x="6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296" name="Freeform 92"/>
              <p:cNvSpPr>
                <a:spLocks/>
              </p:cNvSpPr>
              <p:nvPr/>
            </p:nvSpPr>
            <p:spPr bwMode="auto">
              <a:xfrm>
                <a:off x="660" y="2123"/>
                <a:ext cx="7" cy="105"/>
              </a:xfrm>
              <a:custGeom>
                <a:avLst/>
                <a:gdLst>
                  <a:gd name="T0" fmla="*/ 0 w 7"/>
                  <a:gd name="T1" fmla="*/ 0 h 103"/>
                  <a:gd name="T2" fmla="*/ 0 w 7"/>
                  <a:gd name="T3" fmla="*/ 193 h 103"/>
                  <a:gd name="T4" fmla="*/ 7 w 7"/>
                  <a:gd name="T5" fmla="*/ 195 h 103"/>
                  <a:gd name="T6" fmla="*/ 7 w 7"/>
                  <a:gd name="T7" fmla="*/ 2 h 103"/>
                  <a:gd name="T8" fmla="*/ 0 w 7"/>
                  <a:gd name="T9" fmla="*/ 0 h 10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03"/>
                  <a:gd name="T17" fmla="*/ 7 w 7"/>
                  <a:gd name="T18" fmla="*/ 103 h 10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03">
                    <a:moveTo>
                      <a:pt x="0" y="0"/>
                    </a:moveTo>
                    <a:lnTo>
                      <a:pt x="0" y="102"/>
                    </a:lnTo>
                    <a:lnTo>
                      <a:pt x="7" y="103"/>
                    </a:lnTo>
                    <a:lnTo>
                      <a:pt x="7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297" name="Freeform 93"/>
              <p:cNvSpPr>
                <a:spLocks/>
              </p:cNvSpPr>
              <p:nvPr/>
            </p:nvSpPr>
            <p:spPr bwMode="auto">
              <a:xfrm>
                <a:off x="670" y="2126"/>
                <a:ext cx="7" cy="105"/>
              </a:xfrm>
              <a:custGeom>
                <a:avLst/>
                <a:gdLst>
                  <a:gd name="T0" fmla="*/ 0 w 7"/>
                  <a:gd name="T1" fmla="*/ 0 h 105"/>
                  <a:gd name="T2" fmla="*/ 0 w 7"/>
                  <a:gd name="T3" fmla="*/ 104 h 105"/>
                  <a:gd name="T4" fmla="*/ 7 w 7"/>
                  <a:gd name="T5" fmla="*/ 105 h 105"/>
                  <a:gd name="T6" fmla="*/ 7 w 7"/>
                  <a:gd name="T7" fmla="*/ 0 h 105"/>
                  <a:gd name="T8" fmla="*/ 0 w 7"/>
                  <a:gd name="T9" fmla="*/ 0 h 1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05"/>
                  <a:gd name="T17" fmla="*/ 7 w 7"/>
                  <a:gd name="T18" fmla="*/ 105 h 1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05">
                    <a:moveTo>
                      <a:pt x="0" y="0"/>
                    </a:moveTo>
                    <a:lnTo>
                      <a:pt x="0" y="104"/>
                    </a:lnTo>
                    <a:lnTo>
                      <a:pt x="7" y="105"/>
                    </a:lnTo>
                    <a:lnTo>
                      <a:pt x="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298" name="Freeform 94"/>
              <p:cNvSpPr>
                <a:spLocks/>
              </p:cNvSpPr>
              <p:nvPr/>
            </p:nvSpPr>
            <p:spPr bwMode="auto">
              <a:xfrm>
                <a:off x="667" y="2123"/>
                <a:ext cx="10" cy="0"/>
              </a:xfrm>
              <a:custGeom>
                <a:avLst/>
                <a:gdLst>
                  <a:gd name="T0" fmla="*/ 0 w 9"/>
                  <a:gd name="T1" fmla="*/ 0 h 3"/>
                  <a:gd name="T2" fmla="*/ 249 w 9"/>
                  <a:gd name="T3" fmla="*/ 0 h 3"/>
                  <a:gd name="T4" fmla="*/ 308 w 9"/>
                  <a:gd name="T5" fmla="*/ 0 h 3"/>
                  <a:gd name="T6" fmla="*/ 2 w 9"/>
                  <a:gd name="T7" fmla="*/ 0 h 3"/>
                  <a:gd name="T8" fmla="*/ 0 w 9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"/>
                  <a:gd name="T16" fmla="*/ 0 h 3"/>
                  <a:gd name="T17" fmla="*/ 9 w 9"/>
                  <a:gd name="T18" fmla="*/ 0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" h="3">
                    <a:moveTo>
                      <a:pt x="0" y="2"/>
                    </a:moveTo>
                    <a:lnTo>
                      <a:pt x="7" y="3"/>
                    </a:lnTo>
                    <a:lnTo>
                      <a:pt x="9" y="2"/>
                    </a:lnTo>
                    <a:lnTo>
                      <a:pt x="2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299" name="Freeform 95"/>
              <p:cNvSpPr>
                <a:spLocks/>
              </p:cNvSpPr>
              <p:nvPr/>
            </p:nvSpPr>
            <p:spPr bwMode="auto">
              <a:xfrm>
                <a:off x="667" y="2228"/>
                <a:ext cx="10" cy="5"/>
              </a:xfrm>
              <a:custGeom>
                <a:avLst/>
                <a:gdLst>
                  <a:gd name="T0" fmla="*/ 0 w 9"/>
                  <a:gd name="T1" fmla="*/ 0 h 4"/>
                  <a:gd name="T2" fmla="*/ 2 w 9"/>
                  <a:gd name="T3" fmla="*/ 4929 h 4"/>
                  <a:gd name="T4" fmla="*/ 308 w 9"/>
                  <a:gd name="T5" fmla="*/ 7701 h 4"/>
                  <a:gd name="T6" fmla="*/ 308 w 9"/>
                  <a:gd name="T7" fmla="*/ 4929 h 4"/>
                  <a:gd name="T8" fmla="*/ 224 w 9"/>
                  <a:gd name="T9" fmla="*/ 0 h 4"/>
                  <a:gd name="T10" fmla="*/ 0 w 9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"/>
                  <a:gd name="T19" fmla="*/ 0 h 4"/>
                  <a:gd name="T20" fmla="*/ 9 w 9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" h="4">
                    <a:moveTo>
                      <a:pt x="0" y="0"/>
                    </a:moveTo>
                    <a:lnTo>
                      <a:pt x="2" y="2"/>
                    </a:lnTo>
                    <a:lnTo>
                      <a:pt x="9" y="4"/>
                    </a:lnTo>
                    <a:lnTo>
                      <a:pt x="9" y="2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00" name="Freeform 96"/>
              <p:cNvSpPr>
                <a:spLocks/>
              </p:cNvSpPr>
              <p:nvPr/>
            </p:nvSpPr>
            <p:spPr bwMode="auto">
              <a:xfrm>
                <a:off x="667" y="2126"/>
                <a:ext cx="7" cy="105"/>
              </a:xfrm>
              <a:custGeom>
                <a:avLst/>
                <a:gdLst>
                  <a:gd name="T0" fmla="*/ 0 w 7"/>
                  <a:gd name="T1" fmla="*/ 0 h 105"/>
                  <a:gd name="T2" fmla="*/ 0 w 7"/>
                  <a:gd name="T3" fmla="*/ 102 h 105"/>
                  <a:gd name="T4" fmla="*/ 7 w 7"/>
                  <a:gd name="T5" fmla="*/ 105 h 105"/>
                  <a:gd name="T6" fmla="*/ 7 w 7"/>
                  <a:gd name="T7" fmla="*/ 1 h 105"/>
                  <a:gd name="T8" fmla="*/ 0 w 7"/>
                  <a:gd name="T9" fmla="*/ 0 h 1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05"/>
                  <a:gd name="T17" fmla="*/ 7 w 7"/>
                  <a:gd name="T18" fmla="*/ 105 h 1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05">
                    <a:moveTo>
                      <a:pt x="0" y="0"/>
                    </a:moveTo>
                    <a:lnTo>
                      <a:pt x="0" y="102"/>
                    </a:lnTo>
                    <a:lnTo>
                      <a:pt x="7" y="105"/>
                    </a:lnTo>
                    <a:lnTo>
                      <a:pt x="7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01" name="Freeform 97"/>
              <p:cNvSpPr>
                <a:spLocks/>
              </p:cNvSpPr>
              <p:nvPr/>
            </p:nvSpPr>
            <p:spPr bwMode="auto">
              <a:xfrm>
                <a:off x="679" y="2126"/>
                <a:ext cx="7" cy="109"/>
              </a:xfrm>
              <a:custGeom>
                <a:avLst/>
                <a:gdLst>
                  <a:gd name="T0" fmla="*/ 0 w 6"/>
                  <a:gd name="T1" fmla="*/ 0 h 107"/>
                  <a:gd name="T2" fmla="*/ 0 w 6"/>
                  <a:gd name="T3" fmla="*/ 193 h 107"/>
                  <a:gd name="T4" fmla="*/ 1210 w 6"/>
                  <a:gd name="T5" fmla="*/ 197 h 107"/>
                  <a:gd name="T6" fmla="*/ 1210 w 6"/>
                  <a:gd name="T7" fmla="*/ 0 h 107"/>
                  <a:gd name="T8" fmla="*/ 0 w 6"/>
                  <a:gd name="T9" fmla="*/ 0 h 1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107"/>
                  <a:gd name="T17" fmla="*/ 6 w 6"/>
                  <a:gd name="T18" fmla="*/ 107 h 1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107">
                    <a:moveTo>
                      <a:pt x="0" y="0"/>
                    </a:moveTo>
                    <a:lnTo>
                      <a:pt x="0" y="105"/>
                    </a:lnTo>
                    <a:lnTo>
                      <a:pt x="6" y="107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02" name="Freeform 98"/>
              <p:cNvSpPr>
                <a:spLocks/>
              </p:cNvSpPr>
              <p:nvPr/>
            </p:nvSpPr>
            <p:spPr bwMode="auto">
              <a:xfrm>
                <a:off x="679" y="2126"/>
                <a:ext cx="7" cy="2"/>
              </a:xfrm>
              <a:custGeom>
                <a:avLst/>
                <a:gdLst>
                  <a:gd name="T0" fmla="*/ 0 w 7"/>
                  <a:gd name="T1" fmla="*/ 2 h 2"/>
                  <a:gd name="T2" fmla="*/ 6 w 7"/>
                  <a:gd name="T3" fmla="*/ 2 h 2"/>
                  <a:gd name="T4" fmla="*/ 7 w 7"/>
                  <a:gd name="T5" fmla="*/ 1 h 2"/>
                  <a:gd name="T6" fmla="*/ 0 w 7"/>
                  <a:gd name="T7" fmla="*/ 0 h 2"/>
                  <a:gd name="T8" fmla="*/ 0 w 7"/>
                  <a:gd name="T9" fmla="*/ 2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2"/>
                  <a:gd name="T17" fmla="*/ 7 w 7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2">
                    <a:moveTo>
                      <a:pt x="0" y="2"/>
                    </a:moveTo>
                    <a:lnTo>
                      <a:pt x="6" y="2"/>
                    </a:lnTo>
                    <a:lnTo>
                      <a:pt x="7" y="1"/>
                    </a:ln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03" name="Freeform 99"/>
              <p:cNvSpPr>
                <a:spLocks/>
              </p:cNvSpPr>
              <p:nvPr/>
            </p:nvSpPr>
            <p:spPr bwMode="auto">
              <a:xfrm>
                <a:off x="679" y="2128"/>
                <a:ext cx="5" cy="105"/>
              </a:xfrm>
              <a:custGeom>
                <a:avLst/>
                <a:gdLst>
                  <a:gd name="T0" fmla="*/ 0 w 6"/>
                  <a:gd name="T1" fmla="*/ 0 h 105"/>
                  <a:gd name="T2" fmla="*/ 0 w 6"/>
                  <a:gd name="T3" fmla="*/ 103 h 105"/>
                  <a:gd name="T4" fmla="*/ 3 w 6"/>
                  <a:gd name="T5" fmla="*/ 105 h 105"/>
                  <a:gd name="T6" fmla="*/ 3 w 6"/>
                  <a:gd name="T7" fmla="*/ 0 h 105"/>
                  <a:gd name="T8" fmla="*/ 0 w 6"/>
                  <a:gd name="T9" fmla="*/ 0 h 1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105"/>
                  <a:gd name="T17" fmla="*/ 6 w 6"/>
                  <a:gd name="T18" fmla="*/ 105 h 1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105">
                    <a:moveTo>
                      <a:pt x="0" y="0"/>
                    </a:moveTo>
                    <a:lnTo>
                      <a:pt x="0" y="103"/>
                    </a:lnTo>
                    <a:lnTo>
                      <a:pt x="6" y="105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04" name="Freeform 100"/>
              <p:cNvSpPr>
                <a:spLocks/>
              </p:cNvSpPr>
              <p:nvPr/>
            </p:nvSpPr>
            <p:spPr bwMode="auto">
              <a:xfrm>
                <a:off x="686" y="2128"/>
                <a:ext cx="7" cy="109"/>
              </a:xfrm>
              <a:custGeom>
                <a:avLst/>
                <a:gdLst>
                  <a:gd name="T0" fmla="*/ 0 w 7"/>
                  <a:gd name="T1" fmla="*/ 0 h 108"/>
                  <a:gd name="T2" fmla="*/ 0 w 7"/>
                  <a:gd name="T3" fmla="*/ 140 h 108"/>
                  <a:gd name="T4" fmla="*/ 6 w 7"/>
                  <a:gd name="T5" fmla="*/ 142 h 108"/>
                  <a:gd name="T6" fmla="*/ 7 w 7"/>
                  <a:gd name="T7" fmla="*/ 0 h 108"/>
                  <a:gd name="T8" fmla="*/ 0 w 7"/>
                  <a:gd name="T9" fmla="*/ 0 h 1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08"/>
                  <a:gd name="T17" fmla="*/ 7 w 7"/>
                  <a:gd name="T18" fmla="*/ 108 h 1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08">
                    <a:moveTo>
                      <a:pt x="0" y="0"/>
                    </a:moveTo>
                    <a:lnTo>
                      <a:pt x="0" y="106"/>
                    </a:lnTo>
                    <a:lnTo>
                      <a:pt x="6" y="108"/>
                    </a:lnTo>
                    <a:lnTo>
                      <a:pt x="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05" name="Freeform 101"/>
              <p:cNvSpPr>
                <a:spLocks/>
              </p:cNvSpPr>
              <p:nvPr/>
            </p:nvSpPr>
            <p:spPr bwMode="auto">
              <a:xfrm>
                <a:off x="686" y="2128"/>
                <a:ext cx="7" cy="2"/>
              </a:xfrm>
              <a:custGeom>
                <a:avLst/>
                <a:gdLst>
                  <a:gd name="T0" fmla="*/ 0 w 7"/>
                  <a:gd name="T1" fmla="*/ 1 h 2"/>
                  <a:gd name="T2" fmla="*/ 7 w 7"/>
                  <a:gd name="T3" fmla="*/ 2 h 2"/>
                  <a:gd name="T4" fmla="*/ 7 w 7"/>
                  <a:gd name="T5" fmla="*/ 0 h 2"/>
                  <a:gd name="T6" fmla="*/ 1 w 7"/>
                  <a:gd name="T7" fmla="*/ 0 h 2"/>
                  <a:gd name="T8" fmla="*/ 0 w 7"/>
                  <a:gd name="T9" fmla="*/ 1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2"/>
                  <a:gd name="T17" fmla="*/ 7 w 7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2">
                    <a:moveTo>
                      <a:pt x="0" y="1"/>
                    </a:moveTo>
                    <a:lnTo>
                      <a:pt x="7" y="2"/>
                    </a:lnTo>
                    <a:lnTo>
                      <a:pt x="7" y="0"/>
                    </a:lnTo>
                    <a:lnTo>
                      <a:pt x="1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06" name="Freeform 102"/>
              <p:cNvSpPr>
                <a:spLocks/>
              </p:cNvSpPr>
              <p:nvPr/>
            </p:nvSpPr>
            <p:spPr bwMode="auto">
              <a:xfrm>
                <a:off x="686" y="2235"/>
                <a:ext cx="7" cy="2"/>
              </a:xfrm>
              <a:custGeom>
                <a:avLst/>
                <a:gdLst>
                  <a:gd name="T0" fmla="*/ 0 w 7"/>
                  <a:gd name="T1" fmla="*/ 0 h 4"/>
                  <a:gd name="T2" fmla="*/ 1 w 7"/>
                  <a:gd name="T3" fmla="*/ 1 h 4"/>
                  <a:gd name="T4" fmla="*/ 7 w 7"/>
                  <a:gd name="T5" fmla="*/ 1 h 4"/>
                  <a:gd name="T6" fmla="*/ 7 w 7"/>
                  <a:gd name="T7" fmla="*/ 1 h 4"/>
                  <a:gd name="T8" fmla="*/ 6 w 7"/>
                  <a:gd name="T9" fmla="*/ 0 h 4"/>
                  <a:gd name="T10" fmla="*/ 0 w 7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"/>
                  <a:gd name="T19" fmla="*/ 0 h 4"/>
                  <a:gd name="T20" fmla="*/ 7 w 7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" h="4">
                    <a:moveTo>
                      <a:pt x="0" y="0"/>
                    </a:moveTo>
                    <a:lnTo>
                      <a:pt x="1" y="1"/>
                    </a:lnTo>
                    <a:lnTo>
                      <a:pt x="7" y="4"/>
                    </a:lnTo>
                    <a:lnTo>
                      <a:pt x="7" y="1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07" name="Freeform 103"/>
              <p:cNvSpPr>
                <a:spLocks/>
              </p:cNvSpPr>
              <p:nvPr/>
            </p:nvSpPr>
            <p:spPr bwMode="auto">
              <a:xfrm>
                <a:off x="686" y="2128"/>
                <a:ext cx="7" cy="107"/>
              </a:xfrm>
              <a:custGeom>
                <a:avLst/>
                <a:gdLst>
                  <a:gd name="T0" fmla="*/ 0 w 7"/>
                  <a:gd name="T1" fmla="*/ 0 h 106"/>
                  <a:gd name="T2" fmla="*/ 0 w 7"/>
                  <a:gd name="T3" fmla="*/ 139 h 106"/>
                  <a:gd name="T4" fmla="*/ 7 w 7"/>
                  <a:gd name="T5" fmla="*/ 140 h 106"/>
                  <a:gd name="T6" fmla="*/ 7 w 7"/>
                  <a:gd name="T7" fmla="*/ 1 h 106"/>
                  <a:gd name="T8" fmla="*/ 0 w 7"/>
                  <a:gd name="T9" fmla="*/ 0 h 1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06"/>
                  <a:gd name="T17" fmla="*/ 7 w 7"/>
                  <a:gd name="T18" fmla="*/ 106 h 1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06">
                    <a:moveTo>
                      <a:pt x="0" y="0"/>
                    </a:moveTo>
                    <a:lnTo>
                      <a:pt x="0" y="105"/>
                    </a:lnTo>
                    <a:lnTo>
                      <a:pt x="7" y="106"/>
                    </a:lnTo>
                    <a:lnTo>
                      <a:pt x="7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08" name="Freeform 104"/>
              <p:cNvSpPr>
                <a:spLocks/>
              </p:cNvSpPr>
              <p:nvPr/>
            </p:nvSpPr>
            <p:spPr bwMode="auto">
              <a:xfrm>
                <a:off x="696" y="2130"/>
                <a:ext cx="7" cy="109"/>
              </a:xfrm>
              <a:custGeom>
                <a:avLst/>
                <a:gdLst>
                  <a:gd name="T0" fmla="*/ 0 w 7"/>
                  <a:gd name="T1" fmla="*/ 0 h 109"/>
                  <a:gd name="T2" fmla="*/ 0 w 7"/>
                  <a:gd name="T3" fmla="*/ 108 h 109"/>
                  <a:gd name="T4" fmla="*/ 7 w 7"/>
                  <a:gd name="T5" fmla="*/ 109 h 109"/>
                  <a:gd name="T6" fmla="*/ 7 w 7"/>
                  <a:gd name="T7" fmla="*/ 0 h 109"/>
                  <a:gd name="T8" fmla="*/ 0 w 7"/>
                  <a:gd name="T9" fmla="*/ 0 h 10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09"/>
                  <a:gd name="T17" fmla="*/ 7 w 7"/>
                  <a:gd name="T18" fmla="*/ 109 h 10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09">
                    <a:moveTo>
                      <a:pt x="0" y="0"/>
                    </a:moveTo>
                    <a:lnTo>
                      <a:pt x="0" y="108"/>
                    </a:lnTo>
                    <a:lnTo>
                      <a:pt x="7" y="109"/>
                    </a:lnTo>
                    <a:lnTo>
                      <a:pt x="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09" name="Freeform 105"/>
              <p:cNvSpPr>
                <a:spLocks/>
              </p:cNvSpPr>
              <p:nvPr/>
            </p:nvSpPr>
            <p:spPr bwMode="auto">
              <a:xfrm>
                <a:off x="696" y="2128"/>
                <a:ext cx="7" cy="2"/>
              </a:xfrm>
              <a:custGeom>
                <a:avLst/>
                <a:gdLst>
                  <a:gd name="T0" fmla="*/ 0 w 7"/>
                  <a:gd name="T1" fmla="*/ 1 h 2"/>
                  <a:gd name="T2" fmla="*/ 6 w 7"/>
                  <a:gd name="T3" fmla="*/ 2 h 2"/>
                  <a:gd name="T4" fmla="*/ 7 w 7"/>
                  <a:gd name="T5" fmla="*/ 1 h 2"/>
                  <a:gd name="T6" fmla="*/ 0 w 7"/>
                  <a:gd name="T7" fmla="*/ 0 h 2"/>
                  <a:gd name="T8" fmla="*/ 0 w 7"/>
                  <a:gd name="T9" fmla="*/ 1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2"/>
                  <a:gd name="T17" fmla="*/ 7 w 7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2">
                    <a:moveTo>
                      <a:pt x="0" y="1"/>
                    </a:moveTo>
                    <a:lnTo>
                      <a:pt x="6" y="2"/>
                    </a:lnTo>
                    <a:lnTo>
                      <a:pt x="7" y="1"/>
                    </a:lnTo>
                    <a:lnTo>
                      <a:pt x="0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10" name="Freeform 106"/>
              <p:cNvSpPr>
                <a:spLocks/>
              </p:cNvSpPr>
              <p:nvPr/>
            </p:nvSpPr>
            <p:spPr bwMode="auto">
              <a:xfrm>
                <a:off x="693" y="2238"/>
                <a:ext cx="10" cy="2"/>
              </a:xfrm>
              <a:custGeom>
                <a:avLst/>
                <a:gdLst>
                  <a:gd name="T0" fmla="*/ 0 w 8"/>
                  <a:gd name="T1" fmla="*/ 0 h 3"/>
                  <a:gd name="T2" fmla="*/ 1 w 8"/>
                  <a:gd name="T3" fmla="*/ 1 h 3"/>
                  <a:gd name="T4" fmla="*/ 16024 w 8"/>
                  <a:gd name="T5" fmla="*/ 1 h 3"/>
                  <a:gd name="T6" fmla="*/ 16024 w 8"/>
                  <a:gd name="T7" fmla="*/ 1 h 3"/>
                  <a:gd name="T8" fmla="*/ 10838 w 8"/>
                  <a:gd name="T9" fmla="*/ 0 h 3"/>
                  <a:gd name="T10" fmla="*/ 0 w 8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"/>
                  <a:gd name="T19" fmla="*/ 0 h 3"/>
                  <a:gd name="T20" fmla="*/ 8 w 8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" h="3">
                    <a:moveTo>
                      <a:pt x="0" y="0"/>
                    </a:moveTo>
                    <a:lnTo>
                      <a:pt x="1" y="1"/>
                    </a:lnTo>
                    <a:lnTo>
                      <a:pt x="8" y="3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11" name="Freeform 107"/>
              <p:cNvSpPr>
                <a:spLocks/>
              </p:cNvSpPr>
              <p:nvPr/>
            </p:nvSpPr>
            <p:spPr bwMode="auto">
              <a:xfrm>
                <a:off x="696" y="2130"/>
                <a:ext cx="2" cy="109"/>
              </a:xfrm>
              <a:custGeom>
                <a:avLst/>
                <a:gdLst>
                  <a:gd name="T0" fmla="*/ 0 w 6"/>
                  <a:gd name="T1" fmla="*/ 0 h 109"/>
                  <a:gd name="T2" fmla="*/ 0 w 6"/>
                  <a:gd name="T3" fmla="*/ 107 h 109"/>
                  <a:gd name="T4" fmla="*/ 1 w 6"/>
                  <a:gd name="T5" fmla="*/ 109 h 109"/>
                  <a:gd name="T6" fmla="*/ 1 w 6"/>
                  <a:gd name="T7" fmla="*/ 1 h 109"/>
                  <a:gd name="T8" fmla="*/ 0 w 6"/>
                  <a:gd name="T9" fmla="*/ 0 h 10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109"/>
                  <a:gd name="T17" fmla="*/ 6 w 6"/>
                  <a:gd name="T18" fmla="*/ 109 h 10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109">
                    <a:moveTo>
                      <a:pt x="0" y="0"/>
                    </a:moveTo>
                    <a:lnTo>
                      <a:pt x="0" y="107"/>
                    </a:lnTo>
                    <a:lnTo>
                      <a:pt x="6" y="109"/>
                    </a:lnTo>
                    <a:lnTo>
                      <a:pt x="6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12" name="Freeform 108"/>
              <p:cNvSpPr>
                <a:spLocks/>
              </p:cNvSpPr>
              <p:nvPr/>
            </p:nvSpPr>
            <p:spPr bwMode="auto">
              <a:xfrm>
                <a:off x="705" y="2130"/>
                <a:ext cx="7" cy="112"/>
              </a:xfrm>
              <a:custGeom>
                <a:avLst/>
                <a:gdLst>
                  <a:gd name="T0" fmla="*/ 0 w 6"/>
                  <a:gd name="T1" fmla="*/ 0 h 112"/>
                  <a:gd name="T2" fmla="*/ 0 w 6"/>
                  <a:gd name="T3" fmla="*/ 110 h 112"/>
                  <a:gd name="T4" fmla="*/ 1210 w 6"/>
                  <a:gd name="T5" fmla="*/ 112 h 112"/>
                  <a:gd name="T6" fmla="*/ 1210 w 6"/>
                  <a:gd name="T7" fmla="*/ 0 h 112"/>
                  <a:gd name="T8" fmla="*/ 0 w 6"/>
                  <a:gd name="T9" fmla="*/ 0 h 1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112"/>
                  <a:gd name="T17" fmla="*/ 6 w 6"/>
                  <a:gd name="T18" fmla="*/ 112 h 1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112">
                    <a:moveTo>
                      <a:pt x="0" y="0"/>
                    </a:moveTo>
                    <a:lnTo>
                      <a:pt x="0" y="110"/>
                    </a:lnTo>
                    <a:lnTo>
                      <a:pt x="6" y="112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13" name="Freeform 109"/>
              <p:cNvSpPr>
                <a:spLocks/>
              </p:cNvSpPr>
              <p:nvPr/>
            </p:nvSpPr>
            <p:spPr bwMode="auto">
              <a:xfrm>
                <a:off x="705" y="2130"/>
                <a:ext cx="7" cy="0"/>
              </a:xfrm>
              <a:custGeom>
                <a:avLst/>
                <a:gdLst>
                  <a:gd name="T0" fmla="*/ 0 w 7"/>
                  <a:gd name="T1" fmla="*/ 0 h 2"/>
                  <a:gd name="T2" fmla="*/ 7 w 7"/>
                  <a:gd name="T3" fmla="*/ 0 h 2"/>
                  <a:gd name="T4" fmla="*/ 7 w 7"/>
                  <a:gd name="T5" fmla="*/ 0 h 2"/>
                  <a:gd name="T6" fmla="*/ 1 w 7"/>
                  <a:gd name="T7" fmla="*/ 0 h 2"/>
                  <a:gd name="T8" fmla="*/ 0 w 7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2"/>
                  <a:gd name="T17" fmla="*/ 7 w 7"/>
                  <a:gd name="T18" fmla="*/ 0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2">
                    <a:moveTo>
                      <a:pt x="0" y="0"/>
                    </a:moveTo>
                    <a:lnTo>
                      <a:pt x="7" y="2"/>
                    </a:lnTo>
                    <a:lnTo>
                      <a:pt x="7" y="0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14" name="Freeform 110"/>
              <p:cNvSpPr>
                <a:spLocks/>
              </p:cNvSpPr>
              <p:nvPr/>
            </p:nvSpPr>
            <p:spPr bwMode="auto">
              <a:xfrm>
                <a:off x="705" y="2240"/>
                <a:ext cx="7" cy="2"/>
              </a:xfrm>
              <a:custGeom>
                <a:avLst/>
                <a:gdLst>
                  <a:gd name="T0" fmla="*/ 0 w 7"/>
                  <a:gd name="T1" fmla="*/ 1 h 4"/>
                  <a:gd name="T2" fmla="*/ 1 w 7"/>
                  <a:gd name="T3" fmla="*/ 1 h 4"/>
                  <a:gd name="T4" fmla="*/ 7 w 7"/>
                  <a:gd name="T5" fmla="*/ 1 h 4"/>
                  <a:gd name="T6" fmla="*/ 7 w 7"/>
                  <a:gd name="T7" fmla="*/ 1 h 4"/>
                  <a:gd name="T8" fmla="*/ 5 w 7"/>
                  <a:gd name="T9" fmla="*/ 0 h 4"/>
                  <a:gd name="T10" fmla="*/ 0 w 7"/>
                  <a:gd name="T11" fmla="*/ 1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"/>
                  <a:gd name="T19" fmla="*/ 0 h 4"/>
                  <a:gd name="T20" fmla="*/ 7 w 7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" h="4">
                    <a:moveTo>
                      <a:pt x="0" y="1"/>
                    </a:moveTo>
                    <a:lnTo>
                      <a:pt x="1" y="2"/>
                    </a:lnTo>
                    <a:lnTo>
                      <a:pt x="7" y="4"/>
                    </a:lnTo>
                    <a:lnTo>
                      <a:pt x="7" y="2"/>
                    </a:lnTo>
                    <a:lnTo>
                      <a:pt x="5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15" name="Freeform 111"/>
              <p:cNvSpPr>
                <a:spLocks/>
              </p:cNvSpPr>
              <p:nvPr/>
            </p:nvSpPr>
            <p:spPr bwMode="auto">
              <a:xfrm>
                <a:off x="705" y="2130"/>
                <a:ext cx="7" cy="112"/>
              </a:xfrm>
              <a:custGeom>
                <a:avLst/>
                <a:gdLst>
                  <a:gd name="T0" fmla="*/ 0 w 7"/>
                  <a:gd name="T1" fmla="*/ 0 h 110"/>
                  <a:gd name="T2" fmla="*/ 0 w 7"/>
                  <a:gd name="T3" fmla="*/ 195 h 110"/>
                  <a:gd name="T4" fmla="*/ 7 w 7"/>
                  <a:gd name="T5" fmla="*/ 199 h 110"/>
                  <a:gd name="T6" fmla="*/ 7 w 7"/>
                  <a:gd name="T7" fmla="*/ 2 h 110"/>
                  <a:gd name="T8" fmla="*/ 0 w 7"/>
                  <a:gd name="T9" fmla="*/ 0 h 1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10"/>
                  <a:gd name="T17" fmla="*/ 7 w 7"/>
                  <a:gd name="T18" fmla="*/ 110 h 1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10">
                    <a:moveTo>
                      <a:pt x="0" y="0"/>
                    </a:moveTo>
                    <a:lnTo>
                      <a:pt x="0" y="108"/>
                    </a:lnTo>
                    <a:lnTo>
                      <a:pt x="7" y="110"/>
                    </a:lnTo>
                    <a:lnTo>
                      <a:pt x="7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16" name="Freeform 112"/>
              <p:cNvSpPr>
                <a:spLocks/>
              </p:cNvSpPr>
              <p:nvPr/>
            </p:nvSpPr>
            <p:spPr bwMode="auto">
              <a:xfrm>
                <a:off x="712" y="2133"/>
                <a:ext cx="7" cy="112"/>
              </a:xfrm>
              <a:custGeom>
                <a:avLst/>
                <a:gdLst>
                  <a:gd name="T0" fmla="*/ 0 w 7"/>
                  <a:gd name="T1" fmla="*/ 0 h 112"/>
                  <a:gd name="T2" fmla="*/ 0 w 7"/>
                  <a:gd name="T3" fmla="*/ 111 h 112"/>
                  <a:gd name="T4" fmla="*/ 7 w 7"/>
                  <a:gd name="T5" fmla="*/ 112 h 112"/>
                  <a:gd name="T6" fmla="*/ 7 w 7"/>
                  <a:gd name="T7" fmla="*/ 0 h 112"/>
                  <a:gd name="T8" fmla="*/ 0 w 7"/>
                  <a:gd name="T9" fmla="*/ 0 h 1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12"/>
                  <a:gd name="T17" fmla="*/ 7 w 7"/>
                  <a:gd name="T18" fmla="*/ 112 h 1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12">
                    <a:moveTo>
                      <a:pt x="0" y="0"/>
                    </a:moveTo>
                    <a:lnTo>
                      <a:pt x="0" y="111"/>
                    </a:lnTo>
                    <a:lnTo>
                      <a:pt x="7" y="112"/>
                    </a:lnTo>
                    <a:lnTo>
                      <a:pt x="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17" name="Freeform 113"/>
              <p:cNvSpPr>
                <a:spLocks/>
              </p:cNvSpPr>
              <p:nvPr/>
            </p:nvSpPr>
            <p:spPr bwMode="auto">
              <a:xfrm>
                <a:off x="712" y="2130"/>
                <a:ext cx="9" cy="0"/>
              </a:xfrm>
              <a:custGeom>
                <a:avLst/>
                <a:gdLst>
                  <a:gd name="T0" fmla="*/ 0 w 8"/>
                  <a:gd name="T1" fmla="*/ 0 h 3"/>
                  <a:gd name="T2" fmla="*/ 362 w 8"/>
                  <a:gd name="T3" fmla="*/ 0 h 3"/>
                  <a:gd name="T4" fmla="*/ 407 w 8"/>
                  <a:gd name="T5" fmla="*/ 0 h 3"/>
                  <a:gd name="T6" fmla="*/ 1 w 8"/>
                  <a:gd name="T7" fmla="*/ 0 h 3"/>
                  <a:gd name="T8" fmla="*/ 0 w 8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3"/>
                  <a:gd name="T17" fmla="*/ 8 w 8"/>
                  <a:gd name="T18" fmla="*/ 0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3">
                    <a:moveTo>
                      <a:pt x="0" y="3"/>
                    </a:moveTo>
                    <a:lnTo>
                      <a:pt x="7" y="3"/>
                    </a:lnTo>
                    <a:lnTo>
                      <a:pt x="8" y="2"/>
                    </a:lnTo>
                    <a:lnTo>
                      <a:pt x="1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18" name="Freeform 114"/>
              <p:cNvSpPr>
                <a:spLocks/>
              </p:cNvSpPr>
              <p:nvPr/>
            </p:nvSpPr>
            <p:spPr bwMode="auto">
              <a:xfrm>
                <a:off x="712" y="2242"/>
                <a:ext cx="9" cy="2"/>
              </a:xfrm>
              <a:custGeom>
                <a:avLst/>
                <a:gdLst>
                  <a:gd name="T0" fmla="*/ 0 w 8"/>
                  <a:gd name="T1" fmla="*/ 1 h 4"/>
                  <a:gd name="T2" fmla="*/ 1 w 8"/>
                  <a:gd name="T3" fmla="*/ 1 h 4"/>
                  <a:gd name="T4" fmla="*/ 407 w 8"/>
                  <a:gd name="T5" fmla="*/ 1 h 4"/>
                  <a:gd name="T6" fmla="*/ 407 w 8"/>
                  <a:gd name="T7" fmla="*/ 1 h 4"/>
                  <a:gd name="T8" fmla="*/ 361 w 8"/>
                  <a:gd name="T9" fmla="*/ 0 h 4"/>
                  <a:gd name="T10" fmla="*/ 0 w 8"/>
                  <a:gd name="T11" fmla="*/ 1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"/>
                  <a:gd name="T19" fmla="*/ 0 h 4"/>
                  <a:gd name="T20" fmla="*/ 8 w 8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" h="4">
                    <a:moveTo>
                      <a:pt x="0" y="2"/>
                    </a:moveTo>
                    <a:lnTo>
                      <a:pt x="1" y="3"/>
                    </a:lnTo>
                    <a:lnTo>
                      <a:pt x="8" y="4"/>
                    </a:lnTo>
                    <a:lnTo>
                      <a:pt x="8" y="3"/>
                    </a:lnTo>
                    <a:lnTo>
                      <a:pt x="6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19" name="Freeform 115"/>
              <p:cNvSpPr>
                <a:spLocks/>
              </p:cNvSpPr>
              <p:nvPr/>
            </p:nvSpPr>
            <p:spPr bwMode="auto">
              <a:xfrm>
                <a:off x="712" y="2133"/>
                <a:ext cx="7" cy="112"/>
              </a:xfrm>
              <a:custGeom>
                <a:avLst/>
                <a:gdLst>
                  <a:gd name="T0" fmla="*/ 0 w 7"/>
                  <a:gd name="T1" fmla="*/ 0 h 110"/>
                  <a:gd name="T2" fmla="*/ 0 w 7"/>
                  <a:gd name="T3" fmla="*/ 197 h 110"/>
                  <a:gd name="T4" fmla="*/ 7 w 7"/>
                  <a:gd name="T5" fmla="*/ 199 h 110"/>
                  <a:gd name="T6" fmla="*/ 7 w 7"/>
                  <a:gd name="T7" fmla="*/ 0 h 110"/>
                  <a:gd name="T8" fmla="*/ 0 w 7"/>
                  <a:gd name="T9" fmla="*/ 0 h 1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10"/>
                  <a:gd name="T17" fmla="*/ 7 w 7"/>
                  <a:gd name="T18" fmla="*/ 110 h 1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10">
                    <a:moveTo>
                      <a:pt x="0" y="0"/>
                    </a:moveTo>
                    <a:lnTo>
                      <a:pt x="0" y="109"/>
                    </a:lnTo>
                    <a:lnTo>
                      <a:pt x="7" y="110"/>
                    </a:lnTo>
                    <a:lnTo>
                      <a:pt x="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20" name="Freeform 116"/>
              <p:cNvSpPr>
                <a:spLocks/>
              </p:cNvSpPr>
              <p:nvPr/>
            </p:nvSpPr>
            <p:spPr bwMode="auto">
              <a:xfrm>
                <a:off x="722" y="2135"/>
                <a:ext cx="7" cy="114"/>
              </a:xfrm>
              <a:custGeom>
                <a:avLst/>
                <a:gdLst>
                  <a:gd name="T0" fmla="*/ 0 w 6"/>
                  <a:gd name="T1" fmla="*/ 0 h 113"/>
                  <a:gd name="T2" fmla="*/ 0 w 6"/>
                  <a:gd name="T3" fmla="*/ 146 h 113"/>
                  <a:gd name="T4" fmla="*/ 1210 w 6"/>
                  <a:gd name="T5" fmla="*/ 147 h 113"/>
                  <a:gd name="T6" fmla="*/ 1210 w 6"/>
                  <a:gd name="T7" fmla="*/ 0 h 113"/>
                  <a:gd name="T8" fmla="*/ 0 w 6"/>
                  <a:gd name="T9" fmla="*/ 0 h 1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113"/>
                  <a:gd name="T17" fmla="*/ 6 w 6"/>
                  <a:gd name="T18" fmla="*/ 113 h 1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113">
                    <a:moveTo>
                      <a:pt x="0" y="0"/>
                    </a:moveTo>
                    <a:lnTo>
                      <a:pt x="0" y="112"/>
                    </a:lnTo>
                    <a:lnTo>
                      <a:pt x="6" y="113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21" name="Freeform 117"/>
              <p:cNvSpPr>
                <a:spLocks/>
              </p:cNvSpPr>
              <p:nvPr/>
            </p:nvSpPr>
            <p:spPr bwMode="auto">
              <a:xfrm>
                <a:off x="722" y="2133"/>
                <a:ext cx="7" cy="2"/>
              </a:xfrm>
              <a:custGeom>
                <a:avLst/>
                <a:gdLst>
                  <a:gd name="T0" fmla="*/ 0 w 7"/>
                  <a:gd name="T1" fmla="*/ 2 h 2"/>
                  <a:gd name="T2" fmla="*/ 6 w 7"/>
                  <a:gd name="T3" fmla="*/ 2 h 2"/>
                  <a:gd name="T4" fmla="*/ 7 w 7"/>
                  <a:gd name="T5" fmla="*/ 1 h 2"/>
                  <a:gd name="T6" fmla="*/ 0 w 7"/>
                  <a:gd name="T7" fmla="*/ 0 h 2"/>
                  <a:gd name="T8" fmla="*/ 0 w 7"/>
                  <a:gd name="T9" fmla="*/ 2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2"/>
                  <a:gd name="T17" fmla="*/ 7 w 7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2">
                    <a:moveTo>
                      <a:pt x="0" y="2"/>
                    </a:moveTo>
                    <a:lnTo>
                      <a:pt x="6" y="2"/>
                    </a:lnTo>
                    <a:lnTo>
                      <a:pt x="7" y="1"/>
                    </a:ln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22" name="Freeform 118"/>
              <p:cNvSpPr>
                <a:spLocks/>
              </p:cNvSpPr>
              <p:nvPr/>
            </p:nvSpPr>
            <p:spPr bwMode="auto">
              <a:xfrm>
                <a:off x="722" y="2245"/>
                <a:ext cx="7" cy="7"/>
              </a:xfrm>
              <a:custGeom>
                <a:avLst/>
                <a:gdLst>
                  <a:gd name="T0" fmla="*/ 0 w 7"/>
                  <a:gd name="T1" fmla="*/ 2147483647 h 3"/>
                  <a:gd name="T2" fmla="*/ 1 w 7"/>
                  <a:gd name="T3" fmla="*/ 2147483647 h 3"/>
                  <a:gd name="T4" fmla="*/ 7 w 7"/>
                  <a:gd name="T5" fmla="*/ 2147483647 h 3"/>
                  <a:gd name="T6" fmla="*/ 7 w 7"/>
                  <a:gd name="T7" fmla="*/ 2147483647 h 3"/>
                  <a:gd name="T8" fmla="*/ 5 w 7"/>
                  <a:gd name="T9" fmla="*/ 0 h 3"/>
                  <a:gd name="T10" fmla="*/ 0 w 7"/>
                  <a:gd name="T11" fmla="*/ 2147483647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"/>
                  <a:gd name="T19" fmla="*/ 0 h 3"/>
                  <a:gd name="T20" fmla="*/ 7 w 7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" h="3">
                    <a:moveTo>
                      <a:pt x="0" y="1"/>
                    </a:moveTo>
                    <a:lnTo>
                      <a:pt x="1" y="2"/>
                    </a:lnTo>
                    <a:lnTo>
                      <a:pt x="7" y="3"/>
                    </a:lnTo>
                    <a:lnTo>
                      <a:pt x="7" y="2"/>
                    </a:lnTo>
                    <a:lnTo>
                      <a:pt x="5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23" name="Freeform 119"/>
              <p:cNvSpPr>
                <a:spLocks/>
              </p:cNvSpPr>
              <p:nvPr/>
            </p:nvSpPr>
            <p:spPr bwMode="auto">
              <a:xfrm>
                <a:off x="722" y="2135"/>
                <a:ext cx="2" cy="112"/>
              </a:xfrm>
              <a:custGeom>
                <a:avLst/>
                <a:gdLst>
                  <a:gd name="T0" fmla="*/ 0 w 6"/>
                  <a:gd name="T1" fmla="*/ 0 h 112"/>
                  <a:gd name="T2" fmla="*/ 0 w 6"/>
                  <a:gd name="T3" fmla="*/ 111 h 112"/>
                  <a:gd name="T4" fmla="*/ 1 w 6"/>
                  <a:gd name="T5" fmla="*/ 112 h 112"/>
                  <a:gd name="T6" fmla="*/ 1 w 6"/>
                  <a:gd name="T7" fmla="*/ 1 h 112"/>
                  <a:gd name="T8" fmla="*/ 0 w 6"/>
                  <a:gd name="T9" fmla="*/ 0 h 1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112"/>
                  <a:gd name="T17" fmla="*/ 6 w 6"/>
                  <a:gd name="T18" fmla="*/ 112 h 1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112">
                    <a:moveTo>
                      <a:pt x="0" y="0"/>
                    </a:moveTo>
                    <a:lnTo>
                      <a:pt x="0" y="111"/>
                    </a:lnTo>
                    <a:lnTo>
                      <a:pt x="6" y="112"/>
                    </a:lnTo>
                    <a:lnTo>
                      <a:pt x="6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24" name="Freeform 120"/>
              <p:cNvSpPr>
                <a:spLocks/>
              </p:cNvSpPr>
              <p:nvPr/>
            </p:nvSpPr>
            <p:spPr bwMode="auto">
              <a:xfrm>
                <a:off x="731" y="2137"/>
                <a:ext cx="7" cy="114"/>
              </a:xfrm>
              <a:custGeom>
                <a:avLst/>
                <a:gdLst>
                  <a:gd name="T0" fmla="*/ 0 w 7"/>
                  <a:gd name="T1" fmla="*/ 0 h 114"/>
                  <a:gd name="T2" fmla="*/ 0 w 7"/>
                  <a:gd name="T3" fmla="*/ 113 h 114"/>
                  <a:gd name="T4" fmla="*/ 7 w 7"/>
                  <a:gd name="T5" fmla="*/ 114 h 114"/>
                  <a:gd name="T6" fmla="*/ 7 w 7"/>
                  <a:gd name="T7" fmla="*/ 0 h 114"/>
                  <a:gd name="T8" fmla="*/ 0 w 7"/>
                  <a:gd name="T9" fmla="*/ 0 h 1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14"/>
                  <a:gd name="T17" fmla="*/ 7 w 7"/>
                  <a:gd name="T18" fmla="*/ 114 h 1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14">
                    <a:moveTo>
                      <a:pt x="0" y="0"/>
                    </a:moveTo>
                    <a:lnTo>
                      <a:pt x="0" y="113"/>
                    </a:lnTo>
                    <a:lnTo>
                      <a:pt x="7" y="114"/>
                    </a:lnTo>
                    <a:lnTo>
                      <a:pt x="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25" name="Freeform 121"/>
              <p:cNvSpPr>
                <a:spLocks/>
              </p:cNvSpPr>
              <p:nvPr/>
            </p:nvSpPr>
            <p:spPr bwMode="auto">
              <a:xfrm>
                <a:off x="729" y="2135"/>
                <a:ext cx="9" cy="2"/>
              </a:xfrm>
              <a:custGeom>
                <a:avLst/>
                <a:gdLst>
                  <a:gd name="T0" fmla="*/ 0 w 8"/>
                  <a:gd name="T1" fmla="*/ 2147483647 h 1"/>
                  <a:gd name="T2" fmla="*/ 362 w 8"/>
                  <a:gd name="T3" fmla="*/ 2147483647 h 1"/>
                  <a:gd name="T4" fmla="*/ 407 w 8"/>
                  <a:gd name="T5" fmla="*/ 0 h 1"/>
                  <a:gd name="T6" fmla="*/ 1 w 8"/>
                  <a:gd name="T7" fmla="*/ 0 h 1"/>
                  <a:gd name="T8" fmla="*/ 0 w 8"/>
                  <a:gd name="T9" fmla="*/ 2147483647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1"/>
                  <a:gd name="T17" fmla="*/ 8 w 8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1">
                    <a:moveTo>
                      <a:pt x="0" y="1"/>
                    </a:moveTo>
                    <a:lnTo>
                      <a:pt x="7" y="1"/>
                    </a:lnTo>
                    <a:lnTo>
                      <a:pt x="8" y="0"/>
                    </a:lnTo>
                    <a:lnTo>
                      <a:pt x="1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26" name="Freeform 122"/>
              <p:cNvSpPr>
                <a:spLocks/>
              </p:cNvSpPr>
              <p:nvPr/>
            </p:nvSpPr>
            <p:spPr bwMode="auto">
              <a:xfrm>
                <a:off x="729" y="2249"/>
                <a:ext cx="9" cy="2"/>
              </a:xfrm>
              <a:custGeom>
                <a:avLst/>
                <a:gdLst>
                  <a:gd name="T0" fmla="*/ 0 w 8"/>
                  <a:gd name="T1" fmla="*/ 0 h 4"/>
                  <a:gd name="T2" fmla="*/ 1 w 8"/>
                  <a:gd name="T3" fmla="*/ 1 h 4"/>
                  <a:gd name="T4" fmla="*/ 407 w 8"/>
                  <a:gd name="T5" fmla="*/ 1 h 4"/>
                  <a:gd name="T6" fmla="*/ 407 w 8"/>
                  <a:gd name="T7" fmla="*/ 1 h 4"/>
                  <a:gd name="T8" fmla="*/ 361 w 8"/>
                  <a:gd name="T9" fmla="*/ 0 h 4"/>
                  <a:gd name="T10" fmla="*/ 0 w 8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"/>
                  <a:gd name="T19" fmla="*/ 0 h 4"/>
                  <a:gd name="T20" fmla="*/ 8 w 8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" h="4">
                    <a:moveTo>
                      <a:pt x="0" y="0"/>
                    </a:moveTo>
                    <a:lnTo>
                      <a:pt x="1" y="2"/>
                    </a:lnTo>
                    <a:lnTo>
                      <a:pt x="8" y="4"/>
                    </a:lnTo>
                    <a:lnTo>
                      <a:pt x="8" y="2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27" name="Freeform 123"/>
              <p:cNvSpPr>
                <a:spLocks/>
              </p:cNvSpPr>
              <p:nvPr/>
            </p:nvSpPr>
            <p:spPr bwMode="auto">
              <a:xfrm>
                <a:off x="729" y="2137"/>
                <a:ext cx="7" cy="114"/>
              </a:xfrm>
              <a:custGeom>
                <a:avLst/>
                <a:gdLst>
                  <a:gd name="T0" fmla="*/ 0 w 7"/>
                  <a:gd name="T1" fmla="*/ 0 h 113"/>
                  <a:gd name="T2" fmla="*/ 0 w 7"/>
                  <a:gd name="T3" fmla="*/ 145 h 113"/>
                  <a:gd name="T4" fmla="*/ 7 w 7"/>
                  <a:gd name="T5" fmla="*/ 147 h 113"/>
                  <a:gd name="T6" fmla="*/ 7 w 7"/>
                  <a:gd name="T7" fmla="*/ 1 h 113"/>
                  <a:gd name="T8" fmla="*/ 0 w 7"/>
                  <a:gd name="T9" fmla="*/ 0 h 1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13"/>
                  <a:gd name="T17" fmla="*/ 7 w 7"/>
                  <a:gd name="T18" fmla="*/ 113 h 1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13">
                    <a:moveTo>
                      <a:pt x="0" y="0"/>
                    </a:moveTo>
                    <a:lnTo>
                      <a:pt x="0" y="111"/>
                    </a:lnTo>
                    <a:lnTo>
                      <a:pt x="7" y="113"/>
                    </a:lnTo>
                    <a:lnTo>
                      <a:pt x="7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28" name="Freeform 124"/>
              <p:cNvSpPr>
                <a:spLocks/>
              </p:cNvSpPr>
              <p:nvPr/>
            </p:nvSpPr>
            <p:spPr bwMode="auto">
              <a:xfrm>
                <a:off x="738" y="2137"/>
                <a:ext cx="7" cy="116"/>
              </a:xfrm>
              <a:custGeom>
                <a:avLst/>
                <a:gdLst>
                  <a:gd name="T0" fmla="*/ 0 w 7"/>
                  <a:gd name="T1" fmla="*/ 0 h 116"/>
                  <a:gd name="T2" fmla="*/ 0 w 7"/>
                  <a:gd name="T3" fmla="*/ 115 h 116"/>
                  <a:gd name="T4" fmla="*/ 7 w 7"/>
                  <a:gd name="T5" fmla="*/ 116 h 116"/>
                  <a:gd name="T6" fmla="*/ 7 w 7"/>
                  <a:gd name="T7" fmla="*/ 0 h 116"/>
                  <a:gd name="T8" fmla="*/ 0 w 7"/>
                  <a:gd name="T9" fmla="*/ 0 h 1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16"/>
                  <a:gd name="T17" fmla="*/ 7 w 7"/>
                  <a:gd name="T18" fmla="*/ 116 h 1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16">
                    <a:moveTo>
                      <a:pt x="0" y="0"/>
                    </a:moveTo>
                    <a:lnTo>
                      <a:pt x="0" y="115"/>
                    </a:lnTo>
                    <a:lnTo>
                      <a:pt x="7" y="116"/>
                    </a:lnTo>
                    <a:lnTo>
                      <a:pt x="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29" name="Freeform 125"/>
              <p:cNvSpPr>
                <a:spLocks/>
              </p:cNvSpPr>
              <p:nvPr/>
            </p:nvSpPr>
            <p:spPr bwMode="auto">
              <a:xfrm>
                <a:off x="738" y="2137"/>
                <a:ext cx="7" cy="0"/>
              </a:xfrm>
              <a:custGeom>
                <a:avLst/>
                <a:gdLst>
                  <a:gd name="T0" fmla="*/ 0 w 7"/>
                  <a:gd name="T1" fmla="*/ 0 h 1"/>
                  <a:gd name="T2" fmla="*/ 5 w 7"/>
                  <a:gd name="T3" fmla="*/ 0 h 1"/>
                  <a:gd name="T4" fmla="*/ 7 w 7"/>
                  <a:gd name="T5" fmla="*/ 0 h 1"/>
                  <a:gd name="T6" fmla="*/ 0 w 7"/>
                  <a:gd name="T7" fmla="*/ 0 h 1"/>
                  <a:gd name="T8" fmla="*/ 0 w 7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"/>
                  <a:gd name="T17" fmla="*/ 7 w 7"/>
                  <a:gd name="T18" fmla="*/ 0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">
                    <a:moveTo>
                      <a:pt x="0" y="1"/>
                    </a:moveTo>
                    <a:lnTo>
                      <a:pt x="5" y="1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30" name="Freeform 126"/>
              <p:cNvSpPr>
                <a:spLocks/>
              </p:cNvSpPr>
              <p:nvPr/>
            </p:nvSpPr>
            <p:spPr bwMode="auto">
              <a:xfrm>
                <a:off x="738" y="2251"/>
                <a:ext cx="7" cy="2"/>
              </a:xfrm>
              <a:custGeom>
                <a:avLst/>
                <a:gdLst>
                  <a:gd name="T0" fmla="*/ 0 w 7"/>
                  <a:gd name="T1" fmla="*/ 0 h 3"/>
                  <a:gd name="T2" fmla="*/ 0 w 7"/>
                  <a:gd name="T3" fmla="*/ 1 h 3"/>
                  <a:gd name="T4" fmla="*/ 7 w 7"/>
                  <a:gd name="T5" fmla="*/ 1 h 3"/>
                  <a:gd name="T6" fmla="*/ 7 w 7"/>
                  <a:gd name="T7" fmla="*/ 1 h 3"/>
                  <a:gd name="T8" fmla="*/ 4 w 7"/>
                  <a:gd name="T9" fmla="*/ 0 h 3"/>
                  <a:gd name="T10" fmla="*/ 0 w 7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"/>
                  <a:gd name="T19" fmla="*/ 0 h 3"/>
                  <a:gd name="T20" fmla="*/ 7 w 7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" h="3">
                    <a:moveTo>
                      <a:pt x="0" y="0"/>
                    </a:moveTo>
                    <a:lnTo>
                      <a:pt x="0" y="1"/>
                    </a:lnTo>
                    <a:lnTo>
                      <a:pt x="7" y="3"/>
                    </a:lnTo>
                    <a:lnTo>
                      <a:pt x="7" y="1"/>
                    </a:lnTo>
                    <a:lnTo>
                      <a:pt x="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31" name="Freeform 127"/>
              <p:cNvSpPr>
                <a:spLocks/>
              </p:cNvSpPr>
              <p:nvPr/>
            </p:nvSpPr>
            <p:spPr bwMode="auto">
              <a:xfrm>
                <a:off x="738" y="2137"/>
                <a:ext cx="5" cy="114"/>
              </a:xfrm>
              <a:custGeom>
                <a:avLst/>
                <a:gdLst>
                  <a:gd name="T0" fmla="*/ 0 w 5"/>
                  <a:gd name="T1" fmla="*/ 0 h 114"/>
                  <a:gd name="T2" fmla="*/ 0 w 5"/>
                  <a:gd name="T3" fmla="*/ 113 h 114"/>
                  <a:gd name="T4" fmla="*/ 5 w 5"/>
                  <a:gd name="T5" fmla="*/ 114 h 114"/>
                  <a:gd name="T6" fmla="*/ 5 w 5"/>
                  <a:gd name="T7" fmla="*/ 0 h 114"/>
                  <a:gd name="T8" fmla="*/ 0 w 5"/>
                  <a:gd name="T9" fmla="*/ 0 h 1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14"/>
                  <a:gd name="T17" fmla="*/ 5 w 5"/>
                  <a:gd name="T18" fmla="*/ 114 h 1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14">
                    <a:moveTo>
                      <a:pt x="0" y="0"/>
                    </a:moveTo>
                    <a:lnTo>
                      <a:pt x="0" y="113"/>
                    </a:lnTo>
                    <a:lnTo>
                      <a:pt x="5" y="114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32" name="Freeform 128"/>
              <p:cNvSpPr>
                <a:spLocks/>
              </p:cNvSpPr>
              <p:nvPr/>
            </p:nvSpPr>
            <p:spPr bwMode="auto">
              <a:xfrm>
                <a:off x="748" y="2140"/>
                <a:ext cx="7" cy="119"/>
              </a:xfrm>
              <a:custGeom>
                <a:avLst/>
                <a:gdLst>
                  <a:gd name="T0" fmla="*/ 0 w 7"/>
                  <a:gd name="T1" fmla="*/ 0 h 117"/>
                  <a:gd name="T2" fmla="*/ 0 w 7"/>
                  <a:gd name="T3" fmla="*/ 201 h 117"/>
                  <a:gd name="T4" fmla="*/ 7 w 7"/>
                  <a:gd name="T5" fmla="*/ 204 h 117"/>
                  <a:gd name="T6" fmla="*/ 7 w 7"/>
                  <a:gd name="T7" fmla="*/ 0 h 117"/>
                  <a:gd name="T8" fmla="*/ 0 w 7"/>
                  <a:gd name="T9" fmla="*/ 0 h 1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17"/>
                  <a:gd name="T17" fmla="*/ 7 w 7"/>
                  <a:gd name="T18" fmla="*/ 117 h 1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17">
                    <a:moveTo>
                      <a:pt x="0" y="0"/>
                    </a:moveTo>
                    <a:lnTo>
                      <a:pt x="0" y="115"/>
                    </a:lnTo>
                    <a:lnTo>
                      <a:pt x="7" y="117"/>
                    </a:lnTo>
                    <a:lnTo>
                      <a:pt x="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33" name="Freeform 129"/>
              <p:cNvSpPr>
                <a:spLocks/>
              </p:cNvSpPr>
              <p:nvPr/>
            </p:nvSpPr>
            <p:spPr bwMode="auto">
              <a:xfrm>
                <a:off x="748" y="2137"/>
                <a:ext cx="7" cy="2"/>
              </a:xfrm>
              <a:custGeom>
                <a:avLst/>
                <a:gdLst>
                  <a:gd name="T0" fmla="*/ 0 w 7"/>
                  <a:gd name="T1" fmla="*/ 1 h 3"/>
                  <a:gd name="T2" fmla="*/ 7 w 7"/>
                  <a:gd name="T3" fmla="*/ 1 h 3"/>
                  <a:gd name="T4" fmla="*/ 7 w 7"/>
                  <a:gd name="T5" fmla="*/ 1 h 3"/>
                  <a:gd name="T6" fmla="*/ 0 w 7"/>
                  <a:gd name="T7" fmla="*/ 0 h 3"/>
                  <a:gd name="T8" fmla="*/ 0 w 7"/>
                  <a:gd name="T9" fmla="*/ 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3"/>
                  <a:gd name="T17" fmla="*/ 7 w 7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3">
                    <a:moveTo>
                      <a:pt x="0" y="2"/>
                    </a:moveTo>
                    <a:lnTo>
                      <a:pt x="7" y="3"/>
                    </a:lnTo>
                    <a:lnTo>
                      <a:pt x="7" y="2"/>
                    </a:ln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34" name="Freeform 130"/>
              <p:cNvSpPr>
                <a:spLocks/>
              </p:cNvSpPr>
              <p:nvPr/>
            </p:nvSpPr>
            <p:spPr bwMode="auto">
              <a:xfrm>
                <a:off x="748" y="2254"/>
                <a:ext cx="7" cy="5"/>
              </a:xfrm>
              <a:custGeom>
                <a:avLst/>
                <a:gdLst>
                  <a:gd name="T0" fmla="*/ 0 w 8"/>
                  <a:gd name="T1" fmla="*/ 1 h 5"/>
                  <a:gd name="T2" fmla="*/ 1 w 8"/>
                  <a:gd name="T3" fmla="*/ 2 h 5"/>
                  <a:gd name="T4" fmla="*/ 4 w 8"/>
                  <a:gd name="T5" fmla="*/ 5 h 5"/>
                  <a:gd name="T6" fmla="*/ 4 w 8"/>
                  <a:gd name="T7" fmla="*/ 2 h 5"/>
                  <a:gd name="T8" fmla="*/ 4 w 8"/>
                  <a:gd name="T9" fmla="*/ 0 h 5"/>
                  <a:gd name="T10" fmla="*/ 0 w 8"/>
                  <a:gd name="T11" fmla="*/ 1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"/>
                  <a:gd name="T19" fmla="*/ 0 h 5"/>
                  <a:gd name="T20" fmla="*/ 8 w 8"/>
                  <a:gd name="T21" fmla="*/ 5 h 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" h="5">
                    <a:moveTo>
                      <a:pt x="0" y="1"/>
                    </a:moveTo>
                    <a:lnTo>
                      <a:pt x="1" y="2"/>
                    </a:lnTo>
                    <a:lnTo>
                      <a:pt x="8" y="5"/>
                    </a:lnTo>
                    <a:lnTo>
                      <a:pt x="8" y="2"/>
                    </a:lnTo>
                    <a:lnTo>
                      <a:pt x="6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35" name="Freeform 131"/>
              <p:cNvSpPr>
                <a:spLocks/>
              </p:cNvSpPr>
              <p:nvPr/>
            </p:nvSpPr>
            <p:spPr bwMode="auto">
              <a:xfrm>
                <a:off x="748" y="2140"/>
                <a:ext cx="7" cy="116"/>
              </a:xfrm>
              <a:custGeom>
                <a:avLst/>
                <a:gdLst>
                  <a:gd name="T0" fmla="*/ 0 w 7"/>
                  <a:gd name="T1" fmla="*/ 0 h 115"/>
                  <a:gd name="T2" fmla="*/ 0 w 7"/>
                  <a:gd name="T3" fmla="*/ 148 h 115"/>
                  <a:gd name="T4" fmla="*/ 7 w 7"/>
                  <a:gd name="T5" fmla="*/ 149 h 115"/>
                  <a:gd name="T6" fmla="*/ 7 w 7"/>
                  <a:gd name="T7" fmla="*/ 1 h 115"/>
                  <a:gd name="T8" fmla="*/ 0 w 7"/>
                  <a:gd name="T9" fmla="*/ 0 h 1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15"/>
                  <a:gd name="T17" fmla="*/ 7 w 7"/>
                  <a:gd name="T18" fmla="*/ 115 h 1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15">
                    <a:moveTo>
                      <a:pt x="0" y="0"/>
                    </a:moveTo>
                    <a:lnTo>
                      <a:pt x="0" y="114"/>
                    </a:lnTo>
                    <a:lnTo>
                      <a:pt x="7" y="115"/>
                    </a:lnTo>
                    <a:lnTo>
                      <a:pt x="7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36" name="Freeform 132"/>
              <p:cNvSpPr>
                <a:spLocks/>
              </p:cNvSpPr>
              <p:nvPr/>
            </p:nvSpPr>
            <p:spPr bwMode="auto">
              <a:xfrm>
                <a:off x="757" y="2140"/>
                <a:ext cx="7" cy="119"/>
              </a:xfrm>
              <a:custGeom>
                <a:avLst/>
                <a:gdLst>
                  <a:gd name="T0" fmla="*/ 0 w 7"/>
                  <a:gd name="T1" fmla="*/ 0 h 118"/>
                  <a:gd name="T2" fmla="*/ 0 w 7"/>
                  <a:gd name="T3" fmla="*/ 151 h 118"/>
                  <a:gd name="T4" fmla="*/ 7 w 7"/>
                  <a:gd name="T5" fmla="*/ 152 h 118"/>
                  <a:gd name="T6" fmla="*/ 7 w 7"/>
                  <a:gd name="T7" fmla="*/ 0 h 118"/>
                  <a:gd name="T8" fmla="*/ 0 w 7"/>
                  <a:gd name="T9" fmla="*/ 0 h 1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18"/>
                  <a:gd name="T17" fmla="*/ 7 w 7"/>
                  <a:gd name="T18" fmla="*/ 118 h 1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18">
                    <a:moveTo>
                      <a:pt x="0" y="0"/>
                    </a:moveTo>
                    <a:lnTo>
                      <a:pt x="0" y="117"/>
                    </a:lnTo>
                    <a:lnTo>
                      <a:pt x="7" y="118"/>
                    </a:lnTo>
                    <a:lnTo>
                      <a:pt x="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37" name="Freeform 133"/>
              <p:cNvSpPr>
                <a:spLocks/>
              </p:cNvSpPr>
              <p:nvPr/>
            </p:nvSpPr>
            <p:spPr bwMode="auto">
              <a:xfrm>
                <a:off x="755" y="2140"/>
                <a:ext cx="9" cy="2"/>
              </a:xfrm>
              <a:custGeom>
                <a:avLst/>
                <a:gdLst>
                  <a:gd name="T0" fmla="*/ 0 w 8"/>
                  <a:gd name="T1" fmla="*/ 2 h 2"/>
                  <a:gd name="T2" fmla="*/ 362 w 8"/>
                  <a:gd name="T3" fmla="*/ 2 h 2"/>
                  <a:gd name="T4" fmla="*/ 407 w 8"/>
                  <a:gd name="T5" fmla="*/ 1 h 2"/>
                  <a:gd name="T6" fmla="*/ 1 w 8"/>
                  <a:gd name="T7" fmla="*/ 0 h 2"/>
                  <a:gd name="T8" fmla="*/ 0 w 8"/>
                  <a:gd name="T9" fmla="*/ 2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2"/>
                  <a:gd name="T17" fmla="*/ 8 w 8"/>
                  <a:gd name="T18" fmla="*/ 2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2">
                    <a:moveTo>
                      <a:pt x="0" y="2"/>
                    </a:moveTo>
                    <a:lnTo>
                      <a:pt x="7" y="2"/>
                    </a:lnTo>
                    <a:lnTo>
                      <a:pt x="8" y="1"/>
                    </a:lnTo>
                    <a:lnTo>
                      <a:pt x="1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38" name="Freeform 134"/>
              <p:cNvSpPr>
                <a:spLocks/>
              </p:cNvSpPr>
              <p:nvPr/>
            </p:nvSpPr>
            <p:spPr bwMode="auto">
              <a:xfrm>
                <a:off x="755" y="2258"/>
                <a:ext cx="9" cy="2"/>
              </a:xfrm>
              <a:custGeom>
                <a:avLst/>
                <a:gdLst>
                  <a:gd name="T0" fmla="*/ 0 w 8"/>
                  <a:gd name="T1" fmla="*/ 0 h 3"/>
                  <a:gd name="T2" fmla="*/ 1 w 8"/>
                  <a:gd name="T3" fmla="*/ 1 h 3"/>
                  <a:gd name="T4" fmla="*/ 407 w 8"/>
                  <a:gd name="T5" fmla="*/ 1 h 3"/>
                  <a:gd name="T6" fmla="*/ 407 w 8"/>
                  <a:gd name="T7" fmla="*/ 1 h 3"/>
                  <a:gd name="T8" fmla="*/ 361 w 8"/>
                  <a:gd name="T9" fmla="*/ 0 h 3"/>
                  <a:gd name="T10" fmla="*/ 0 w 8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"/>
                  <a:gd name="T19" fmla="*/ 0 h 3"/>
                  <a:gd name="T20" fmla="*/ 8 w 8"/>
                  <a:gd name="T21" fmla="*/ 3 h 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" h="3">
                    <a:moveTo>
                      <a:pt x="0" y="0"/>
                    </a:moveTo>
                    <a:lnTo>
                      <a:pt x="1" y="2"/>
                    </a:lnTo>
                    <a:lnTo>
                      <a:pt x="8" y="3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39" name="Freeform 135"/>
              <p:cNvSpPr>
                <a:spLocks/>
              </p:cNvSpPr>
              <p:nvPr/>
            </p:nvSpPr>
            <p:spPr bwMode="auto">
              <a:xfrm>
                <a:off x="755" y="2142"/>
                <a:ext cx="7" cy="116"/>
              </a:xfrm>
              <a:custGeom>
                <a:avLst/>
                <a:gdLst>
                  <a:gd name="T0" fmla="*/ 0 w 7"/>
                  <a:gd name="T1" fmla="*/ 0 h 116"/>
                  <a:gd name="T2" fmla="*/ 0 w 7"/>
                  <a:gd name="T3" fmla="*/ 115 h 116"/>
                  <a:gd name="T4" fmla="*/ 7 w 7"/>
                  <a:gd name="T5" fmla="*/ 116 h 116"/>
                  <a:gd name="T6" fmla="*/ 7 w 7"/>
                  <a:gd name="T7" fmla="*/ 0 h 116"/>
                  <a:gd name="T8" fmla="*/ 0 w 7"/>
                  <a:gd name="T9" fmla="*/ 0 h 1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16"/>
                  <a:gd name="T17" fmla="*/ 7 w 7"/>
                  <a:gd name="T18" fmla="*/ 116 h 1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16">
                    <a:moveTo>
                      <a:pt x="0" y="0"/>
                    </a:moveTo>
                    <a:lnTo>
                      <a:pt x="0" y="115"/>
                    </a:lnTo>
                    <a:lnTo>
                      <a:pt x="7" y="116"/>
                    </a:lnTo>
                    <a:lnTo>
                      <a:pt x="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40" name="Freeform 136"/>
              <p:cNvSpPr>
                <a:spLocks/>
              </p:cNvSpPr>
              <p:nvPr/>
            </p:nvSpPr>
            <p:spPr bwMode="auto">
              <a:xfrm>
                <a:off x="653" y="2121"/>
                <a:ext cx="7" cy="105"/>
              </a:xfrm>
              <a:custGeom>
                <a:avLst/>
                <a:gdLst>
                  <a:gd name="T0" fmla="*/ 0 w 6"/>
                  <a:gd name="T1" fmla="*/ 0 h 103"/>
                  <a:gd name="T2" fmla="*/ 0 w 6"/>
                  <a:gd name="T3" fmla="*/ 193 h 103"/>
                  <a:gd name="T4" fmla="*/ 1210 w 6"/>
                  <a:gd name="T5" fmla="*/ 195 h 103"/>
                  <a:gd name="T6" fmla="*/ 1210 w 6"/>
                  <a:gd name="T7" fmla="*/ 0 h 103"/>
                  <a:gd name="T8" fmla="*/ 0 w 6"/>
                  <a:gd name="T9" fmla="*/ 0 h 10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103"/>
                  <a:gd name="T17" fmla="*/ 6 w 6"/>
                  <a:gd name="T18" fmla="*/ 103 h 10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103">
                    <a:moveTo>
                      <a:pt x="0" y="0"/>
                    </a:moveTo>
                    <a:lnTo>
                      <a:pt x="0" y="102"/>
                    </a:lnTo>
                    <a:lnTo>
                      <a:pt x="6" y="103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41" name="Freeform 137"/>
              <p:cNvSpPr>
                <a:spLocks/>
              </p:cNvSpPr>
              <p:nvPr/>
            </p:nvSpPr>
            <p:spPr bwMode="auto">
              <a:xfrm>
                <a:off x="653" y="2121"/>
                <a:ext cx="7" cy="2"/>
              </a:xfrm>
              <a:custGeom>
                <a:avLst/>
                <a:gdLst>
                  <a:gd name="T0" fmla="*/ 0 w 7"/>
                  <a:gd name="T1" fmla="*/ 2147483647 h 1"/>
                  <a:gd name="T2" fmla="*/ 6 w 7"/>
                  <a:gd name="T3" fmla="*/ 2147483647 h 1"/>
                  <a:gd name="T4" fmla="*/ 7 w 7"/>
                  <a:gd name="T5" fmla="*/ 0 h 1"/>
                  <a:gd name="T6" fmla="*/ 0 w 7"/>
                  <a:gd name="T7" fmla="*/ 0 h 1"/>
                  <a:gd name="T8" fmla="*/ 0 w 7"/>
                  <a:gd name="T9" fmla="*/ 2147483647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1"/>
                  <a:gd name="T17" fmla="*/ 7 w 7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1">
                    <a:moveTo>
                      <a:pt x="0" y="1"/>
                    </a:moveTo>
                    <a:lnTo>
                      <a:pt x="6" y="1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42" name="Freeform 138"/>
              <p:cNvSpPr>
                <a:spLocks/>
              </p:cNvSpPr>
              <p:nvPr/>
            </p:nvSpPr>
            <p:spPr bwMode="auto">
              <a:xfrm>
                <a:off x="653" y="2221"/>
                <a:ext cx="7" cy="5"/>
              </a:xfrm>
              <a:custGeom>
                <a:avLst/>
                <a:gdLst>
                  <a:gd name="T0" fmla="*/ 0 w 7"/>
                  <a:gd name="T1" fmla="*/ 4929 h 4"/>
                  <a:gd name="T2" fmla="*/ 1 w 7"/>
                  <a:gd name="T3" fmla="*/ 6161 h 4"/>
                  <a:gd name="T4" fmla="*/ 7 w 7"/>
                  <a:gd name="T5" fmla="*/ 7701 h 4"/>
                  <a:gd name="T6" fmla="*/ 7 w 7"/>
                  <a:gd name="T7" fmla="*/ 6161 h 4"/>
                  <a:gd name="T8" fmla="*/ 5 w 7"/>
                  <a:gd name="T9" fmla="*/ 0 h 4"/>
                  <a:gd name="T10" fmla="*/ 0 w 7"/>
                  <a:gd name="T11" fmla="*/ 4929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"/>
                  <a:gd name="T19" fmla="*/ 0 h 4"/>
                  <a:gd name="T20" fmla="*/ 7 w 7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" h="4">
                    <a:moveTo>
                      <a:pt x="0" y="2"/>
                    </a:moveTo>
                    <a:lnTo>
                      <a:pt x="1" y="3"/>
                    </a:lnTo>
                    <a:lnTo>
                      <a:pt x="7" y="4"/>
                    </a:lnTo>
                    <a:lnTo>
                      <a:pt x="7" y="3"/>
                    </a:lnTo>
                    <a:lnTo>
                      <a:pt x="5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43" name="Freeform 139"/>
              <p:cNvSpPr>
                <a:spLocks/>
              </p:cNvSpPr>
              <p:nvPr/>
            </p:nvSpPr>
            <p:spPr bwMode="auto">
              <a:xfrm>
                <a:off x="653" y="2212"/>
                <a:ext cx="5" cy="12"/>
              </a:xfrm>
              <a:custGeom>
                <a:avLst/>
                <a:gdLst>
                  <a:gd name="T0" fmla="*/ 0 w 6"/>
                  <a:gd name="T1" fmla="*/ 0 h 13"/>
                  <a:gd name="T2" fmla="*/ 0 w 6"/>
                  <a:gd name="T3" fmla="*/ 6 h 13"/>
                  <a:gd name="T4" fmla="*/ 3 w 6"/>
                  <a:gd name="T5" fmla="*/ 6 h 13"/>
                  <a:gd name="T6" fmla="*/ 3 w 6"/>
                  <a:gd name="T7" fmla="*/ 1 h 13"/>
                  <a:gd name="T8" fmla="*/ 0 w 6"/>
                  <a:gd name="T9" fmla="*/ 0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13"/>
                  <a:gd name="T17" fmla="*/ 6 w 6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13">
                    <a:moveTo>
                      <a:pt x="0" y="0"/>
                    </a:moveTo>
                    <a:lnTo>
                      <a:pt x="0" y="12"/>
                    </a:lnTo>
                    <a:lnTo>
                      <a:pt x="6" y="13"/>
                    </a:lnTo>
                    <a:lnTo>
                      <a:pt x="6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44" name="Freeform 140"/>
              <p:cNvSpPr>
                <a:spLocks/>
              </p:cNvSpPr>
              <p:nvPr/>
            </p:nvSpPr>
            <p:spPr bwMode="auto">
              <a:xfrm>
                <a:off x="653" y="2123"/>
                <a:ext cx="5" cy="75"/>
              </a:xfrm>
              <a:custGeom>
                <a:avLst/>
                <a:gdLst>
                  <a:gd name="T0" fmla="*/ 0 w 6"/>
                  <a:gd name="T1" fmla="*/ 0 h 75"/>
                  <a:gd name="T2" fmla="*/ 0 w 6"/>
                  <a:gd name="T3" fmla="*/ 74 h 75"/>
                  <a:gd name="T4" fmla="*/ 3 w 6"/>
                  <a:gd name="T5" fmla="*/ 75 h 75"/>
                  <a:gd name="T6" fmla="*/ 3 w 6"/>
                  <a:gd name="T7" fmla="*/ 1 h 75"/>
                  <a:gd name="T8" fmla="*/ 0 w 6"/>
                  <a:gd name="T9" fmla="*/ 0 h 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75"/>
                  <a:gd name="T17" fmla="*/ 6 w 6"/>
                  <a:gd name="T18" fmla="*/ 75 h 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75">
                    <a:moveTo>
                      <a:pt x="0" y="0"/>
                    </a:moveTo>
                    <a:lnTo>
                      <a:pt x="0" y="74"/>
                    </a:lnTo>
                    <a:lnTo>
                      <a:pt x="6" y="75"/>
                    </a:lnTo>
                    <a:lnTo>
                      <a:pt x="6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45" name="Freeform 141"/>
              <p:cNvSpPr>
                <a:spLocks/>
              </p:cNvSpPr>
              <p:nvPr/>
            </p:nvSpPr>
            <p:spPr bwMode="auto">
              <a:xfrm>
                <a:off x="653" y="2210"/>
                <a:ext cx="7" cy="2"/>
              </a:xfrm>
              <a:custGeom>
                <a:avLst/>
                <a:gdLst>
                  <a:gd name="T0" fmla="*/ 0 w 7"/>
                  <a:gd name="T1" fmla="*/ 1 h 3"/>
                  <a:gd name="T2" fmla="*/ 6 w 7"/>
                  <a:gd name="T3" fmla="*/ 1 h 3"/>
                  <a:gd name="T4" fmla="*/ 7 w 7"/>
                  <a:gd name="T5" fmla="*/ 1 h 3"/>
                  <a:gd name="T6" fmla="*/ 0 w 7"/>
                  <a:gd name="T7" fmla="*/ 0 h 3"/>
                  <a:gd name="T8" fmla="*/ 0 w 7"/>
                  <a:gd name="T9" fmla="*/ 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3"/>
                  <a:gd name="T17" fmla="*/ 7 w 7"/>
                  <a:gd name="T18" fmla="*/ 3 h 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3">
                    <a:moveTo>
                      <a:pt x="0" y="2"/>
                    </a:moveTo>
                    <a:lnTo>
                      <a:pt x="6" y="3"/>
                    </a:lnTo>
                    <a:lnTo>
                      <a:pt x="7" y="1"/>
                    </a:ln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0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46" name="Freeform 142"/>
              <p:cNvSpPr>
                <a:spLocks/>
              </p:cNvSpPr>
              <p:nvPr/>
            </p:nvSpPr>
            <p:spPr bwMode="auto">
              <a:xfrm>
                <a:off x="653" y="2198"/>
                <a:ext cx="7" cy="0"/>
              </a:xfrm>
              <a:custGeom>
                <a:avLst/>
                <a:gdLst>
                  <a:gd name="T0" fmla="*/ 6 w 7"/>
                  <a:gd name="T1" fmla="*/ 0 h 2"/>
                  <a:gd name="T2" fmla="*/ 0 w 7"/>
                  <a:gd name="T3" fmla="*/ 0 h 2"/>
                  <a:gd name="T4" fmla="*/ 1 w 7"/>
                  <a:gd name="T5" fmla="*/ 0 h 2"/>
                  <a:gd name="T6" fmla="*/ 7 w 7"/>
                  <a:gd name="T7" fmla="*/ 0 h 2"/>
                  <a:gd name="T8" fmla="*/ 6 w 7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"/>
                  <a:gd name="T16" fmla="*/ 0 h 2"/>
                  <a:gd name="T17" fmla="*/ 7 w 7"/>
                  <a:gd name="T18" fmla="*/ 0 h 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" h="2">
                    <a:moveTo>
                      <a:pt x="6" y="1"/>
                    </a:moveTo>
                    <a:lnTo>
                      <a:pt x="0" y="0"/>
                    </a:lnTo>
                    <a:lnTo>
                      <a:pt x="1" y="2"/>
                    </a:lnTo>
                    <a:lnTo>
                      <a:pt x="7" y="2"/>
                    </a:lnTo>
                    <a:lnTo>
                      <a:pt x="6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47" name="Rectangle 143"/>
              <p:cNvSpPr>
                <a:spLocks noChangeArrowheads="1"/>
              </p:cNvSpPr>
              <p:nvPr/>
            </p:nvSpPr>
            <p:spPr bwMode="auto">
              <a:xfrm>
                <a:off x="653" y="2205"/>
                <a:ext cx="5" cy="5"/>
              </a:xfrm>
              <a:prstGeom prst="rect">
                <a:avLst/>
              </a:prstGeom>
              <a:solidFill>
                <a:srgbClr val="2020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defRPr/>
                </a:pPr>
                <a:endParaRPr lang="en-GB" sz="4000">
                  <a:latin typeface="+mn-lt"/>
                  <a:ea typeface="ＭＳ Ｐゴシック" pitchFamily="34" charset="-128"/>
                  <a:cs typeface="Arial" pitchFamily="34" charset="0"/>
                </a:endParaRPr>
              </a:p>
            </p:txBody>
          </p:sp>
          <p:sp>
            <p:nvSpPr>
              <p:cNvPr id="348" name="Freeform 144"/>
              <p:cNvSpPr>
                <a:spLocks/>
              </p:cNvSpPr>
              <p:nvPr/>
            </p:nvSpPr>
            <p:spPr bwMode="auto">
              <a:xfrm>
                <a:off x="764" y="2137"/>
                <a:ext cx="2" cy="128"/>
              </a:xfrm>
              <a:custGeom>
                <a:avLst/>
                <a:gdLst>
                  <a:gd name="T0" fmla="*/ 0 w 1"/>
                  <a:gd name="T1" fmla="*/ 161 h 127"/>
                  <a:gd name="T2" fmla="*/ 0 w 1"/>
                  <a:gd name="T3" fmla="*/ 158 h 127"/>
                  <a:gd name="T4" fmla="*/ 0 w 1"/>
                  <a:gd name="T5" fmla="*/ 0 h 127"/>
                  <a:gd name="T6" fmla="*/ 0 w 1"/>
                  <a:gd name="T7" fmla="*/ 0 h 127"/>
                  <a:gd name="T8" fmla="*/ 0 w 1"/>
                  <a:gd name="T9" fmla="*/ 161 h 1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"/>
                  <a:gd name="T16" fmla="*/ 0 h 127"/>
                  <a:gd name="T17" fmla="*/ 1 w 1"/>
                  <a:gd name="T18" fmla="*/ 127 h 1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" h="127">
                    <a:moveTo>
                      <a:pt x="0" y="127"/>
                    </a:moveTo>
                    <a:lnTo>
                      <a:pt x="0" y="124"/>
                    </a:lnTo>
                    <a:lnTo>
                      <a:pt x="0" y="0"/>
                    </a:lnTo>
                    <a:lnTo>
                      <a:pt x="0" y="127"/>
                    </a:lnTo>
                    <a:close/>
                  </a:path>
                </a:pathLst>
              </a:custGeom>
              <a:solidFill>
                <a:srgbClr val="A0A0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49" name="Freeform 145"/>
              <p:cNvSpPr>
                <a:spLocks/>
              </p:cNvSpPr>
              <p:nvPr/>
            </p:nvSpPr>
            <p:spPr bwMode="auto">
              <a:xfrm>
                <a:off x="641" y="2116"/>
                <a:ext cx="3" cy="109"/>
              </a:xfrm>
              <a:custGeom>
                <a:avLst/>
                <a:gdLst>
                  <a:gd name="T0" fmla="*/ 0 w 1"/>
                  <a:gd name="T1" fmla="*/ 0 h 108"/>
                  <a:gd name="T2" fmla="*/ 0 w 1"/>
                  <a:gd name="T3" fmla="*/ 142 h 108"/>
                  <a:gd name="T4" fmla="*/ 0 w 1"/>
                  <a:gd name="T5" fmla="*/ 141 h 108"/>
                  <a:gd name="T6" fmla="*/ 0 w 1"/>
                  <a:gd name="T7" fmla="*/ 0 h 10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"/>
                  <a:gd name="T13" fmla="*/ 0 h 108"/>
                  <a:gd name="T14" fmla="*/ 1 w 1"/>
                  <a:gd name="T15" fmla="*/ 108 h 10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" h="108">
                    <a:moveTo>
                      <a:pt x="0" y="0"/>
                    </a:moveTo>
                    <a:lnTo>
                      <a:pt x="0" y="108"/>
                    </a:lnTo>
                    <a:lnTo>
                      <a:pt x="0" y="1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</p:grpSp>
        <p:sp>
          <p:nvSpPr>
            <p:cNvPr id="268" name="Freeform 146"/>
            <p:cNvSpPr>
              <a:spLocks/>
            </p:cNvSpPr>
            <p:nvPr/>
          </p:nvSpPr>
          <p:spPr bwMode="auto">
            <a:xfrm>
              <a:off x="778" y="1974"/>
              <a:ext cx="7" cy="370"/>
            </a:xfrm>
            <a:custGeom>
              <a:avLst/>
              <a:gdLst>
                <a:gd name="T0" fmla="*/ 0 w 7"/>
                <a:gd name="T1" fmla="*/ 2 h 370"/>
                <a:gd name="T2" fmla="*/ 0 w 7"/>
                <a:gd name="T3" fmla="*/ 370 h 370"/>
                <a:gd name="T4" fmla="*/ 7 w 7"/>
                <a:gd name="T5" fmla="*/ 363 h 370"/>
                <a:gd name="T6" fmla="*/ 7 w 7"/>
                <a:gd name="T7" fmla="*/ 0 h 370"/>
                <a:gd name="T8" fmla="*/ 0 w 7"/>
                <a:gd name="T9" fmla="*/ 2 h 3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"/>
                <a:gd name="T16" fmla="*/ 0 h 370"/>
                <a:gd name="T17" fmla="*/ 7 w 7"/>
                <a:gd name="T18" fmla="*/ 370 h 3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" h="370">
                  <a:moveTo>
                    <a:pt x="0" y="2"/>
                  </a:moveTo>
                  <a:lnTo>
                    <a:pt x="0" y="370"/>
                  </a:lnTo>
                  <a:lnTo>
                    <a:pt x="7" y="363"/>
                  </a:lnTo>
                  <a:lnTo>
                    <a:pt x="7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A0A0A0"/>
            </a:solidFill>
            <a:ln w="1588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pitchFamily="34" charset="0"/>
              </a:endParaRPr>
            </a:p>
          </p:txBody>
        </p:sp>
        <p:sp>
          <p:nvSpPr>
            <p:cNvPr id="269" name="Freeform 147"/>
            <p:cNvSpPr>
              <a:spLocks/>
            </p:cNvSpPr>
            <p:nvPr/>
          </p:nvSpPr>
          <p:spPr bwMode="auto">
            <a:xfrm>
              <a:off x="632" y="1958"/>
              <a:ext cx="220" cy="21"/>
            </a:xfrm>
            <a:custGeom>
              <a:avLst/>
              <a:gdLst>
                <a:gd name="T0" fmla="*/ 0 w 220"/>
                <a:gd name="T1" fmla="*/ 101 h 20"/>
                <a:gd name="T2" fmla="*/ 147 w 220"/>
                <a:gd name="T3" fmla="*/ 96 h 20"/>
                <a:gd name="T4" fmla="*/ 220 w 220"/>
                <a:gd name="T5" fmla="*/ 0 h 20"/>
                <a:gd name="T6" fmla="*/ 96 w 220"/>
                <a:gd name="T7" fmla="*/ 3 h 20"/>
                <a:gd name="T8" fmla="*/ 0 w 220"/>
                <a:gd name="T9" fmla="*/ 101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0"/>
                <a:gd name="T16" fmla="*/ 0 h 20"/>
                <a:gd name="T17" fmla="*/ 220 w 220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0" h="20">
                  <a:moveTo>
                    <a:pt x="0" y="20"/>
                  </a:moveTo>
                  <a:lnTo>
                    <a:pt x="147" y="19"/>
                  </a:lnTo>
                  <a:lnTo>
                    <a:pt x="220" y="0"/>
                  </a:lnTo>
                  <a:lnTo>
                    <a:pt x="96" y="3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E0E0E0"/>
            </a:solidFill>
            <a:ln w="1588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pitchFamily="34" charset="0"/>
              </a:endParaRPr>
            </a:p>
          </p:txBody>
        </p:sp>
        <p:sp>
          <p:nvSpPr>
            <p:cNvPr id="270" name="Freeform 148"/>
            <p:cNvSpPr>
              <a:spLocks/>
            </p:cNvSpPr>
            <p:nvPr/>
          </p:nvSpPr>
          <p:spPr bwMode="auto">
            <a:xfrm>
              <a:off x="752" y="2279"/>
              <a:ext cx="9" cy="23"/>
            </a:xfrm>
            <a:custGeom>
              <a:avLst/>
              <a:gdLst>
                <a:gd name="T0" fmla="*/ 0 w 10"/>
                <a:gd name="T1" fmla="*/ 0 h 22"/>
                <a:gd name="T2" fmla="*/ 0 w 10"/>
                <a:gd name="T3" fmla="*/ 83 h 22"/>
                <a:gd name="T4" fmla="*/ 5 w 10"/>
                <a:gd name="T5" fmla="*/ 95 h 22"/>
                <a:gd name="T6" fmla="*/ 5 w 10"/>
                <a:gd name="T7" fmla="*/ 3 h 22"/>
                <a:gd name="T8" fmla="*/ 0 w 10"/>
                <a:gd name="T9" fmla="*/ 0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22"/>
                <a:gd name="T17" fmla="*/ 10 w 10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22">
                  <a:moveTo>
                    <a:pt x="0" y="0"/>
                  </a:moveTo>
                  <a:lnTo>
                    <a:pt x="0" y="19"/>
                  </a:lnTo>
                  <a:lnTo>
                    <a:pt x="10" y="22"/>
                  </a:lnTo>
                  <a:lnTo>
                    <a:pt x="1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1588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pitchFamily="34" charset="0"/>
              </a:endParaRPr>
            </a:p>
          </p:txBody>
        </p:sp>
        <p:grpSp>
          <p:nvGrpSpPr>
            <p:cNvPr id="271" name="Group 149"/>
            <p:cNvGrpSpPr>
              <a:grpSpLocks/>
            </p:cNvGrpSpPr>
            <p:nvPr/>
          </p:nvGrpSpPr>
          <p:grpSpPr bwMode="auto">
            <a:xfrm>
              <a:off x="791" y="1972"/>
              <a:ext cx="13" cy="28"/>
              <a:chOff x="791" y="1972"/>
              <a:chExt cx="13" cy="28"/>
            </a:xfrm>
          </p:grpSpPr>
          <p:grpSp>
            <p:nvGrpSpPr>
              <p:cNvPr id="273" name="Group 150"/>
              <p:cNvGrpSpPr>
                <a:grpSpLocks/>
              </p:cNvGrpSpPr>
              <p:nvPr/>
            </p:nvGrpSpPr>
            <p:grpSpPr bwMode="auto">
              <a:xfrm>
                <a:off x="791" y="1972"/>
                <a:ext cx="13" cy="28"/>
                <a:chOff x="791" y="1972"/>
                <a:chExt cx="13" cy="28"/>
              </a:xfrm>
            </p:grpSpPr>
            <p:sp>
              <p:nvSpPr>
                <p:cNvPr id="276" name="Line 151"/>
                <p:cNvSpPr>
                  <a:spLocks noChangeShapeType="1"/>
                </p:cNvSpPr>
                <p:nvPr/>
              </p:nvSpPr>
              <p:spPr bwMode="auto">
                <a:xfrm flipV="1">
                  <a:off x="791" y="1977"/>
                  <a:ext cx="2" cy="23"/>
                </a:xfrm>
                <a:prstGeom prst="line">
                  <a:avLst/>
                </a:prstGeom>
                <a:noFill/>
                <a:ln w="1588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277" name="Line 152"/>
                <p:cNvSpPr>
                  <a:spLocks noChangeShapeType="1"/>
                </p:cNvSpPr>
                <p:nvPr/>
              </p:nvSpPr>
              <p:spPr bwMode="auto">
                <a:xfrm>
                  <a:off x="793" y="1974"/>
                  <a:ext cx="0" cy="26"/>
                </a:xfrm>
                <a:prstGeom prst="line">
                  <a:avLst/>
                </a:prstGeom>
                <a:noFill/>
                <a:ln w="1588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278" name="Line 153"/>
                <p:cNvSpPr>
                  <a:spLocks noChangeShapeType="1"/>
                </p:cNvSpPr>
                <p:nvPr/>
              </p:nvSpPr>
              <p:spPr bwMode="auto">
                <a:xfrm>
                  <a:off x="795" y="1974"/>
                  <a:ext cx="2" cy="26"/>
                </a:xfrm>
                <a:prstGeom prst="line">
                  <a:avLst/>
                </a:prstGeom>
                <a:noFill/>
                <a:ln w="1588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279" name="Line 154"/>
                <p:cNvSpPr>
                  <a:spLocks noChangeShapeType="1"/>
                </p:cNvSpPr>
                <p:nvPr/>
              </p:nvSpPr>
              <p:spPr bwMode="auto">
                <a:xfrm>
                  <a:off x="797" y="1974"/>
                  <a:ext cx="0" cy="23"/>
                </a:xfrm>
                <a:prstGeom prst="line">
                  <a:avLst/>
                </a:prstGeom>
                <a:noFill/>
                <a:ln w="1588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280" name="Line 155"/>
                <p:cNvSpPr>
                  <a:spLocks noChangeShapeType="1"/>
                </p:cNvSpPr>
                <p:nvPr/>
              </p:nvSpPr>
              <p:spPr bwMode="auto">
                <a:xfrm>
                  <a:off x="798" y="1974"/>
                  <a:ext cx="0" cy="23"/>
                </a:xfrm>
                <a:prstGeom prst="line">
                  <a:avLst/>
                </a:prstGeom>
                <a:noFill/>
                <a:ln w="1588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281" name="Line 156"/>
                <p:cNvSpPr>
                  <a:spLocks noChangeShapeType="1"/>
                </p:cNvSpPr>
                <p:nvPr/>
              </p:nvSpPr>
              <p:spPr bwMode="auto">
                <a:xfrm>
                  <a:off x="798" y="1972"/>
                  <a:ext cx="2" cy="26"/>
                </a:xfrm>
                <a:prstGeom prst="line">
                  <a:avLst/>
                </a:prstGeom>
                <a:noFill/>
                <a:ln w="1588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282" name="Line 157"/>
                <p:cNvSpPr>
                  <a:spLocks noChangeShapeType="1"/>
                </p:cNvSpPr>
                <p:nvPr/>
              </p:nvSpPr>
              <p:spPr bwMode="auto">
                <a:xfrm>
                  <a:off x="802" y="1972"/>
                  <a:ext cx="0" cy="23"/>
                </a:xfrm>
                <a:prstGeom prst="line">
                  <a:avLst/>
                </a:prstGeom>
                <a:noFill/>
                <a:ln w="1588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283" name="Line 158"/>
                <p:cNvSpPr>
                  <a:spLocks noChangeShapeType="1"/>
                </p:cNvSpPr>
                <p:nvPr/>
              </p:nvSpPr>
              <p:spPr bwMode="auto">
                <a:xfrm>
                  <a:off x="802" y="1972"/>
                  <a:ext cx="2" cy="23"/>
                </a:xfrm>
                <a:prstGeom prst="line">
                  <a:avLst/>
                </a:prstGeom>
                <a:noFill/>
                <a:ln w="1588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  <p:sp>
              <p:nvSpPr>
                <p:cNvPr id="284" name="Line 159"/>
                <p:cNvSpPr>
                  <a:spLocks noChangeShapeType="1"/>
                </p:cNvSpPr>
                <p:nvPr/>
              </p:nvSpPr>
              <p:spPr bwMode="auto">
                <a:xfrm>
                  <a:off x="802" y="1972"/>
                  <a:ext cx="0" cy="21"/>
                </a:xfrm>
                <a:prstGeom prst="line">
                  <a:avLst/>
                </a:prstGeom>
                <a:noFill/>
                <a:ln w="1588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pitchFamily="34" charset="0"/>
                  </a:endParaRPr>
                </a:p>
              </p:txBody>
            </p:sp>
          </p:grpSp>
          <p:sp>
            <p:nvSpPr>
              <p:cNvPr id="274" name="Line 160"/>
              <p:cNvSpPr>
                <a:spLocks noChangeShapeType="1"/>
              </p:cNvSpPr>
              <p:nvPr/>
            </p:nvSpPr>
            <p:spPr bwMode="auto">
              <a:xfrm flipV="1">
                <a:off x="791" y="1974"/>
                <a:ext cx="9" cy="5"/>
              </a:xfrm>
              <a:prstGeom prst="line">
                <a:avLst/>
              </a:prstGeom>
              <a:noFill/>
              <a:ln w="1588">
                <a:solidFill>
                  <a:srgbClr val="A0A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275" name="Line 161"/>
              <p:cNvSpPr>
                <a:spLocks noChangeShapeType="1"/>
              </p:cNvSpPr>
              <p:nvPr/>
            </p:nvSpPr>
            <p:spPr bwMode="auto">
              <a:xfrm flipV="1">
                <a:off x="791" y="1993"/>
                <a:ext cx="9" cy="7"/>
              </a:xfrm>
              <a:prstGeom prst="line">
                <a:avLst/>
              </a:prstGeom>
              <a:noFill/>
              <a:ln w="1588">
                <a:solidFill>
                  <a:srgbClr val="A0A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pitchFamily="34" charset="0"/>
                </a:endParaRPr>
              </a:p>
            </p:txBody>
          </p:sp>
        </p:grpSp>
        <p:sp>
          <p:nvSpPr>
            <p:cNvPr id="272" name="Freeform 162"/>
            <p:cNvSpPr>
              <a:spLocks/>
            </p:cNvSpPr>
            <p:nvPr/>
          </p:nvSpPr>
          <p:spPr bwMode="auto">
            <a:xfrm>
              <a:off x="752" y="2279"/>
              <a:ext cx="9" cy="14"/>
            </a:xfrm>
            <a:custGeom>
              <a:avLst/>
              <a:gdLst>
                <a:gd name="T0" fmla="*/ 5 w 10"/>
                <a:gd name="T1" fmla="*/ 3 h 13"/>
                <a:gd name="T2" fmla="*/ 0 w 10"/>
                <a:gd name="T3" fmla="*/ 0 h 13"/>
                <a:gd name="T4" fmla="*/ 0 w 10"/>
                <a:gd name="T5" fmla="*/ 112 h 13"/>
                <a:gd name="T6" fmla="*/ 5 w 10"/>
                <a:gd name="T7" fmla="*/ 151 h 13"/>
                <a:gd name="T8" fmla="*/ 5 w 10"/>
                <a:gd name="T9" fmla="*/ 3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13"/>
                <a:gd name="T17" fmla="*/ 10 w 10"/>
                <a:gd name="T18" fmla="*/ 13 h 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13">
                  <a:moveTo>
                    <a:pt x="10" y="3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10" y="13"/>
                  </a:lnTo>
                  <a:lnTo>
                    <a:pt x="10" y="3"/>
                  </a:lnTo>
                  <a:close/>
                </a:path>
              </a:pathLst>
            </a:custGeom>
            <a:solidFill>
              <a:srgbClr val="E00000"/>
            </a:solidFill>
            <a:ln w="1588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pitchFamily="34" charset="0"/>
              </a:endParaRPr>
            </a:p>
          </p:txBody>
        </p:sp>
      </p:grpSp>
      <p:pic>
        <p:nvPicPr>
          <p:cNvPr id="419" name="Grafik 317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032015"/>
            <a:ext cx="124905" cy="483326"/>
          </a:xfrm>
          <a:prstGeom prst="rect">
            <a:avLst/>
          </a:prstGeom>
        </p:spPr>
      </p:pic>
      <p:sp>
        <p:nvSpPr>
          <p:cNvPr id="420" name="Rechteck 534"/>
          <p:cNvSpPr/>
          <p:nvPr/>
        </p:nvSpPr>
        <p:spPr>
          <a:xfrm>
            <a:off x="6248961" y="3188189"/>
            <a:ext cx="83350" cy="83350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lIns="91333" tIns="45666" rIns="91333" bIns="45666" rtlCol="0" anchor="ctr"/>
          <a:lstStyle/>
          <a:p>
            <a:pPr algn="ctr" defTabSz="456662">
              <a:lnSpc>
                <a:spcPts val="1800"/>
              </a:lnSpc>
              <a:buClr>
                <a:srgbClr val="E20074"/>
              </a:buClr>
            </a:pPr>
            <a:endParaRPr lang="en-GB" sz="1800" kern="0" dirty="0" err="1">
              <a:solidFill>
                <a:srgbClr val="000000"/>
              </a:solidFill>
              <a:latin typeface="Tele-GroteskNor"/>
            </a:endParaRPr>
          </a:p>
        </p:txBody>
      </p:sp>
      <p:cxnSp>
        <p:nvCxnSpPr>
          <p:cNvPr id="421" name="Gerade Verbindung 537"/>
          <p:cNvCxnSpPr/>
          <p:nvPr/>
        </p:nvCxnSpPr>
        <p:spPr bwMode="auto">
          <a:xfrm flipH="1">
            <a:off x="4502287" y="2546643"/>
            <a:ext cx="432677" cy="61535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6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22" name="Gerade Verbindung 550"/>
          <p:cNvCxnSpPr>
            <a:stCxn id="322" idx="0"/>
          </p:cNvCxnSpPr>
          <p:nvPr/>
        </p:nvCxnSpPr>
        <p:spPr bwMode="auto">
          <a:xfrm flipH="1" flipV="1">
            <a:off x="3668493" y="4615821"/>
            <a:ext cx="555873" cy="1039669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6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23" name="Gerade Verbindung 549"/>
          <p:cNvCxnSpPr/>
          <p:nvPr/>
        </p:nvCxnSpPr>
        <p:spPr bwMode="auto">
          <a:xfrm flipV="1">
            <a:off x="2752034" y="4656854"/>
            <a:ext cx="865451" cy="99863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6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24" name="Gerade Verbindung 548"/>
          <p:cNvCxnSpPr/>
          <p:nvPr/>
        </p:nvCxnSpPr>
        <p:spPr bwMode="auto">
          <a:xfrm>
            <a:off x="1028583" y="4609360"/>
            <a:ext cx="1155350" cy="2239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6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25" name="Gerade Verbindung 548"/>
          <p:cNvCxnSpPr>
            <a:endCxn id="379" idx="1"/>
          </p:cNvCxnSpPr>
          <p:nvPr/>
        </p:nvCxnSpPr>
        <p:spPr bwMode="auto">
          <a:xfrm flipV="1">
            <a:off x="1449883" y="4653582"/>
            <a:ext cx="671598" cy="100863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6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sp>
        <p:nvSpPr>
          <p:cNvPr id="426" name="Rectangle 162"/>
          <p:cNvSpPr>
            <a:spLocks noChangeArrowheads="1"/>
          </p:cNvSpPr>
          <p:nvPr/>
        </p:nvSpPr>
        <p:spPr bwMode="auto">
          <a:xfrm>
            <a:off x="1215536" y="4849223"/>
            <a:ext cx="798258" cy="368750"/>
          </a:xfrm>
          <a:prstGeom prst="rect">
            <a:avLst/>
          </a:prstGeom>
          <a:solidFill>
            <a:srgbClr val="FFD5AB"/>
          </a:solidFill>
          <a:ln>
            <a:noFill/>
          </a:ln>
          <a:extLst/>
        </p:spPr>
        <p:txBody>
          <a:bodyPr wrap="square" lIns="0" tIns="18000" rIns="0" bIns="18000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■"/>
              <a:defRPr sz="320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♦"/>
              <a:defRPr sz="2800">
                <a:solidFill>
                  <a:srgbClr val="404040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000090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rgbClr val="660066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>
                <a:srgbClr val="E20074"/>
              </a:buClr>
              <a:buSzPct val="75000"/>
              <a:buFontTx/>
              <a:buNone/>
            </a:pPr>
            <a:r>
              <a:rPr lang="en-US" altLang="de-DE" sz="1200" dirty="0" smtClean="0"/>
              <a:t>Use case</a:t>
            </a:r>
            <a:br>
              <a:rPr lang="en-US" altLang="de-DE" sz="1200" dirty="0" smtClean="0"/>
            </a:br>
            <a:r>
              <a:rPr lang="en-US" altLang="de-DE" sz="1200" dirty="0" smtClean="0"/>
              <a:t>a) </a:t>
            </a:r>
            <a:r>
              <a:rPr lang="en-US" altLang="de-DE" sz="1200" b="1" dirty="0" smtClean="0"/>
              <a:t>WTTH</a:t>
            </a:r>
            <a:endParaRPr lang="en-US" altLang="de-DE" sz="1200" b="1" dirty="0"/>
          </a:p>
        </p:txBody>
      </p:sp>
      <p:sp>
        <p:nvSpPr>
          <p:cNvPr id="427" name="Rectangle 162"/>
          <p:cNvSpPr>
            <a:spLocks noChangeArrowheads="1"/>
          </p:cNvSpPr>
          <p:nvPr/>
        </p:nvSpPr>
        <p:spPr bwMode="auto">
          <a:xfrm>
            <a:off x="3172213" y="5141183"/>
            <a:ext cx="798258" cy="368750"/>
          </a:xfrm>
          <a:prstGeom prst="rect">
            <a:avLst/>
          </a:prstGeom>
          <a:solidFill>
            <a:srgbClr val="FFD5AB"/>
          </a:solidFill>
          <a:ln>
            <a:noFill/>
          </a:ln>
          <a:extLst/>
        </p:spPr>
        <p:txBody>
          <a:bodyPr wrap="square" lIns="0" tIns="18000" rIns="0" bIns="18000">
            <a:spAutoFit/>
          </a:bodyPr>
          <a:lstStyle/>
          <a:p>
            <a:pPr algn="ctr" eaLnBrk="1" hangingPunct="1">
              <a:lnSpc>
                <a:spcPct val="90000"/>
              </a:lnSpc>
              <a:buClr>
                <a:srgbClr val="E20074"/>
              </a:buClr>
              <a:buSzPct val="75000"/>
              <a:buFontTx/>
              <a:buNone/>
            </a:pPr>
            <a:r>
              <a:rPr lang="en-US" altLang="de-DE" sz="12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Use case</a:t>
            </a:r>
            <a:br>
              <a:rPr lang="en-US" altLang="de-DE" sz="12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</a:br>
            <a:r>
              <a:rPr lang="en-US" altLang="de-DE" sz="12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b) </a:t>
            </a:r>
            <a:r>
              <a:rPr lang="en-US" altLang="de-DE" sz="12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WTTB</a:t>
            </a:r>
          </a:p>
        </p:txBody>
      </p:sp>
    </p:spTree>
    <p:extLst>
      <p:ext uri="{BB962C8B-B14F-4D97-AF65-F5344CB8AC3E}">
        <p14:creationId xmlns:p14="http://schemas.microsoft.com/office/powerpoint/2010/main" val="18169600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251520" y="684213"/>
            <a:ext cx="8496944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Main Challenges to </a:t>
            </a:r>
            <a:r>
              <a:rPr lang="en-US" dirty="0" smtClean="0"/>
              <a:t>Achieve </a:t>
            </a:r>
            <a:r>
              <a:rPr lang="en-US" dirty="0"/>
              <a:t>Full Potential for the </a:t>
            </a:r>
            <a:r>
              <a:rPr lang="en-US" dirty="0" err="1"/>
              <a:t>mmW</a:t>
            </a:r>
            <a:r>
              <a:rPr lang="en-US" dirty="0"/>
              <a:t> </a:t>
            </a:r>
            <a:r>
              <a:rPr lang="en-US" dirty="0" smtClean="0"/>
              <a:t>Distribution NW Use </a:t>
            </a:r>
            <a:r>
              <a:rPr lang="en-US" dirty="0"/>
              <a:t>Cases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285750" lvl="1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GB" sz="1800" b="1" dirty="0">
                <a:cs typeface="+mn-cs"/>
              </a:rPr>
              <a:t>Relatively large density </a:t>
            </a:r>
            <a:r>
              <a:rPr lang="en-GB" sz="1800" b="1" dirty="0">
                <a:cs typeface="+mn-cs"/>
              </a:rPr>
              <a:t>with few hundred AP radio sectors per </a:t>
            </a:r>
            <a:r>
              <a:rPr lang="en-GB" sz="1800" b="1" dirty="0" err="1">
                <a:cs typeface="+mn-cs"/>
              </a:rPr>
              <a:t>sqkm</a:t>
            </a:r>
            <a:r>
              <a:rPr lang="en-GB" sz="1800" b="1" dirty="0">
                <a:cs typeface="+mn-cs"/>
              </a:rPr>
              <a:t> deployed in multi-hop multi-point topology </a:t>
            </a:r>
            <a:endParaRPr lang="en-US" sz="1800" b="1" dirty="0">
              <a:cs typeface="+mn-cs"/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1800" dirty="0"/>
              <a:t>Despite DMG PHY, the </a:t>
            </a:r>
            <a:r>
              <a:rPr lang="en-US" sz="1800" dirty="0"/>
              <a:t>co-channel </a:t>
            </a:r>
            <a:r>
              <a:rPr lang="en-US" sz="1800" dirty="0"/>
              <a:t>interference remains the main </a:t>
            </a:r>
            <a:r>
              <a:rPr lang="en-US" sz="1800" dirty="0" smtClean="0"/>
              <a:t>impediment</a:t>
            </a:r>
            <a:endParaRPr lang="en-GB" sz="1800" dirty="0"/>
          </a:p>
          <a:p>
            <a:pPr marL="742950" lvl="3" indent="-285750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b="1" dirty="0">
                <a:cs typeface="+mn-cs"/>
              </a:rPr>
              <a:t>Random nature of co-channel interference prevents any meaningful interference management and mitigation on </a:t>
            </a:r>
            <a:r>
              <a:rPr lang="en-US" b="1" dirty="0" smtClean="0">
                <a:cs typeface="+mn-cs"/>
              </a:rPr>
              <a:t>L2</a:t>
            </a:r>
          </a:p>
          <a:p>
            <a:pPr marL="742950" lvl="3" indent="-285750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b="1" dirty="0" smtClean="0">
                <a:cs typeface="+mn-cs"/>
              </a:rPr>
              <a:t>False </a:t>
            </a:r>
            <a:r>
              <a:rPr lang="en-US" b="1" dirty="0">
                <a:cs typeface="+mn-cs"/>
              </a:rPr>
              <a:t>locks </a:t>
            </a:r>
          </a:p>
          <a:p>
            <a:pPr marL="182880" lvl="1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GB" b="1" dirty="0" err="1">
                <a:cs typeface="+mn-cs"/>
              </a:rPr>
              <a:t>mmW</a:t>
            </a:r>
            <a:r>
              <a:rPr lang="en-GB" b="1" dirty="0">
                <a:cs typeface="+mn-cs"/>
              </a:rPr>
              <a:t> </a:t>
            </a:r>
            <a:r>
              <a:rPr lang="en-US" b="1" dirty="0">
                <a:cs typeface="+mn-cs"/>
              </a:rPr>
              <a:t>Distribution NW </a:t>
            </a:r>
            <a:r>
              <a:rPr lang="en-GB" b="1" dirty="0" smtClean="0">
                <a:cs typeface="+mn-cs"/>
              </a:rPr>
              <a:t>use </a:t>
            </a:r>
            <a:r>
              <a:rPr lang="en-GB" b="1" dirty="0">
                <a:cs typeface="+mn-cs"/>
              </a:rPr>
              <a:t>case specifics</a:t>
            </a:r>
          </a:p>
          <a:p>
            <a:pPr marL="640080" lvl="3" indent="-285750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GB" b="1" dirty="0">
                <a:cs typeface="+mn-cs"/>
              </a:rPr>
              <a:t>Centralized controller for NW management</a:t>
            </a:r>
          </a:p>
          <a:p>
            <a:pPr marL="640080" lvl="3" indent="-285750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GB" b="1" dirty="0">
                <a:cs typeface="+mn-cs"/>
              </a:rPr>
              <a:t>Nodes are </a:t>
            </a:r>
            <a:r>
              <a:rPr lang="en-GB" b="1" dirty="0" smtClean="0">
                <a:cs typeface="+mn-cs"/>
              </a:rPr>
              <a:t>static (however</a:t>
            </a:r>
            <a:r>
              <a:rPr lang="en-GB" b="1" dirty="0">
                <a:cs typeface="+mn-cs"/>
              </a:rPr>
              <a:t>, adaptive BF still needed)</a:t>
            </a:r>
          </a:p>
          <a:p>
            <a:pPr marL="640080" lvl="3" indent="-285750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GB" b="1" dirty="0">
                <a:cs typeface="+mn-cs"/>
              </a:rPr>
              <a:t>Upgrades for deployed topology are infrequent planned events</a:t>
            </a:r>
          </a:p>
          <a:p>
            <a:pPr marL="342900" lvl="2" indent="-342900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GB" sz="2000" b="1" dirty="0">
                <a:cs typeface="+mn-cs"/>
              </a:rPr>
              <a:t>Different set of constrains from typical nomadic use cases with handheld </a:t>
            </a:r>
            <a:r>
              <a:rPr lang="en-US" sz="2000" b="1" dirty="0">
                <a:cs typeface="+mn-cs"/>
              </a:rPr>
              <a:t>devices</a:t>
            </a:r>
          </a:p>
          <a:p>
            <a:pPr marL="0" indent="-102870">
              <a:spcAft>
                <a:spcPts val="600"/>
              </a:spcAft>
              <a:buFont typeface="Times New Roman" pitchFamily="16" charset="0"/>
              <a:buChar char="•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5701911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Co-channel Interference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spcAft>
                <a:spcPts val="600"/>
              </a:spcAft>
              <a:buFont typeface="Arial" charset="0"/>
              <a:buChar char="•"/>
            </a:pPr>
            <a:r>
              <a:rPr lang="en-US" sz="2200" b="1" dirty="0">
                <a:cs typeface="+mn-cs"/>
              </a:rPr>
              <a:t>Typical issues with random nature of co-channel interference, exposed and hidden node problems carry over to </a:t>
            </a:r>
            <a:r>
              <a:rPr lang="en-US" sz="2200" b="1" dirty="0" smtClean="0">
                <a:cs typeface="+mn-cs"/>
              </a:rPr>
              <a:t>the </a:t>
            </a:r>
            <a:r>
              <a:rPr lang="en-US" sz="2200" b="1" dirty="0">
                <a:cs typeface="+mn-cs"/>
              </a:rPr>
              <a:t>new </a:t>
            </a:r>
            <a:r>
              <a:rPr lang="en-US" sz="2200" b="1" dirty="0" err="1">
                <a:cs typeface="+mn-cs"/>
              </a:rPr>
              <a:t>mmW</a:t>
            </a:r>
            <a:r>
              <a:rPr lang="en-US" sz="2200" b="1" dirty="0">
                <a:cs typeface="+mn-cs"/>
              </a:rPr>
              <a:t> </a:t>
            </a:r>
            <a:r>
              <a:rPr lang="en-US" sz="2200" b="1" dirty="0" smtClean="0">
                <a:cs typeface="+mn-cs"/>
              </a:rPr>
              <a:t>Distribution NW Use </a:t>
            </a:r>
            <a:r>
              <a:rPr lang="en-US" sz="2200" b="1" dirty="0">
                <a:cs typeface="+mn-cs"/>
              </a:rPr>
              <a:t>cases</a:t>
            </a:r>
          </a:p>
          <a:p>
            <a:pPr marL="742950" lvl="2" indent="-342900">
              <a:spcAft>
                <a:spcPts val="600"/>
              </a:spcAft>
              <a:buFont typeface="Arial" charset="0"/>
              <a:buChar char="•"/>
            </a:pPr>
            <a:r>
              <a:rPr lang="en-US" b="1" dirty="0">
                <a:cs typeface="+mn-cs"/>
              </a:rPr>
              <a:t>In example bellow, each lamppost installation has 4 collocated APs (aka radio sectors)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8816" y="3688104"/>
            <a:ext cx="5669384" cy="109267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990278"/>
            <a:ext cx="5666619" cy="1275640"/>
          </a:xfrm>
          <a:prstGeom prst="rect">
            <a:avLst/>
          </a:prstGeom>
        </p:spPr>
      </p:pic>
      <p:sp>
        <p:nvSpPr>
          <p:cNvPr id="278" name="TextBox 277"/>
          <p:cNvSpPr txBox="1"/>
          <p:nvPr/>
        </p:nvSpPr>
        <p:spPr>
          <a:xfrm>
            <a:off x="1282761" y="4234443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000000"/>
                </a:solidFill>
                <a:latin typeface="+mn-lt"/>
                <a:ea typeface="+mn-ea"/>
              </a:rPr>
              <a:t>Hidden node</a:t>
            </a:r>
          </a:p>
        </p:txBody>
      </p:sp>
      <p:sp>
        <p:nvSpPr>
          <p:cNvPr id="281" name="TextBox 280"/>
          <p:cNvSpPr txBox="1"/>
          <p:nvPr/>
        </p:nvSpPr>
        <p:spPr>
          <a:xfrm>
            <a:off x="1172517" y="5517232"/>
            <a:ext cx="1671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smtClean="0">
                <a:solidFill>
                  <a:srgbClr val="000000"/>
                </a:solidFill>
                <a:latin typeface="+mn-lt"/>
                <a:ea typeface="+mn-ea"/>
              </a:rPr>
              <a:t>Exposed node</a:t>
            </a:r>
            <a:endParaRPr lang="en-US" sz="1800" b="1" dirty="0">
              <a:solidFill>
                <a:srgbClr val="000000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Interference Between SPs Across Network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4672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Current spec enables data to be organized into CBAPs and SPs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569464"/>
            <a:ext cx="3659188" cy="387992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2718" y="2106585"/>
            <a:ext cx="4007610" cy="7144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226130" y="2692566"/>
            <a:ext cx="44754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b="1" dirty="0">
                <a:solidFill>
                  <a:srgbClr val="000000"/>
                </a:solidFill>
                <a:latin typeface="+mn-lt"/>
                <a:ea typeface="+mn-ea"/>
                <a:sym typeface="Vista Sans OT Reg" charset="0"/>
              </a:rPr>
              <a:t>Uncoordinated SPs across APs</a:t>
            </a:r>
          </a:p>
          <a:p>
            <a:pPr marL="857250" lvl="1" indent="-342900">
              <a:buFont typeface="Arial" charset="0"/>
              <a:buChar char="•"/>
            </a:pPr>
            <a:r>
              <a:rPr lang="en-US" sz="2000" b="1" dirty="0">
                <a:solidFill>
                  <a:srgbClr val="000000"/>
                </a:solidFill>
                <a:latin typeface="+mn-lt"/>
                <a:ea typeface="+mn-ea"/>
                <a:sym typeface="Vista Sans OT Reg" charset="0"/>
              </a:rPr>
              <a:t>Uncontrolled interference across NW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26130" y="5071546"/>
            <a:ext cx="44754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b="1" dirty="0">
                <a:solidFill>
                  <a:srgbClr val="000000"/>
                </a:solidFill>
                <a:latin typeface="+mn-lt"/>
                <a:ea typeface="+mn-ea"/>
                <a:sym typeface="Vista Sans OT Reg" charset="0"/>
              </a:rPr>
              <a:t>Coordinated SPs across APs with BACK delayed to next slot in opposite direction</a:t>
            </a:r>
          </a:p>
          <a:p>
            <a:pPr marL="857250" lvl="1" indent="-342900">
              <a:buFont typeface="Arial" charset="0"/>
              <a:buChar char="•"/>
            </a:pPr>
            <a:r>
              <a:rPr lang="en-US" sz="2000" b="1" dirty="0">
                <a:solidFill>
                  <a:srgbClr val="000000"/>
                </a:solidFill>
                <a:latin typeface="+mn-lt"/>
                <a:ea typeface="+mn-ea"/>
                <a:sym typeface="Vista Sans OT Reg" charset="0"/>
              </a:rPr>
              <a:t>Interference can be mitigated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26130" y="3861048"/>
            <a:ext cx="44754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b="1" dirty="0">
                <a:solidFill>
                  <a:srgbClr val="000000"/>
                </a:solidFill>
                <a:latin typeface="+mn-lt"/>
                <a:ea typeface="+mn-ea"/>
                <a:sym typeface="Vista Sans OT Reg" charset="0"/>
              </a:rPr>
              <a:t>Coordinated SPs across </a:t>
            </a:r>
            <a:r>
              <a:rPr lang="en-US" sz="2000" b="1" dirty="0" smtClean="0">
                <a:solidFill>
                  <a:srgbClr val="000000"/>
                </a:solidFill>
                <a:latin typeface="+mn-lt"/>
                <a:ea typeface="+mn-ea"/>
                <a:sym typeface="Vista Sans OT Reg" charset="0"/>
              </a:rPr>
              <a:t>APs</a:t>
            </a:r>
          </a:p>
          <a:p>
            <a:pPr marL="857250" lvl="1" indent="-342900">
              <a:buFont typeface="Arial" charset="0"/>
              <a:buChar char="•"/>
            </a:pPr>
            <a:r>
              <a:rPr lang="en-US" sz="2000" b="1" dirty="0">
                <a:solidFill>
                  <a:srgbClr val="000000"/>
                </a:solidFill>
                <a:latin typeface="+mn-lt"/>
                <a:ea typeface="+mn-ea"/>
                <a:sym typeface="Vista Sans OT Reg" charset="0"/>
              </a:rPr>
              <a:t>Interference still present from immediate BACK</a:t>
            </a:r>
          </a:p>
        </p:txBody>
      </p:sp>
    </p:spTree>
    <p:extLst>
      <p:ext uri="{BB962C8B-B14F-4D97-AF65-F5344CB8AC3E}">
        <p14:creationId xmlns:p14="http://schemas.microsoft.com/office/powerpoint/2010/main" val="15096827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Network Wide Node Synchronization and Modified delayed BACK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Since nodes (APs) in </a:t>
            </a:r>
            <a:r>
              <a:rPr lang="en-GB" dirty="0" err="1"/>
              <a:t>mmW</a:t>
            </a:r>
            <a:r>
              <a:rPr lang="en-GB" dirty="0"/>
              <a:t> Mesh Network are static, random nature of intra-network interference can be minimized by semi-static coordination of transmissions (SPs) across links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/>
              <a:t>Provision for ability to latch the state of TSF counter to external PPS (</a:t>
            </a:r>
            <a:r>
              <a:rPr lang="en-GB" sz="1800" dirty="0" err="1"/>
              <a:t>ie</a:t>
            </a:r>
            <a:r>
              <a:rPr lang="en-GB" sz="1800" dirty="0"/>
              <a:t>, over GPIO) in each mesh node to enable network wide timing </a:t>
            </a:r>
            <a:r>
              <a:rPr lang="en-GB" sz="1800" dirty="0" smtClean="0"/>
              <a:t>synchronization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600" dirty="0"/>
              <a:t>Maximum </a:t>
            </a:r>
            <a:r>
              <a:rPr lang="en-US" sz="1600" dirty="0"/>
              <a:t>1usec timing drift over 100msec </a:t>
            </a:r>
            <a:endParaRPr lang="en-GB" sz="1600" dirty="0"/>
          </a:p>
          <a:p>
            <a:pPr lvl="1">
              <a:buFont typeface="Times New Roman" pitchFamily="16" charset="0"/>
              <a:buChar char="•"/>
            </a:pPr>
            <a:r>
              <a:rPr lang="en-GB" sz="1800" dirty="0"/>
              <a:t>Implicit Block-ACK delayed to next SP allocated in opposite direction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For sake of this presentation, we </a:t>
            </a:r>
            <a:r>
              <a:rPr lang="en-GB" dirty="0"/>
              <a:t>denote this </a:t>
            </a:r>
            <a:r>
              <a:rPr lang="en-GB" dirty="0" smtClean="0"/>
              <a:t>mode as </a:t>
            </a:r>
            <a:r>
              <a:rPr lang="en-GB" dirty="0"/>
              <a:t>the Centralized Coordination Function (CCF), as opposed to Distributed Coordination Function (DCF)  </a:t>
            </a:r>
          </a:p>
          <a:p>
            <a:pPr>
              <a:buFont typeface="Times New Roman" pitchFamily="16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406151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CCF and DCF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5733256"/>
            <a:ext cx="7772400" cy="36274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800" dirty="0"/>
              <a:t>More than 6.5dB higher SIR for CCF vs DCF</a:t>
            </a:r>
          </a:p>
          <a:p>
            <a:pPr>
              <a:buFont typeface="Times New Roman" pitchFamily="16" charset="0"/>
              <a:buChar char="•"/>
            </a:pPr>
            <a:r>
              <a:rPr lang="en-GB" sz="1800" dirty="0"/>
              <a:t>Extra 2dB gain in SIR at 100m link distance for P region rain assumption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19" y="1521547"/>
            <a:ext cx="7308550" cy="208815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561" y="3641706"/>
            <a:ext cx="6922666" cy="2059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332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Field Data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3828779"/>
            <a:ext cx="7772400" cy="835046"/>
          </a:xfrm>
          <a:ln/>
        </p:spPr>
        <p:txBody>
          <a:bodyPr/>
          <a:lstStyle/>
          <a:p>
            <a:pPr marL="0" indent="0"/>
            <a:r>
              <a:rPr lang="en-GB" dirty="0" smtClean="0"/>
              <a:t>DCF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978" y="1693044"/>
            <a:ext cx="5842000" cy="12319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978" y="3036196"/>
            <a:ext cx="6421950" cy="16054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092" y="4685929"/>
            <a:ext cx="6416836" cy="1689587"/>
          </a:xfrm>
          <a:prstGeom prst="rect">
            <a:avLst/>
          </a:prstGeom>
        </p:spPr>
      </p:pic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58311" y="5404613"/>
            <a:ext cx="7772400" cy="8350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GB" kern="0" dirty="0"/>
              <a:t>C</a:t>
            </a:r>
            <a:r>
              <a:rPr lang="en-GB" kern="0" dirty="0" smtClean="0"/>
              <a:t>CF</a:t>
            </a:r>
            <a:endParaRPr lang="en-GB" kern="0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5076056" y="6275399"/>
            <a:ext cx="3169900" cy="38098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775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87695" lvl="1" indent="0"/>
            <a:r>
              <a:rPr lang="en-US" sz="1600" kern="0" dirty="0" smtClean="0">
                <a:solidFill>
                  <a:schemeClr val="tx1"/>
                </a:solidFill>
                <a:cs typeface="+mn-cs"/>
              </a:rPr>
              <a:t>* max </a:t>
            </a:r>
            <a:r>
              <a:rPr lang="en-US" sz="1600" kern="0" smtClean="0">
                <a:solidFill>
                  <a:schemeClr val="tx1"/>
                </a:solidFill>
                <a:cs typeface="+mn-cs"/>
              </a:rPr>
              <a:t>achievable (MCS12 and MCS9)</a:t>
            </a:r>
            <a:endParaRPr lang="en-US" sz="1600" kern="0" dirty="0" smtClean="0">
              <a:solidFill>
                <a:schemeClr val="tx1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35455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1589</TotalTime>
  <Words>1289</Words>
  <Application>Microsoft Macintosh PowerPoint</Application>
  <PresentationFormat>On-screen Show (4:3)</PresentationFormat>
  <Paragraphs>219</Paragraphs>
  <Slides>15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 Unicode MS</vt:lpstr>
      <vt:lpstr>MS Gothic</vt:lpstr>
      <vt:lpstr>ＭＳ Ｐゴシック</vt:lpstr>
      <vt:lpstr>Tele-GroteskNor</vt:lpstr>
      <vt:lpstr>Vista Sans OT Reg</vt:lpstr>
      <vt:lpstr>Wingdings</vt:lpstr>
      <vt:lpstr>Arial</vt:lpstr>
      <vt:lpstr>Times New Roman</vt:lpstr>
      <vt:lpstr>802-11-Submission</vt:lpstr>
      <vt:lpstr>Document</vt:lpstr>
      <vt:lpstr>Changes to IEEE 802.11ay in support of mmW Distribution Network Use Cases</vt:lpstr>
      <vt:lpstr>Abstract</vt:lpstr>
      <vt:lpstr>mmWave Distribution Network Use Cases [2]</vt:lpstr>
      <vt:lpstr>Main Challenges to Achieve Full Potential for the mmW Distribution NW Use Cases</vt:lpstr>
      <vt:lpstr>Co-channel Interference</vt:lpstr>
      <vt:lpstr>Interference Between SPs Across Network</vt:lpstr>
      <vt:lpstr>Network Wide Node Synchronization and Modified delayed BACK</vt:lpstr>
      <vt:lpstr>CCF and DCF</vt:lpstr>
      <vt:lpstr>Field Data</vt:lpstr>
      <vt:lpstr>Blocking Effect</vt:lpstr>
      <vt:lpstr>Golay Code Index Selection</vt:lpstr>
      <vt:lpstr>Blocking Effect Field Scenario</vt:lpstr>
      <vt:lpstr>Golay Code Index Selection: Field data</vt:lpstr>
      <vt:lpstr>Summary of Proposal</vt:lpstr>
      <vt:lpstr>References</vt:lpstr>
    </vt:vector>
  </TitlesOfParts>
  <Manager/>
  <Company>DTAG, Laboratories</Company>
  <LinksUpToDate>false</LinksUpToDate>
  <SharedDoc>false</SharedDoc>
  <HyperlinkBase/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Changes to IEEE 802.11ay in support of mmWave Mesh Network Use Cases</dc:title>
  <dc:subject/>
  <dc:creator>Grigat.Michael</dc:creator>
  <cp:keywords/>
  <dc:description/>
  <cp:lastModifiedBy>Djordje Tujkovic</cp:lastModifiedBy>
  <cp:revision>58</cp:revision>
  <cp:lastPrinted>1601-01-01T00:00:00Z</cp:lastPrinted>
  <dcterms:created xsi:type="dcterms:W3CDTF">2017-07-07T20:20:34Z</dcterms:created>
  <dcterms:modified xsi:type="dcterms:W3CDTF">2017-07-11T13:16:33Z</dcterms:modified>
  <cp:category/>
</cp:coreProperties>
</file>