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70" r:id="rId2"/>
    <p:sldId id="436" r:id="rId3"/>
    <p:sldId id="455" r:id="rId4"/>
    <p:sldId id="463" r:id="rId5"/>
    <p:sldId id="468" r:id="rId6"/>
    <p:sldId id="457" r:id="rId7"/>
    <p:sldId id="458" r:id="rId8"/>
    <p:sldId id="471" r:id="rId9"/>
    <p:sldId id="465" r:id="rId10"/>
    <p:sldId id="459" r:id="rId11"/>
    <p:sldId id="464" r:id="rId12"/>
    <p:sldId id="467" r:id="rId13"/>
    <p:sldId id="469" r:id="rId14"/>
    <p:sldId id="462" r:id="rId15"/>
    <p:sldId id="466" r:id="rId16"/>
    <p:sldId id="470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0000"/>
    <a:srgbClr val="2F05E1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 autoAdjust="0"/>
    <p:restoredTop sz="88136" autoAdjust="0"/>
  </p:normalViewPr>
  <p:slideViewPr>
    <p:cSldViewPr>
      <p:cViewPr varScale="1">
        <p:scale>
          <a:sx n="65" d="100"/>
          <a:sy n="65" d="100"/>
        </p:scale>
        <p:origin x="103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9A33B0A-A4A5-40D7-A321-3E6D6E9FD043}" type="slidenum">
              <a:rPr lang="en-US" altLang="zh-CN" smtClean="0"/>
              <a:pPr>
                <a:spcBef>
                  <a:spcPct val="0"/>
                </a:spcBef>
              </a:pPr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3545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04B9337-C304-4A79-BF14-88357E60AC27}" type="slidenum">
              <a:rPr lang="en-US" altLang="zh-CN" smtClean="0"/>
              <a:pPr>
                <a:spcBef>
                  <a:spcPct val="0"/>
                </a:spcBef>
              </a:pPr>
              <a:t>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34781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8839200" y="6483350"/>
            <a:ext cx="208069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Markus</a:t>
            </a:r>
            <a:r>
              <a:rPr lang="en-US" altLang="ko-KR" sz="1200" baseline="0" dirty="0" smtClean="0">
                <a:latin typeface="+mj-lt"/>
              </a:rPr>
              <a:t> </a:t>
            </a:r>
            <a:r>
              <a:rPr lang="en-US" altLang="ko-KR" sz="1200" dirty="0" smtClean="0">
                <a:latin typeface="+mj-lt"/>
              </a:rPr>
              <a:t>Mueck, Intel</a:t>
            </a:r>
            <a:r>
              <a:rPr lang="en-US" altLang="ko-KR" sz="1200" baseline="0" dirty="0" smtClean="0">
                <a:latin typeface="+mj-lt"/>
              </a:rPr>
              <a:t> Corporation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smtClean="0">
                <a:latin typeface="+mj-lt"/>
              </a:rPr>
              <a:pPr>
                <a:defRPr/>
              </a:pPr>
              <a:t>‹#›</a:t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2993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802.11-17/1005r0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July 2017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>
                <a:latin typeface="+mj-lt"/>
                <a:ea typeface="굴림" pitchFamily="50" charset="-127"/>
              </a:rPr>
              <a:t>ETSI Software Reconfiguration Overview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2017-07-11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96019"/>
              </p:ext>
            </p:extLst>
          </p:nvPr>
        </p:nvGraphicFramePr>
        <p:xfrm>
          <a:off x="2133601" y="2362201"/>
          <a:ext cx="8048625" cy="1835151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524000"/>
                <a:gridCol w="1524000"/>
                <a:gridCol w="24098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Markus Mueck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INTEL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Am Campeon 10-12, 85579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Neubiberg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Germany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+49-89-99885363149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Markus.Dominik.Mueck@intel.com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Bahareh Sadeghi</a:t>
                      </a: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INTEL</a:t>
                      </a: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2111 NE 25</a:t>
                      </a:r>
                      <a:r>
                        <a:rPr kumimoji="0" lang="en-US" altLang="ko-K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Hillsboro, OR 97124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USA</a:t>
                      </a: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+1-503-803-2471</a:t>
                      </a: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Bahareh.Sadeghi@intel.com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defined by ETSI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838200"/>
          </a:xfrm>
        </p:spPr>
        <p:txBody>
          <a:bodyPr/>
          <a:lstStyle/>
          <a:p>
            <a:r>
              <a:rPr lang="en-US" dirty="0" smtClean="0"/>
              <a:t>Interfaces are defined in </a:t>
            </a:r>
            <a:r>
              <a:rPr lang="de-DE" dirty="0"/>
              <a:t>EN 303 </a:t>
            </a:r>
            <a:r>
              <a:rPr lang="de-DE" dirty="0" smtClean="0"/>
              <a:t>146-1/2/3/4</a:t>
            </a:r>
            <a:endParaRPr lang="en-US" dirty="0" smtClean="0"/>
          </a:p>
        </p:txBody>
      </p:sp>
      <p:sp>
        <p:nvSpPr>
          <p:cNvPr id="7" name="TextBox 81"/>
          <p:cNvSpPr txBox="1">
            <a:spLocks noChangeArrowheads="1"/>
          </p:cNvSpPr>
          <p:nvPr/>
        </p:nvSpPr>
        <p:spPr bwMode="auto">
          <a:xfrm>
            <a:off x="6934200" y="2317750"/>
            <a:ext cx="26035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sz="14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Multiradio</a:t>
            </a:r>
            <a:r>
              <a:rPr lang="en-US" altLang="ko-KR" sz="1400" b="1" dirty="0">
                <a:solidFill>
                  <a:srgbClr val="FF0000"/>
                </a:solidFill>
                <a:latin typeface="Arial" panose="020B0604020202020204" pitchFamily="34" charset="0"/>
              </a:rPr>
              <a:t> Interface (MURI)</a:t>
            </a:r>
          </a:p>
          <a:p>
            <a:pPr eaLnBrk="1" latinLnBrk="1" hangingPunct="1"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Administrative Services</a:t>
            </a:r>
          </a:p>
          <a:p>
            <a:pPr eaLnBrk="1" latinLnBrk="1" hangingPunct="1"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Access Control Services</a:t>
            </a:r>
          </a:p>
          <a:p>
            <a:pPr eaLnBrk="1" latinLnBrk="1" hangingPunct="1"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Data Flow Services</a:t>
            </a:r>
            <a:endParaRPr lang="ko-KR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Box 83"/>
          <p:cNvSpPr txBox="1">
            <a:spLocks noChangeArrowheads="1"/>
          </p:cNvSpPr>
          <p:nvPr/>
        </p:nvSpPr>
        <p:spPr bwMode="auto">
          <a:xfrm>
            <a:off x="6934201" y="3621089"/>
            <a:ext cx="38274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ko-KR" sz="1400" b="1" dirty="0">
                <a:solidFill>
                  <a:srgbClr val="558ED5"/>
                </a:solidFill>
                <a:latin typeface="Arial" panose="020B0604020202020204" pitchFamily="34" charset="0"/>
              </a:rPr>
              <a:t>Unified Radio Application Interface (URAI)</a:t>
            </a:r>
          </a:p>
          <a:p>
            <a:pPr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Radio Application Management Services</a:t>
            </a:r>
          </a:p>
          <a:p>
            <a:pPr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User Data Flow Services</a:t>
            </a:r>
          </a:p>
          <a:p>
            <a:pPr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 err="1">
                <a:solidFill>
                  <a:schemeClr val="tx1"/>
                </a:solidFill>
                <a:latin typeface="Arial" panose="020B0604020202020204" pitchFamily="34" charset="0"/>
              </a:rPr>
              <a:t>Multiradio</a:t>
            </a: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 Control Services</a:t>
            </a:r>
            <a:endParaRPr lang="ko-KR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4"/>
          <p:cNvSpPr txBox="1">
            <a:spLocks noChangeArrowheads="1"/>
          </p:cNvSpPr>
          <p:nvPr/>
        </p:nvSpPr>
        <p:spPr bwMode="auto">
          <a:xfrm>
            <a:off x="6934201" y="4926013"/>
            <a:ext cx="32369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sz="1400" b="1" dirty="0">
                <a:solidFill>
                  <a:srgbClr val="F79646"/>
                </a:solidFill>
                <a:latin typeface="Arial" panose="020B0604020202020204" pitchFamily="34" charset="0"/>
              </a:rPr>
              <a:t>Reconfigurable RF Interface (RRFI)</a:t>
            </a:r>
          </a:p>
          <a:p>
            <a:pPr eaLnBrk="1" latinLnBrk="1" hangingPunct="1"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Spectrum Control Services</a:t>
            </a:r>
          </a:p>
          <a:p>
            <a:pPr eaLnBrk="1" latinLnBrk="1" hangingPunct="1"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Power Control Services</a:t>
            </a:r>
          </a:p>
          <a:p>
            <a:pPr eaLnBrk="1" latinLnBrk="1" hangingPunct="1"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Antenna Management Services</a:t>
            </a:r>
          </a:p>
          <a:p>
            <a:pPr eaLnBrk="1" latinLnBrk="1" hangingPunct="1"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 err="1">
                <a:solidFill>
                  <a:schemeClr val="tx1"/>
                </a:solidFill>
                <a:latin typeface="Arial" panose="020B0604020202020204" pitchFamily="34" charset="0"/>
              </a:rPr>
              <a:t>Tx</a:t>
            </a: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/Rx Chain Control Services</a:t>
            </a:r>
          </a:p>
          <a:p>
            <a:pPr eaLnBrk="1" latinLnBrk="1" hangingPunct="1">
              <a:spcBef>
                <a:spcPct val="0"/>
              </a:spcBef>
              <a:buSzTx/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/>
                </a:solidFill>
                <a:latin typeface="Arial" panose="020B0604020202020204" pitchFamily="34" charset="0"/>
              </a:rPr>
              <a:t>RVM Protection Services</a:t>
            </a:r>
            <a:endParaRPr lang="ko-KR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10" name="그룹 91"/>
          <p:cNvGrpSpPr>
            <a:grpSpLocks/>
          </p:cNvGrpSpPr>
          <p:nvPr/>
        </p:nvGrpSpPr>
        <p:grpSpPr bwMode="auto">
          <a:xfrm>
            <a:off x="1905001" y="2366963"/>
            <a:ext cx="4791075" cy="3778250"/>
            <a:chOff x="150692" y="2367026"/>
            <a:chExt cx="4790577" cy="3778387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692" y="2367026"/>
              <a:ext cx="4790577" cy="3778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2" name="직선 연결선 85"/>
            <p:cNvCxnSpPr/>
            <p:nvPr/>
          </p:nvCxnSpPr>
          <p:spPr>
            <a:xfrm>
              <a:off x="250694" y="4789639"/>
              <a:ext cx="673030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99"/>
            <p:cNvSpPr txBox="1">
              <a:spLocks noChangeArrowheads="1"/>
            </p:cNvSpPr>
            <p:nvPr/>
          </p:nvSpPr>
          <p:spPr bwMode="auto">
            <a:xfrm>
              <a:off x="512604" y="4505466"/>
              <a:ext cx="2030201" cy="461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90000"/>
                <a:buBlip>
                  <a:blip r:embed="rId2"/>
                </a:buBlip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Arial" panose="020B0604020202020204" pitchFamily="34" charset="0"/>
                <a:buChar char="•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ko-KR" sz="1200" b="1">
                  <a:solidFill>
                    <a:srgbClr val="7F7F7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Radio Programming Interface (RPI)</a:t>
              </a:r>
              <a:endParaRPr lang="ko-KR" altLang="en-US" sz="1200" b="1">
                <a:solidFill>
                  <a:srgbClr val="7F7F7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직선 연결선 87"/>
            <p:cNvCxnSpPr/>
            <p:nvPr/>
          </p:nvCxnSpPr>
          <p:spPr>
            <a:xfrm>
              <a:off x="2772969" y="3873618"/>
              <a:ext cx="2168300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88"/>
            <p:cNvCxnSpPr/>
            <p:nvPr/>
          </p:nvCxnSpPr>
          <p:spPr>
            <a:xfrm>
              <a:off x="3974581" y="4313372"/>
              <a:ext cx="966688" cy="0"/>
            </a:xfrm>
            <a:prstGeom prst="line">
              <a:avLst/>
            </a:prstGeom>
            <a:ln w="28575">
              <a:solidFill>
                <a:srgbClr val="3399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89"/>
            <p:cNvCxnSpPr/>
            <p:nvPr/>
          </p:nvCxnSpPr>
          <p:spPr>
            <a:xfrm>
              <a:off x="3974581" y="4356235"/>
              <a:ext cx="0" cy="947772"/>
            </a:xfrm>
            <a:prstGeom prst="line">
              <a:avLst/>
            </a:prstGeom>
            <a:ln w="28575">
              <a:solidFill>
                <a:srgbClr val="3399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90"/>
            <p:cNvCxnSpPr/>
            <p:nvPr/>
          </p:nvCxnSpPr>
          <p:spPr>
            <a:xfrm>
              <a:off x="3861881" y="5451650"/>
              <a:ext cx="1079388" cy="0"/>
            </a:xfrm>
            <a:prstGeom prst="line">
              <a:avLst/>
            </a:prstGeom>
            <a:ln w="28575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86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0"/>
            <a:ext cx="5588000" cy="4267200"/>
          </a:xfrm>
        </p:spPr>
        <p:txBody>
          <a:bodyPr/>
          <a:lstStyle/>
          <a:p>
            <a:r>
              <a:rPr lang="en-US" dirty="0" smtClean="0"/>
              <a:t>ETSI </a:t>
            </a:r>
            <a:r>
              <a:rPr lang="en-US" dirty="0"/>
              <a:t>TR 102 </a:t>
            </a:r>
            <a:r>
              <a:rPr lang="en-US" dirty="0" smtClean="0"/>
              <a:t>967: Following discussions with regulation administrations, the approach is to have a single responsible entity (“Conformity Contact Entity”) for the combination of HW and SW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88143"/>
              </p:ext>
            </p:extLst>
          </p:nvPr>
        </p:nvGraphicFramePr>
        <p:xfrm>
          <a:off x="6229350" y="1524001"/>
          <a:ext cx="5048250" cy="458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Visio" r:id="rId3" imgW="8457210" imgH="6350120" progId="Visio.Drawing.11">
                  <p:embed/>
                </p:oleObj>
              </mc:Choice>
              <mc:Fallback>
                <p:oleObj name="Visio" r:id="rId3" imgW="8457210" imgH="63501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1524001"/>
                        <a:ext cx="5048250" cy="458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11074400" cy="4267200"/>
          </a:xfrm>
        </p:spPr>
        <p:txBody>
          <a:bodyPr/>
          <a:lstStyle/>
          <a:p>
            <a:r>
              <a:rPr lang="en-US" dirty="0" smtClean="0"/>
              <a:t>Security mechanisms defined in ETSI TR103 087, TS103 487</a:t>
            </a:r>
          </a:p>
          <a:p>
            <a:pPr lvl="1"/>
            <a:r>
              <a:rPr lang="en-US" dirty="0" smtClean="0"/>
              <a:t>Proof </a:t>
            </a:r>
            <a:r>
              <a:rPr lang="en-US" dirty="0"/>
              <a:t>of the integrity of the Radio Applications, RE Configuration Policy and Declaration of Conformity;</a:t>
            </a:r>
          </a:p>
          <a:p>
            <a:pPr lvl="1"/>
            <a:r>
              <a:rPr lang="en-US" dirty="0" smtClean="0"/>
              <a:t>Proof </a:t>
            </a:r>
            <a:r>
              <a:rPr lang="en-US" dirty="0"/>
              <a:t>of the identity of the developer of Radio Applications, the issuer of the RE Configuration Policy, and the issuer of the Declaration of Conformity;</a:t>
            </a:r>
          </a:p>
          <a:p>
            <a:pPr lvl="1"/>
            <a:r>
              <a:rPr lang="en-US" dirty="0" smtClean="0"/>
              <a:t>Prevention </a:t>
            </a:r>
            <a:r>
              <a:rPr lang="en-US" dirty="0"/>
              <a:t>of an asset installation when the asset is not provided by a legitimate actor;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of the reconfiguration feature as a security update mechanism;</a:t>
            </a:r>
          </a:p>
          <a:p>
            <a:pPr lvl="1"/>
            <a:r>
              <a:rPr lang="en-US" dirty="0" smtClean="0"/>
              <a:t>Proof </a:t>
            </a:r>
            <a:r>
              <a:rPr lang="en-US" dirty="0"/>
              <a:t>of conformance of the radio platform and radio application to the regulatory Declaration of Conformity, considering that the set of installed radio applications can change over time;</a:t>
            </a:r>
          </a:p>
          <a:p>
            <a:pPr lvl="1"/>
            <a:r>
              <a:rPr lang="en-US" dirty="0" smtClean="0"/>
              <a:t>Prevention </a:t>
            </a:r>
            <a:r>
              <a:rPr lang="en-US" dirty="0"/>
              <a:t>of illegitimate use of the Declaration of Conformity (in particular against counterfeit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2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10820400" cy="4267200"/>
          </a:xfrm>
        </p:spPr>
        <p:txBody>
          <a:bodyPr/>
          <a:lstStyle/>
          <a:p>
            <a:r>
              <a:rPr lang="en-US" dirty="0" smtClean="0"/>
              <a:t>Security mechanisms defined in ETSI TR103 087, TS103 487</a:t>
            </a:r>
          </a:p>
          <a:p>
            <a:pPr lvl="1"/>
            <a:r>
              <a:rPr lang="en-US" dirty="0" smtClean="0"/>
              <a:t>Audit </a:t>
            </a:r>
            <a:r>
              <a:rPr lang="en-US" dirty="0"/>
              <a:t>functionalities including a non-repudiation framework and remote attestation;</a:t>
            </a:r>
          </a:p>
          <a:p>
            <a:pPr lvl="1"/>
            <a:r>
              <a:rPr lang="en-US" dirty="0" smtClean="0"/>
              <a:t>Long-term </a:t>
            </a:r>
            <a:r>
              <a:rPr lang="en-US" dirty="0"/>
              <a:t>management framework (e.g., transition of equipment responsibility from one manufacturer to another);</a:t>
            </a:r>
          </a:p>
          <a:p>
            <a:pPr lvl="1"/>
            <a:r>
              <a:rPr lang="en-US" dirty="0" smtClean="0"/>
              <a:t>Prevention </a:t>
            </a:r>
            <a:r>
              <a:rPr lang="en-US" dirty="0"/>
              <a:t>of masquerade of stakeholders in the RRS value chain;</a:t>
            </a:r>
          </a:p>
          <a:p>
            <a:pPr lvl="1"/>
            <a:r>
              <a:rPr lang="en-US" dirty="0" smtClean="0"/>
              <a:t>Prevention </a:t>
            </a:r>
            <a:r>
              <a:rPr lang="en-US" dirty="0"/>
              <a:t>of code theft; and,</a:t>
            </a:r>
          </a:p>
          <a:p>
            <a:pPr lvl="1"/>
            <a:r>
              <a:rPr lang="en-US" dirty="0" smtClean="0"/>
              <a:t>Supply </a:t>
            </a:r>
            <a:r>
              <a:rPr lang="en-US" dirty="0"/>
              <a:t>chain integrity and assurance (which underpins all of the above measures).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930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10896600" cy="4267200"/>
          </a:xfrm>
        </p:spPr>
        <p:txBody>
          <a:bodyPr/>
          <a:lstStyle/>
          <a:p>
            <a:r>
              <a:rPr lang="en-US" sz="2000" dirty="0"/>
              <a:t>ETSI EN 303 095 </a:t>
            </a:r>
            <a:r>
              <a:rPr lang="en-US" sz="2000" dirty="0"/>
              <a:t>and EN </a:t>
            </a:r>
            <a:r>
              <a:rPr lang="en-US" sz="2000" dirty="0"/>
              <a:t>303 </a:t>
            </a:r>
            <a:r>
              <a:rPr lang="en-US" sz="2000" dirty="0"/>
              <a:t>146-1/2/3/4 provide a framework for Software Reconfiguration including technical, security and regulation solutions</a:t>
            </a:r>
          </a:p>
          <a:p>
            <a:endParaRPr lang="de-DE" sz="2000" dirty="0"/>
          </a:p>
          <a:p>
            <a:r>
              <a:rPr lang="de-DE" sz="2000" dirty="0"/>
              <a:t>New Working Items have been agreed at last ETSI RRS meeting to extend the solution to Wireless Equipment in general</a:t>
            </a:r>
          </a:p>
          <a:p>
            <a:endParaRPr lang="de-DE" sz="2000" dirty="0"/>
          </a:p>
          <a:p>
            <a:r>
              <a:rPr lang="de-DE" sz="2000" dirty="0"/>
              <a:t>In Europe, the European Commission is in the process of setting up an „Expert Group“ for implementing articles 3(3)(i) and 4 of the Radio Equipment Directive (RED) related to Software Reconfiguration</a:t>
            </a:r>
          </a:p>
          <a:p>
            <a:endParaRPr lang="de-DE" sz="2000" dirty="0"/>
          </a:p>
          <a:p>
            <a:r>
              <a:rPr lang="de-DE" sz="2000" dirty="0"/>
              <a:t>The ETSI SW Reconfiguration Framework may be applied to any type of </a:t>
            </a:r>
            <a:r>
              <a:rPr lang="de-DE" sz="2000" dirty="0"/>
              <a:t>wireless technology client </a:t>
            </a:r>
            <a:r>
              <a:rPr lang="de-DE" sz="2000" dirty="0"/>
              <a:t>devices and client technology </a:t>
            </a:r>
            <a:r>
              <a:rPr lang="de-DE" sz="2000" dirty="0"/>
              <a:t>– it may thus support IEEE 802.11 equipment over its lifetime.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27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[1] </a:t>
            </a:r>
            <a:r>
              <a:rPr lang="en-US" sz="2000" dirty="0"/>
              <a:t>ETSI EN 302 969 V1.2.1 (2014-11), Reconfigurable Radio Systems (RRS); Radio Reconfiguration related Requirements for Mobile Devices</a:t>
            </a:r>
          </a:p>
          <a:p>
            <a:pPr lvl="0"/>
            <a:r>
              <a:rPr lang="en-US" sz="2000" dirty="0"/>
              <a:t>[2] ETSI </a:t>
            </a:r>
            <a:r>
              <a:rPr lang="en-US" sz="2000" dirty="0"/>
              <a:t>EN 303 095 V1.2.1 (2015-06), Reconfigurable Radio Systems (RRS); Radio Reconfiguration related Architecture for Mobile Devices</a:t>
            </a:r>
          </a:p>
          <a:p>
            <a:pPr lvl="0"/>
            <a:r>
              <a:rPr lang="en-US" sz="2000" dirty="0"/>
              <a:t>[3] ETSI </a:t>
            </a:r>
            <a:r>
              <a:rPr lang="en-US" sz="2000" dirty="0"/>
              <a:t>EN 303 146-1 V1.2.1 (2015-11), Reconfigurable Radio Systems (RRS); Mobile Device Information Models and Protocols; Part 1: </a:t>
            </a:r>
            <a:r>
              <a:rPr lang="en-US" sz="2000" dirty="0" err="1"/>
              <a:t>Multiradio</a:t>
            </a:r>
            <a:r>
              <a:rPr lang="en-US" sz="2000" dirty="0"/>
              <a:t> Interface (MURI)</a:t>
            </a:r>
          </a:p>
          <a:p>
            <a:pPr lvl="0"/>
            <a:r>
              <a:rPr lang="en-US" sz="2000" dirty="0"/>
              <a:t>[4] ETSI </a:t>
            </a:r>
            <a:r>
              <a:rPr lang="en-US" sz="2000" dirty="0"/>
              <a:t>EN 303 146-2 V1.2.1 (2016-06), Reconfigurable Radio Systems (RRS); Mobile Device (MD) information models and protocols; Part 2: Reconfigurable Radio Frequency Interface (RRFI)</a:t>
            </a:r>
          </a:p>
          <a:p>
            <a:pPr lvl="0"/>
            <a:r>
              <a:rPr lang="en-US" sz="2000" dirty="0"/>
              <a:t>[5] ETSI </a:t>
            </a:r>
            <a:r>
              <a:rPr lang="en-US" sz="2000" dirty="0"/>
              <a:t>EN 303 146-3 V1.2.1 (2016-08), Reconfigurable Radio Systems (RRS); Mobile Device (MD) information models and protocols; Part 3: Unified Radio Application Interface (URAI</a:t>
            </a:r>
            <a:r>
              <a:rPr lang="en-US" sz="2000" dirty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77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[6] ETSI </a:t>
            </a:r>
            <a:r>
              <a:rPr lang="en-US" sz="2000" dirty="0"/>
              <a:t>EN 303 146-4, to appear, Reconfigurable Radio Systems (RRS); Mobile Device (MD) information models and protocols; Part 4: Radio Programming Interface (RPI)</a:t>
            </a:r>
          </a:p>
          <a:p>
            <a:pPr lvl="0"/>
            <a:r>
              <a:rPr lang="en-US" sz="2000" dirty="0"/>
              <a:t>[7] ETSI </a:t>
            </a:r>
            <a:r>
              <a:rPr lang="en-US" sz="2000" dirty="0"/>
              <a:t>TR 103 087 V1.1.1 (2016-06); Reconfigurable Radio Systems (RRS); Security related use cases and threats in Reconfigurable Radio Systems</a:t>
            </a:r>
          </a:p>
          <a:p>
            <a:pPr lvl="0"/>
            <a:r>
              <a:rPr lang="en-US" sz="2000" dirty="0"/>
              <a:t>[8] ETSI </a:t>
            </a:r>
            <a:r>
              <a:rPr lang="en-US" sz="2000" dirty="0"/>
              <a:t>TS 103 436 V1.1.1 (2016-08); Reconfigurable Radio Systems (RRS); Security requirements for reconfigurable </a:t>
            </a:r>
            <a:r>
              <a:rPr lang="en-US" sz="2000" dirty="0"/>
              <a:t>radios</a:t>
            </a:r>
          </a:p>
          <a:p>
            <a:r>
              <a:rPr lang="de-DE" sz="2000" dirty="0"/>
              <a:t>[9] </a:t>
            </a:r>
            <a:r>
              <a:rPr lang="en-US" sz="2000" dirty="0"/>
              <a:t>ETSI TR 102 967: Reconfigurable Radio Systems (RRS); Use cases for dynamic equipment reconfiguration, V1.2.1, 2015</a:t>
            </a:r>
          </a:p>
          <a:p>
            <a:pPr lvl="0"/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536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Overview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Motivation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ETSI Software Reconfiguration Solution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en-US" dirty="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Motivation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08000" y="1524000"/>
            <a:ext cx="11074400" cy="4267200"/>
          </a:xfrm>
        </p:spPr>
        <p:txBody>
          <a:bodyPr/>
          <a:lstStyle/>
          <a:p>
            <a:r>
              <a:rPr lang="en-US" altLang="ko-KR" dirty="0" err="1" smtClean="0">
                <a:ea typeface="굴림" panose="020B0600000101010101" pitchFamily="50" charset="-127"/>
              </a:rPr>
              <a:t>Softwarization</a:t>
            </a:r>
            <a:r>
              <a:rPr lang="en-US" altLang="ko-KR" dirty="0" smtClean="0">
                <a:ea typeface="굴림" panose="020B0600000101010101" pitchFamily="50" charset="-127"/>
              </a:rPr>
              <a:t> and Virtualization are currently a network topic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Virtualization such as Network Function Virtualization</a:t>
            </a:r>
          </a:p>
          <a:p>
            <a:pPr lvl="1"/>
            <a:r>
              <a:rPr lang="de-DE" altLang="ko-KR" dirty="0" smtClean="0">
                <a:ea typeface="굴림" panose="020B0600000101010101" pitchFamily="50" charset="-127"/>
              </a:rPr>
              <a:t>Software Defined Networking</a:t>
            </a:r>
          </a:p>
          <a:p>
            <a:pPr lvl="1"/>
            <a:r>
              <a:rPr lang="de-DE" altLang="ko-KR" dirty="0" smtClean="0">
                <a:ea typeface="굴림" panose="020B0600000101010101" pitchFamily="50" charset="-127"/>
              </a:rPr>
              <a:t>Mobile Edge Computing </a:t>
            </a:r>
          </a:p>
          <a:p>
            <a:pPr lvl="1"/>
            <a:r>
              <a:rPr lang="de-DE" altLang="ko-KR" dirty="0" smtClean="0">
                <a:ea typeface="굴림" panose="020B0600000101010101" pitchFamily="50" charset="-127"/>
              </a:rPr>
              <a:t>Etc. 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de-DE" altLang="ko-KR" dirty="0" smtClean="0">
                <a:ea typeface="굴림" panose="020B0600000101010101" pitchFamily="50" charset="-127"/>
              </a:rPr>
              <a:t>Observation: A similar discussion is not (yet) ongoing for the client (terminal) side </a:t>
            </a:r>
          </a:p>
          <a:p>
            <a:r>
              <a:rPr lang="de-DE" altLang="ko-KR" dirty="0" smtClean="0">
                <a:ea typeface="굴림" panose="020B0600000101010101" pitchFamily="50" charset="-127"/>
              </a:rPr>
              <a:t>Questions:</a:t>
            </a:r>
          </a:p>
          <a:p>
            <a:pPr lvl="1"/>
            <a:r>
              <a:rPr lang="de-DE" altLang="ko-KR" dirty="0" smtClean="0">
                <a:ea typeface="굴림" panose="020B0600000101010101" pitchFamily="50" charset="-127"/>
              </a:rPr>
              <a:t>Are there client-centric use cases for which Software Reconfigurability may provide added value?</a:t>
            </a:r>
          </a:p>
          <a:p>
            <a:pPr lvl="1"/>
            <a:r>
              <a:rPr lang="de-DE" altLang="ko-KR" dirty="0" smtClean="0">
                <a:ea typeface="굴림" panose="020B0600000101010101" pitchFamily="50" charset="-127"/>
              </a:rPr>
              <a:t>Why did it not work out in the past? Which are critical design requirements and existing solutions?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0"/>
            <a:ext cx="11074400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ETSI is issuing a “Software Reconfiguration White Paper” focusing on three Use Cases:</a:t>
            </a:r>
          </a:p>
          <a:p>
            <a:r>
              <a:rPr lang="de-DE" altLang="ko-KR" dirty="0" smtClean="0">
                <a:ea typeface="굴림" panose="020B0600000101010101" pitchFamily="50" charset="-127"/>
              </a:rPr>
              <a:t>Automotive applications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de-DE" dirty="0" smtClean="0">
                <a:ea typeface="굴림" panose="020B0600000101010101" pitchFamily="50" charset="-127"/>
              </a:rPr>
              <a:t>Challenge: Lifetime of communication components is substantially longer (&gt; 10 yrs) compared to Smartphones (~ 2 yrs), etc. </a:t>
            </a:r>
          </a:p>
          <a:p>
            <a:pPr lvl="1"/>
            <a:r>
              <a:rPr lang="de-DE" dirty="0" smtClean="0">
                <a:ea typeface="굴림" panose="020B0600000101010101" pitchFamily="50" charset="-127"/>
              </a:rPr>
              <a:t>Requirement: How to resolve vulnerabilities which may come up over the lifetime of a vehicle (&gt;10 years)</a:t>
            </a:r>
            <a:endParaRPr lang="en-US" dirty="0" smtClean="0"/>
          </a:p>
          <a:p>
            <a:r>
              <a:rPr lang="en-US" altLang="ko-KR" dirty="0" err="1" smtClean="0">
                <a:ea typeface="굴림" panose="020B0600000101010101" pitchFamily="50" charset="-127"/>
              </a:rPr>
              <a:t>IoT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Challenge: A substantial number of different </a:t>
            </a:r>
            <a:r>
              <a:rPr lang="en-US" altLang="ko-KR" dirty="0" err="1" smtClean="0">
                <a:ea typeface="굴림" panose="020B0600000101010101" pitchFamily="50" charset="-127"/>
              </a:rPr>
              <a:t>IoT</a:t>
            </a:r>
            <a:r>
              <a:rPr lang="en-US" altLang="ko-KR" dirty="0" smtClean="0">
                <a:ea typeface="굴림" panose="020B0600000101010101" pitchFamily="50" charset="-127"/>
              </a:rPr>
              <a:t> applications exist, it is challenging to provide a dedicated chipset solution for each case.</a:t>
            </a:r>
          </a:p>
          <a:p>
            <a:pPr lvl="1"/>
            <a:r>
              <a:rPr lang="de-DE" altLang="ko-KR" dirty="0" smtClean="0">
                <a:ea typeface="굴림" panose="020B0600000101010101" pitchFamily="50" charset="-127"/>
              </a:rPr>
              <a:t>Requirement: How to enable a generic chipset platform to be tailored to a specific IoT application through SW Reconfiguration?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1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76400"/>
            <a:ext cx="11074400" cy="4267200"/>
          </a:xfrm>
        </p:spPr>
        <p:txBody>
          <a:bodyPr/>
          <a:lstStyle/>
          <a:p>
            <a:r>
              <a:rPr lang="de-DE" altLang="ko-KR" dirty="0" smtClean="0">
                <a:ea typeface="굴림" panose="020B0600000101010101" pitchFamily="50" charset="-127"/>
              </a:rPr>
              <a:t>Mass Market „Smartphones“ and similar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de-DE" dirty="0" smtClean="0">
                <a:ea typeface="굴림" panose="020B0600000101010101" pitchFamily="50" charset="-127"/>
              </a:rPr>
              <a:t>Challenge: Smartphone Apps are not able to alter radio characteristics of a client device due to certification issues, etc. </a:t>
            </a:r>
          </a:p>
          <a:p>
            <a:pPr lvl="1"/>
            <a:r>
              <a:rPr lang="de-DE" dirty="0" smtClean="0">
                <a:ea typeface="굴림" panose="020B0600000101010101" pitchFamily="50" charset="-127"/>
              </a:rPr>
              <a:t>Requirement: To define an ecosystem (comprising technical, security and regulation solutions) to extend the existing „App“ eco-system to „Radio-Apps“ which are apple to (selectively) alter radio parameters.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Software Reconfiguration fail in the past for commercial mass-market devices?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Past approaches were mainly building on a “middle-ware” approach</a:t>
            </a:r>
          </a:p>
          <a:p>
            <a:pPr lvl="1"/>
            <a:r>
              <a:rPr lang="de-DE" dirty="0" smtClean="0"/>
              <a:t>In </a:t>
            </a:r>
            <a:r>
              <a:rPr lang="de-DE" dirty="0"/>
              <a:t>commercial </a:t>
            </a:r>
            <a:r>
              <a:rPr lang="de-DE" dirty="0" smtClean="0"/>
              <a:t>mass market products, however, the main source for efficiency lies in the joint optimization of HW/SW. A middle-ware limiting designers with respect to power efficient solutions. </a:t>
            </a:r>
          </a:p>
          <a:p>
            <a:pPr lvl="1"/>
            <a:r>
              <a:rPr lang="de-DE" dirty="0" smtClean="0"/>
              <a:t>Conclusion: The ETSI approach allows for code portability while maintaining joint HW/SW optimization through a „Radio Virtual Machine (RVM)“ approach.</a:t>
            </a:r>
          </a:p>
          <a:p>
            <a:r>
              <a:rPr lang="de-DE" dirty="0" smtClean="0"/>
              <a:t>Gradual transition towards SW Reconfiguration</a:t>
            </a:r>
          </a:p>
          <a:p>
            <a:pPr lvl="1"/>
            <a:r>
              <a:rPr lang="de-DE" dirty="0" smtClean="0"/>
              <a:t>Past approaches were requiring a „too big step“ from manufacturers, moving from ASIC solutions to full SW implementations</a:t>
            </a:r>
          </a:p>
          <a:p>
            <a:pPr lvl="1"/>
            <a:r>
              <a:rPr lang="de-DE" dirty="0" smtClean="0"/>
              <a:t>Conclusion: The ETSI approach allows for a gradual approach, e.g. replacing ASIC component in case of vulnerabilities being identified.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69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Gradual Reconfiguration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838200"/>
          </a:xfrm>
        </p:spPr>
        <p:txBody>
          <a:bodyPr/>
          <a:lstStyle/>
          <a:p>
            <a:r>
              <a:rPr lang="en-US" dirty="0" smtClean="0"/>
              <a:t>EN 303 146-4: Radio Programming Interface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1" y="2354827"/>
            <a:ext cx="6958425" cy="10753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949" y="3524766"/>
            <a:ext cx="7041758" cy="273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2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ETSI SW Reconfiguration Eco-System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838200"/>
          </a:xfrm>
        </p:spPr>
        <p:txBody>
          <a:bodyPr/>
          <a:lstStyle/>
          <a:p>
            <a:r>
              <a:rPr lang="en-US" dirty="0" smtClean="0"/>
              <a:t>EN 303 095: Software Reconfiguration Architecture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133600"/>
            <a:ext cx="5867400" cy="422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32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85800"/>
            <a:ext cx="8548200" cy="914400"/>
          </a:xfrm>
        </p:spPr>
        <p:txBody>
          <a:bodyPr/>
          <a:lstStyle/>
          <a:p>
            <a:r>
              <a:rPr lang="de-DE" dirty="0" smtClean="0"/>
              <a:t>SW Reconfiguration – Efficiency through Radio Virtual Machine approach, EN 303 146-1/2/3/4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990600"/>
          </a:xfrm>
        </p:spPr>
        <p:txBody>
          <a:bodyPr/>
          <a:lstStyle/>
          <a:p>
            <a:r>
              <a:rPr lang="en-US" dirty="0" smtClean="0"/>
              <a:t>Radio Virtual Machine Approach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1" y="2667000"/>
            <a:ext cx="8331681" cy="34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115055</TotalTime>
  <Words>1179</Words>
  <Application>Microsoft Office PowerPoint</Application>
  <PresentationFormat>Widescreen</PresentationFormat>
  <Paragraphs>123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굴림</vt:lpstr>
      <vt:lpstr>宋体</vt:lpstr>
      <vt:lpstr>Arial</vt:lpstr>
      <vt:lpstr>Calibri</vt:lpstr>
      <vt:lpstr>Times New Roman</vt:lpstr>
      <vt:lpstr>Wingdings</vt:lpstr>
      <vt:lpstr>Extend Submission Template</vt:lpstr>
      <vt:lpstr>Visio</vt:lpstr>
      <vt:lpstr>PowerPoint Presentation</vt:lpstr>
      <vt:lpstr>Overview</vt:lpstr>
      <vt:lpstr>Motivation</vt:lpstr>
      <vt:lpstr>Use Cases</vt:lpstr>
      <vt:lpstr>Use Cases</vt:lpstr>
      <vt:lpstr>Why did Software Reconfiguration fail in the past for commercial mass-market devices?</vt:lpstr>
      <vt:lpstr>Gradual Reconfiguration Approach</vt:lpstr>
      <vt:lpstr>The ETSI SW Reconfiguration Eco-System</vt:lpstr>
      <vt:lpstr>SW Reconfiguration – Efficiency through Radio Virtual Machine approach, EN 303 146-1/2/3/4</vt:lpstr>
      <vt:lpstr>Interfaces defined by ETSI</vt:lpstr>
      <vt:lpstr>Certification Approach</vt:lpstr>
      <vt:lpstr>Security Solutions</vt:lpstr>
      <vt:lpstr>Security Solutions</vt:lpstr>
      <vt:lpstr>Conclusion</vt:lpstr>
      <vt:lpstr>References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Sadeghi, Bahareh</cp:lastModifiedBy>
  <cp:revision>3806</cp:revision>
  <cp:lastPrinted>1998-02-10T13:28:06Z</cp:lastPrinted>
  <dcterms:created xsi:type="dcterms:W3CDTF">2009-12-02T19:05:24Z</dcterms:created>
  <dcterms:modified xsi:type="dcterms:W3CDTF">2017-07-10T14:25:26Z</dcterms:modified>
</cp:coreProperties>
</file>