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1" r:id="rId4"/>
    <p:sldId id="269" r:id="rId5"/>
    <p:sldId id="262" r:id="rId6"/>
    <p:sldId id="263" r:id="rId7"/>
    <p:sldId id="272" r:id="rId8"/>
    <p:sldId id="264" r:id="rId9"/>
    <p:sldId id="265" r:id="rId10"/>
    <p:sldId id="267" r:id="rId11"/>
    <p:sldId id="271" r:id="rId12"/>
    <p:sldId id="273" r:id="rId13"/>
    <p:sldId id="275" r:id="rId14"/>
    <p:sldId id="260" r:id="rId15"/>
    <p:sldId id="266" r:id="rId16"/>
    <p:sldId id="27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6709" autoAdjust="0"/>
  </p:normalViewPr>
  <p:slideViewPr>
    <p:cSldViewPr>
      <p:cViewPr varScale="1">
        <p:scale>
          <a:sx n="138" d="100"/>
          <a:sy n="138" d="100"/>
        </p:scale>
        <p:origin x="96" y="1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802.11-17/1000r1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WUR coexistence </a:t>
            </a:r>
            <a:br>
              <a:rPr lang="en-GB" dirty="0"/>
            </a:br>
            <a:r>
              <a:rPr lang="en-GB" dirty="0"/>
              <a:t>with existing power save mode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0525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2017-07-11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097156"/>
              </p:ext>
            </p:extLst>
          </p:nvPr>
        </p:nvGraphicFramePr>
        <p:xfrm>
          <a:off x="519113" y="2286000"/>
          <a:ext cx="8069262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Document" r:id="rId4" imgW="8250056" imgH="3480029" progId="Word.Document.8">
                  <p:embed/>
                </p:oleObj>
              </mc:Choice>
              <mc:Fallback>
                <p:oleObj name="Document" r:id="rId4" imgW="8250056" imgH="3480029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6000"/>
                        <a:ext cx="8069262" cy="3403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B6D61-BE09-43D6-9964-13D37FE1A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with U-APSD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B658C-B23E-47DC-BF06-CC15645CE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7932738" cy="3196564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/>
              <a:t>A STA using PS mode may choose which ACs use U-APSD</a:t>
            </a:r>
          </a:p>
          <a:p>
            <a:pPr lvl="1"/>
            <a:r>
              <a:rPr lang="en-US" sz="1800" dirty="0"/>
              <a:t>The ACs using U-APSD are regarded as trigger-enabled/delivery-enabled AC</a:t>
            </a:r>
          </a:p>
          <a:p>
            <a:pPr lvl="1"/>
            <a:r>
              <a:rPr lang="en-US" sz="1800" dirty="0"/>
              <a:t>Other ACs use normal PS mode</a:t>
            </a:r>
          </a:p>
          <a:p>
            <a:r>
              <a:rPr lang="en-US" sz="2000" dirty="0"/>
              <a:t>According to </a:t>
            </a:r>
            <a:r>
              <a:rPr lang="en-US" sz="2000" i="1" dirty="0"/>
              <a:t>11.2.3.6 AP operation during the CP</a:t>
            </a:r>
          </a:p>
          <a:p>
            <a:pPr lvl="1"/>
            <a:r>
              <a:rPr lang="en-US" sz="1800" dirty="0"/>
              <a:t>“</a:t>
            </a:r>
            <a:r>
              <a:rPr lang="en-US" sz="1800" i="1" dirty="0"/>
              <a:t>For a STA using U-APSD, the AP transmits one BU destined for the STA from any AC that is not delivery-enabled in response to PS-Poll frame from the STA.</a:t>
            </a:r>
            <a:r>
              <a:rPr lang="en-US" sz="1800" dirty="0"/>
              <a:t>”</a:t>
            </a:r>
          </a:p>
          <a:p>
            <a:pPr lvl="1"/>
            <a:r>
              <a:rPr lang="en-US" sz="1800" dirty="0"/>
              <a:t>“</a:t>
            </a:r>
            <a:r>
              <a:rPr lang="en-US" sz="1800" i="1" dirty="0"/>
              <a:t>The AP transmits BUs destined for the STA and using delivery-enabled ACs during an unscheduled SP.</a:t>
            </a:r>
            <a:r>
              <a:rPr lang="en-US" sz="1800" dirty="0"/>
              <a:t>”</a:t>
            </a:r>
          </a:p>
          <a:p>
            <a:r>
              <a:rPr lang="en-US" sz="2000" dirty="0"/>
              <a:t>Upon the reception of a unicast WUP, the STA may not know for which AC it should retrieve buffered BUs</a:t>
            </a:r>
          </a:p>
          <a:p>
            <a:r>
              <a:rPr lang="en-US" sz="2000" dirty="0"/>
              <a:t>Latency and power consumption will increase until an appropriate retrieving frame is sent</a:t>
            </a:r>
          </a:p>
          <a:p>
            <a:pPr lvl="1"/>
            <a:r>
              <a:rPr lang="en-US" sz="1600" dirty="0"/>
              <a:t>As well as unnecessary channel occupation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3FD4-B0B1-4205-A53B-F8C1D537A4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97F20-1C0C-48FA-BA3F-AC9796E14A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A52BB9-FAE6-4020-A1DE-E2962B52B3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696D97B-B7FA-42FE-9743-C33B7153B3E7}"/>
              </a:ext>
            </a:extLst>
          </p:cNvPr>
          <p:cNvCxnSpPr/>
          <p:nvPr/>
        </p:nvCxnSpPr>
        <p:spPr bwMode="auto">
          <a:xfrm>
            <a:off x="266700" y="64389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02C49FE-D76E-4206-B08A-D92CAADB637C}"/>
              </a:ext>
            </a:extLst>
          </p:cNvPr>
          <p:cNvCxnSpPr/>
          <p:nvPr/>
        </p:nvCxnSpPr>
        <p:spPr bwMode="auto">
          <a:xfrm>
            <a:off x="266700" y="56769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7D3734B-4765-4532-85C1-72DE78092FA4}"/>
              </a:ext>
            </a:extLst>
          </p:cNvPr>
          <p:cNvSpPr/>
          <p:nvPr/>
        </p:nvSpPr>
        <p:spPr bwMode="auto">
          <a:xfrm>
            <a:off x="609600" y="56769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WUP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0BE3FF-2938-4044-8F43-D91413CE4118}"/>
              </a:ext>
            </a:extLst>
          </p:cNvPr>
          <p:cNvSpPr/>
          <p:nvPr/>
        </p:nvSpPr>
        <p:spPr bwMode="auto">
          <a:xfrm>
            <a:off x="1333500" y="6019800"/>
            <a:ext cx="368808" cy="4191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PS-poll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DEF768-5B63-43FD-8051-91493C9CB468}"/>
              </a:ext>
            </a:extLst>
          </p:cNvPr>
          <p:cNvSpPr/>
          <p:nvPr/>
        </p:nvSpPr>
        <p:spPr bwMode="auto">
          <a:xfrm>
            <a:off x="1802892" y="56769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9D70EBEA-5996-4CB8-A244-4486555BD58D}"/>
              </a:ext>
            </a:extLst>
          </p:cNvPr>
          <p:cNvSpPr/>
          <p:nvPr/>
        </p:nvSpPr>
        <p:spPr bwMode="auto">
          <a:xfrm>
            <a:off x="667261" y="48980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7B39760-B1DA-4AC3-A24F-B476DDC4959F}"/>
              </a:ext>
            </a:extLst>
          </p:cNvPr>
          <p:cNvSpPr/>
          <p:nvPr/>
        </p:nvSpPr>
        <p:spPr bwMode="auto">
          <a:xfrm>
            <a:off x="697447" y="4924104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D495BA-775B-4F0B-A3F2-1C696AE36E91}"/>
              </a:ext>
            </a:extLst>
          </p:cNvPr>
          <p:cNvSpPr/>
          <p:nvPr/>
        </p:nvSpPr>
        <p:spPr bwMode="auto">
          <a:xfrm>
            <a:off x="901466" y="49241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FD843E4-4D7C-48C1-BD30-ECF50BC5D6BC}"/>
              </a:ext>
            </a:extLst>
          </p:cNvPr>
          <p:cNvSpPr/>
          <p:nvPr/>
        </p:nvSpPr>
        <p:spPr>
          <a:xfrm>
            <a:off x="600743" y="4724400"/>
            <a:ext cx="6014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U-APSD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9D7C8B3A-0638-4615-ABEC-3FD9FF5C7E15}"/>
              </a:ext>
            </a:extLst>
          </p:cNvPr>
          <p:cNvSpPr/>
          <p:nvPr/>
        </p:nvSpPr>
        <p:spPr bwMode="auto">
          <a:xfrm>
            <a:off x="1209282" y="48980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62BD62A-A30B-451E-85DB-B937565322A6}"/>
              </a:ext>
            </a:extLst>
          </p:cNvPr>
          <p:cNvSpPr/>
          <p:nvPr/>
        </p:nvSpPr>
        <p:spPr bwMode="auto">
          <a:xfrm>
            <a:off x="1239468" y="49241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49CDB70-A781-4134-8997-CEC3256FFB75}"/>
              </a:ext>
            </a:extLst>
          </p:cNvPr>
          <p:cNvSpPr/>
          <p:nvPr/>
        </p:nvSpPr>
        <p:spPr bwMode="auto">
          <a:xfrm>
            <a:off x="1443487" y="49241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3E16B5A-BA84-4F15-A71A-89004040B079}"/>
              </a:ext>
            </a:extLst>
          </p:cNvPr>
          <p:cNvSpPr/>
          <p:nvPr/>
        </p:nvSpPr>
        <p:spPr>
          <a:xfrm>
            <a:off x="1096279" y="4724400"/>
            <a:ext cx="6944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Normal PS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CE492B8-47A7-4972-9CD0-851EC33BF78B}"/>
              </a:ext>
            </a:extLst>
          </p:cNvPr>
          <p:cNvCxnSpPr>
            <a:cxnSpLocks/>
          </p:cNvCxnSpPr>
          <p:nvPr/>
        </p:nvCxnSpPr>
        <p:spPr bwMode="auto">
          <a:xfrm>
            <a:off x="457200" y="5181600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C2136F4E-213C-40B9-873C-35E3EF694AAC}"/>
              </a:ext>
            </a:extLst>
          </p:cNvPr>
          <p:cNvSpPr/>
          <p:nvPr/>
        </p:nvSpPr>
        <p:spPr>
          <a:xfrm>
            <a:off x="405672" y="5181600"/>
            <a:ext cx="7040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VO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25D9271-D185-48B0-951A-75C8193CBC31}"/>
              </a:ext>
            </a:extLst>
          </p:cNvPr>
          <p:cNvCxnSpPr/>
          <p:nvPr/>
        </p:nvCxnSpPr>
        <p:spPr bwMode="auto">
          <a:xfrm>
            <a:off x="4762500" y="64389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1A2D9F1-AFBB-4855-A661-61F33F0CAB50}"/>
              </a:ext>
            </a:extLst>
          </p:cNvPr>
          <p:cNvCxnSpPr/>
          <p:nvPr/>
        </p:nvCxnSpPr>
        <p:spPr bwMode="auto">
          <a:xfrm>
            <a:off x="4762500" y="56769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F76785ED-8C1D-44EB-B37F-1A90B131B5D7}"/>
              </a:ext>
            </a:extLst>
          </p:cNvPr>
          <p:cNvSpPr/>
          <p:nvPr/>
        </p:nvSpPr>
        <p:spPr bwMode="auto">
          <a:xfrm>
            <a:off x="5105400" y="56769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WUP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E01EE4E-D604-489B-9DAB-6C445AED7532}"/>
              </a:ext>
            </a:extLst>
          </p:cNvPr>
          <p:cNvSpPr/>
          <p:nvPr/>
        </p:nvSpPr>
        <p:spPr bwMode="auto">
          <a:xfrm>
            <a:off x="5829300" y="6019800"/>
            <a:ext cx="368808" cy="4191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 frame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EA0FEC2-BE75-446C-AE07-0EB0C46655F1}"/>
              </a:ext>
            </a:extLst>
          </p:cNvPr>
          <p:cNvSpPr/>
          <p:nvPr/>
        </p:nvSpPr>
        <p:spPr bwMode="auto">
          <a:xfrm>
            <a:off x="6298692" y="56769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11801665-3BA9-4936-9DBB-613B92D65CAA}"/>
              </a:ext>
            </a:extLst>
          </p:cNvPr>
          <p:cNvSpPr/>
          <p:nvPr/>
        </p:nvSpPr>
        <p:spPr bwMode="auto">
          <a:xfrm>
            <a:off x="5163061" y="48980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7A71DD7-50FE-4FAE-BBE3-7380976C0326}"/>
              </a:ext>
            </a:extLst>
          </p:cNvPr>
          <p:cNvSpPr/>
          <p:nvPr/>
        </p:nvSpPr>
        <p:spPr bwMode="auto">
          <a:xfrm>
            <a:off x="5193247" y="49241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E0FD4BC-6A2A-4F6D-A239-9F7D4623F88A}"/>
              </a:ext>
            </a:extLst>
          </p:cNvPr>
          <p:cNvSpPr/>
          <p:nvPr/>
        </p:nvSpPr>
        <p:spPr bwMode="auto">
          <a:xfrm>
            <a:off x="5397266" y="49241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BC928CB-C438-44C7-901B-470640C24C7A}"/>
              </a:ext>
            </a:extLst>
          </p:cNvPr>
          <p:cNvSpPr/>
          <p:nvPr/>
        </p:nvSpPr>
        <p:spPr>
          <a:xfrm>
            <a:off x="5096543" y="4724400"/>
            <a:ext cx="6014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U-APSD</a:t>
            </a: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84DA41C9-D967-4DF6-ACAD-851992A6CB10}"/>
              </a:ext>
            </a:extLst>
          </p:cNvPr>
          <p:cNvSpPr/>
          <p:nvPr/>
        </p:nvSpPr>
        <p:spPr bwMode="auto">
          <a:xfrm>
            <a:off x="5705082" y="48980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4D6FC19-7459-402A-A2A5-123BC98F1F8B}"/>
              </a:ext>
            </a:extLst>
          </p:cNvPr>
          <p:cNvSpPr/>
          <p:nvPr/>
        </p:nvSpPr>
        <p:spPr bwMode="auto">
          <a:xfrm>
            <a:off x="5735268" y="4924104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089BC8B-A915-40BB-AD65-E6321D5B0EED}"/>
              </a:ext>
            </a:extLst>
          </p:cNvPr>
          <p:cNvSpPr/>
          <p:nvPr/>
        </p:nvSpPr>
        <p:spPr bwMode="auto">
          <a:xfrm>
            <a:off x="5939287" y="49241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E628238-845D-4512-B22A-42EAADC58D24}"/>
              </a:ext>
            </a:extLst>
          </p:cNvPr>
          <p:cNvSpPr/>
          <p:nvPr/>
        </p:nvSpPr>
        <p:spPr>
          <a:xfrm>
            <a:off x="5592079" y="4724400"/>
            <a:ext cx="6944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Normal PS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F17C936-BD1A-4529-BFAF-CFFD8A106132}"/>
              </a:ext>
            </a:extLst>
          </p:cNvPr>
          <p:cNvCxnSpPr>
            <a:cxnSpLocks/>
          </p:cNvCxnSpPr>
          <p:nvPr/>
        </p:nvCxnSpPr>
        <p:spPr bwMode="auto">
          <a:xfrm>
            <a:off x="4953000" y="5181600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CF4689D3-87F8-4FA8-B699-70BA38D11316}"/>
              </a:ext>
            </a:extLst>
          </p:cNvPr>
          <p:cNvSpPr/>
          <p:nvPr/>
        </p:nvSpPr>
        <p:spPr>
          <a:xfrm>
            <a:off x="4911090" y="5181600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BE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B6CC283-8418-4EB7-ABBA-8C25B453375C}"/>
              </a:ext>
            </a:extLst>
          </p:cNvPr>
          <p:cNvSpPr/>
          <p:nvPr/>
        </p:nvSpPr>
        <p:spPr bwMode="auto">
          <a:xfrm>
            <a:off x="2971800" y="60198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trigger frame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BE836D7-C076-4450-BF59-1762F3D08BEC}"/>
              </a:ext>
            </a:extLst>
          </p:cNvPr>
          <p:cNvSpPr/>
          <p:nvPr/>
        </p:nvSpPr>
        <p:spPr bwMode="auto">
          <a:xfrm>
            <a:off x="3441192" y="56769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BE8B02B-6216-4054-BE49-5FC5BFA769ED}"/>
              </a:ext>
            </a:extLst>
          </p:cNvPr>
          <p:cNvCxnSpPr>
            <a:cxnSpLocks/>
          </p:cNvCxnSpPr>
          <p:nvPr/>
        </p:nvCxnSpPr>
        <p:spPr bwMode="auto">
          <a:xfrm>
            <a:off x="3340608" y="6232071"/>
            <a:ext cx="10408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B274FADA-B43E-443A-A18C-E1C6CDB544C0}"/>
              </a:ext>
            </a:extLst>
          </p:cNvPr>
          <p:cNvSpPr/>
          <p:nvPr/>
        </p:nvSpPr>
        <p:spPr>
          <a:xfrm>
            <a:off x="3276600" y="6208068"/>
            <a:ext cx="54053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SP start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BE41FEAD-C04B-4CEF-9D3B-665DF74574DA}"/>
              </a:ext>
            </a:extLst>
          </p:cNvPr>
          <p:cNvSpPr/>
          <p:nvPr/>
        </p:nvSpPr>
        <p:spPr bwMode="auto">
          <a:xfrm>
            <a:off x="3898392" y="56769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DB40D330-C682-4C6A-A915-5F808BD2DDDC}"/>
              </a:ext>
            </a:extLst>
          </p:cNvPr>
          <p:cNvCxnSpPr/>
          <p:nvPr/>
        </p:nvCxnSpPr>
        <p:spPr bwMode="auto">
          <a:xfrm>
            <a:off x="977538" y="54370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3FC7604-7B7C-4832-992E-218A60E85621}"/>
              </a:ext>
            </a:extLst>
          </p:cNvPr>
          <p:cNvCxnSpPr/>
          <p:nvPr/>
        </p:nvCxnSpPr>
        <p:spPr bwMode="auto">
          <a:xfrm>
            <a:off x="3899262" y="54370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D51AE698-5BE8-451D-A3D0-C57AC55877D3}"/>
              </a:ext>
            </a:extLst>
          </p:cNvPr>
          <p:cNvCxnSpPr/>
          <p:nvPr/>
        </p:nvCxnSpPr>
        <p:spPr bwMode="auto">
          <a:xfrm>
            <a:off x="977538" y="5562600"/>
            <a:ext cx="292085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0A89D22F-B7AF-4749-859F-7D57E7187312}"/>
              </a:ext>
            </a:extLst>
          </p:cNvPr>
          <p:cNvSpPr/>
          <p:nvPr/>
        </p:nvSpPr>
        <p:spPr>
          <a:xfrm>
            <a:off x="2173067" y="5351934"/>
            <a:ext cx="5822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 dirty="0">
                <a:solidFill>
                  <a:srgbClr val="FF0000"/>
                </a:solidFill>
              </a:rPr>
              <a:t>Latency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90E9C9C-97FA-4762-8D63-43CF191993C2}"/>
              </a:ext>
            </a:extLst>
          </p:cNvPr>
          <p:cNvCxnSpPr>
            <a:cxnSpLocks/>
          </p:cNvCxnSpPr>
          <p:nvPr/>
        </p:nvCxnSpPr>
        <p:spPr bwMode="auto">
          <a:xfrm>
            <a:off x="6195790" y="6275287"/>
            <a:ext cx="11956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C785AEEB-9F55-42CA-8FE5-1686248EA767}"/>
              </a:ext>
            </a:extLst>
          </p:cNvPr>
          <p:cNvSpPr/>
          <p:nvPr/>
        </p:nvSpPr>
        <p:spPr>
          <a:xfrm>
            <a:off x="7246037" y="5638800"/>
            <a:ext cx="716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900" dirty="0">
                <a:solidFill>
                  <a:srgbClr val="000000"/>
                </a:solidFill>
              </a:rPr>
              <a:t>SP early </a:t>
            </a:r>
            <a:br>
              <a:rPr lang="en-US" sz="900" dirty="0">
                <a:solidFill>
                  <a:srgbClr val="000000"/>
                </a:solidFill>
              </a:rPr>
            </a:br>
            <a:r>
              <a:rPr lang="en-US" sz="900" dirty="0">
                <a:solidFill>
                  <a:srgbClr val="000000"/>
                </a:solidFill>
              </a:rPr>
              <a:t>termination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57C7BEE7-3E06-486F-BD65-28F3A27CA944}"/>
              </a:ext>
            </a:extLst>
          </p:cNvPr>
          <p:cNvSpPr/>
          <p:nvPr/>
        </p:nvSpPr>
        <p:spPr bwMode="auto">
          <a:xfrm>
            <a:off x="6934200" y="56769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QoS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Null</a:t>
            </a:r>
            <a:b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EOSP:1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0605155F-756F-4AA9-B42F-D46398B69B1B}"/>
              </a:ext>
            </a:extLst>
          </p:cNvPr>
          <p:cNvSpPr/>
          <p:nvPr/>
        </p:nvSpPr>
        <p:spPr bwMode="auto">
          <a:xfrm>
            <a:off x="7403592" y="60198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4D3B546-41D5-4638-8E6B-5D74CCA3C62C}"/>
              </a:ext>
            </a:extLst>
          </p:cNvPr>
          <p:cNvSpPr/>
          <p:nvPr/>
        </p:nvSpPr>
        <p:spPr bwMode="auto">
          <a:xfrm>
            <a:off x="7962900" y="60198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PS-poll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FE5685B7-6F6B-452D-A799-F78DCAA62746}"/>
              </a:ext>
            </a:extLst>
          </p:cNvPr>
          <p:cNvSpPr/>
          <p:nvPr/>
        </p:nvSpPr>
        <p:spPr bwMode="auto">
          <a:xfrm>
            <a:off x="8420100" y="56769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or single</a:t>
            </a:r>
            <a:b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8FA807B-B04F-4BF4-83AF-2111029EA26C}"/>
              </a:ext>
            </a:extLst>
          </p:cNvPr>
          <p:cNvCxnSpPr/>
          <p:nvPr/>
        </p:nvCxnSpPr>
        <p:spPr bwMode="auto">
          <a:xfrm>
            <a:off x="5476143" y="54370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CD892696-8A74-453B-A45F-C8777670C308}"/>
              </a:ext>
            </a:extLst>
          </p:cNvPr>
          <p:cNvCxnSpPr/>
          <p:nvPr/>
        </p:nvCxnSpPr>
        <p:spPr bwMode="auto">
          <a:xfrm>
            <a:off x="8420100" y="54370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D29D3127-5636-4C34-89AA-97F5D0332F34}"/>
              </a:ext>
            </a:extLst>
          </p:cNvPr>
          <p:cNvCxnSpPr/>
          <p:nvPr/>
        </p:nvCxnSpPr>
        <p:spPr bwMode="auto">
          <a:xfrm>
            <a:off x="5472252" y="5562600"/>
            <a:ext cx="292085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D1CC6A33-B519-4975-9557-C5343BFCA648}"/>
              </a:ext>
            </a:extLst>
          </p:cNvPr>
          <p:cNvSpPr/>
          <p:nvPr/>
        </p:nvSpPr>
        <p:spPr>
          <a:xfrm>
            <a:off x="6745813" y="5369868"/>
            <a:ext cx="5822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 dirty="0">
                <a:solidFill>
                  <a:srgbClr val="FF0000"/>
                </a:solidFill>
              </a:rPr>
              <a:t>Latency</a:t>
            </a:r>
          </a:p>
        </p:txBody>
      </p:sp>
    </p:spTree>
    <p:extLst>
      <p:ext uri="{BB962C8B-B14F-4D97-AF65-F5344CB8AC3E}">
        <p14:creationId xmlns:p14="http://schemas.microsoft.com/office/powerpoint/2010/main" val="3723970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E7132-AED5-41C4-BF7A-6BD402848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C6217-4E00-4AF0-932F-67447551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07BAC-09F7-4E14-8BCD-DE4865A32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2B4FCF-BA0A-4228-97B3-791373846B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15" name="Content Placeholder 2">
            <a:extLst>
              <a:ext uri="{FF2B5EF4-FFF2-40B4-BE49-F238E27FC236}">
                <a16:creationId xmlns:a16="http://schemas.microsoft.com/office/drawing/2014/main" id="{30B5A3DB-F4E5-4BE6-84C3-FAC7AAB30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can consider including some information in unicast WUP to optimize non-AP STA’s wake-up behavior</a:t>
            </a:r>
          </a:p>
          <a:p>
            <a:pPr lvl="1"/>
            <a:r>
              <a:rPr lang="en-US" dirty="0"/>
              <a:t>E.g., AC bitmap (4 bits), U-APSD/PS-poll flag</a:t>
            </a:r>
          </a:p>
          <a:p>
            <a:r>
              <a:rPr lang="en-US" dirty="0"/>
              <a:t>Assuming AC bitmap is included in each unicast WUP</a:t>
            </a:r>
          </a:p>
          <a:p>
            <a:pPr lvl="1"/>
            <a:r>
              <a:rPr lang="en-US" dirty="0"/>
              <a:t>indicating presence of buffered BU for each AC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STA can adapt its response behavior with given information</a:t>
            </a:r>
          </a:p>
          <a:p>
            <a:pPr lvl="1"/>
            <a:r>
              <a:rPr lang="en-US" dirty="0"/>
              <a:t>It can choose a proper response type and access class</a:t>
            </a:r>
          </a:p>
          <a:p>
            <a:pPr lvl="1"/>
            <a:r>
              <a:rPr lang="en-US" dirty="0"/>
              <a:t>Improving efficiency of wake-up event without modification of legacy PS mode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FC6D49B-53B2-4F35-90F2-F1D415944304}"/>
              </a:ext>
            </a:extLst>
          </p:cNvPr>
          <p:cNvCxnSpPr/>
          <p:nvPr/>
        </p:nvCxnSpPr>
        <p:spPr bwMode="auto">
          <a:xfrm>
            <a:off x="266700" y="47625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8AB1ED9-CF02-41C7-BDC4-B95ED31C17E4}"/>
              </a:ext>
            </a:extLst>
          </p:cNvPr>
          <p:cNvCxnSpPr/>
          <p:nvPr/>
        </p:nvCxnSpPr>
        <p:spPr bwMode="auto">
          <a:xfrm>
            <a:off x="266700" y="40005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41B69FA-0531-42EF-85F7-15EA15A72250}"/>
              </a:ext>
            </a:extLst>
          </p:cNvPr>
          <p:cNvSpPr/>
          <p:nvPr/>
        </p:nvSpPr>
        <p:spPr bwMode="auto">
          <a:xfrm>
            <a:off x="609600" y="40005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WUP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1F981BE-9BE8-4DAF-9023-C4D36CDA2BAA}"/>
              </a:ext>
            </a:extLst>
          </p:cNvPr>
          <p:cNvSpPr/>
          <p:nvPr/>
        </p:nvSpPr>
        <p:spPr bwMode="auto">
          <a:xfrm>
            <a:off x="1333500" y="43434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PS-poll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A3CCEBA9-63DC-4085-A1D5-8DCD64343F34}"/>
              </a:ext>
            </a:extLst>
          </p:cNvPr>
          <p:cNvSpPr/>
          <p:nvPr/>
        </p:nvSpPr>
        <p:spPr bwMode="auto">
          <a:xfrm>
            <a:off x="1802892" y="40005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ED6E8A0E-43D4-485F-91FE-80B837FB3D8F}"/>
              </a:ext>
            </a:extLst>
          </p:cNvPr>
          <p:cNvSpPr/>
          <p:nvPr/>
        </p:nvSpPr>
        <p:spPr bwMode="auto">
          <a:xfrm>
            <a:off x="680352" y="3247704"/>
            <a:ext cx="204019" cy="1821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1F8F6F6-2B31-4E99-89FF-EA566BFB1C7C}"/>
              </a:ext>
            </a:extLst>
          </p:cNvPr>
          <p:cNvSpPr/>
          <p:nvPr/>
        </p:nvSpPr>
        <p:spPr bwMode="auto">
          <a:xfrm>
            <a:off x="884371" y="3247704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52429248-DE97-446D-A2E0-F665B2FF79BF}"/>
              </a:ext>
            </a:extLst>
          </p:cNvPr>
          <p:cNvSpPr/>
          <p:nvPr/>
        </p:nvSpPr>
        <p:spPr bwMode="auto">
          <a:xfrm>
            <a:off x="647700" y="3221682"/>
            <a:ext cx="875996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079C28BE-9BEF-4CDC-B476-FE116F5934C1}"/>
              </a:ext>
            </a:extLst>
          </p:cNvPr>
          <p:cNvSpPr/>
          <p:nvPr/>
        </p:nvSpPr>
        <p:spPr bwMode="auto">
          <a:xfrm>
            <a:off x="1090146" y="3247704"/>
            <a:ext cx="204019" cy="1821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6909F97E-8630-4F8C-807A-1248EAD6AEF8}"/>
              </a:ext>
            </a:extLst>
          </p:cNvPr>
          <p:cNvSpPr/>
          <p:nvPr/>
        </p:nvSpPr>
        <p:spPr bwMode="auto">
          <a:xfrm>
            <a:off x="1294165" y="3247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A3F030F0-4791-4FB1-A95C-5BCC90282759}"/>
              </a:ext>
            </a:extLst>
          </p:cNvPr>
          <p:cNvSpPr/>
          <p:nvPr/>
        </p:nvSpPr>
        <p:spPr>
          <a:xfrm>
            <a:off x="762000" y="3048000"/>
            <a:ext cx="6944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Normal PS</a:t>
            </a:r>
          </a:p>
        </p:txBody>
      </p: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2AC28C9F-D6A3-4486-9833-9A32A843C483}"/>
              </a:ext>
            </a:extLst>
          </p:cNvPr>
          <p:cNvCxnSpPr>
            <a:cxnSpLocks/>
          </p:cNvCxnSpPr>
          <p:nvPr/>
        </p:nvCxnSpPr>
        <p:spPr bwMode="auto">
          <a:xfrm>
            <a:off x="457200" y="3505200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8" name="Rectangle 127">
            <a:extLst>
              <a:ext uri="{FF2B5EF4-FFF2-40B4-BE49-F238E27FC236}">
                <a16:creationId xmlns:a16="http://schemas.microsoft.com/office/drawing/2014/main" id="{40F857AC-96F5-4DD1-BA91-5CE4846852CA}"/>
              </a:ext>
            </a:extLst>
          </p:cNvPr>
          <p:cNvSpPr/>
          <p:nvPr/>
        </p:nvSpPr>
        <p:spPr>
          <a:xfrm>
            <a:off x="415290" y="3505200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BE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BB5A5EC-DE16-4888-9DAD-97BA7E4FCBDC}"/>
              </a:ext>
            </a:extLst>
          </p:cNvPr>
          <p:cNvSpPr/>
          <p:nvPr/>
        </p:nvSpPr>
        <p:spPr bwMode="auto">
          <a:xfrm>
            <a:off x="2450592" y="40005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F3FE4D3D-C882-4981-B712-7AA13A0F6035}"/>
              </a:ext>
            </a:extLst>
          </p:cNvPr>
          <p:cNvCxnSpPr/>
          <p:nvPr/>
        </p:nvCxnSpPr>
        <p:spPr bwMode="auto">
          <a:xfrm>
            <a:off x="977538" y="37606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7DEB4246-9DC1-45F8-B0C3-03A324F11803}"/>
              </a:ext>
            </a:extLst>
          </p:cNvPr>
          <p:cNvCxnSpPr/>
          <p:nvPr/>
        </p:nvCxnSpPr>
        <p:spPr bwMode="auto">
          <a:xfrm>
            <a:off x="2451462" y="37606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20DF2E5D-8C3C-4797-A9D4-233DE40416B9}"/>
              </a:ext>
            </a:extLst>
          </p:cNvPr>
          <p:cNvCxnSpPr/>
          <p:nvPr/>
        </p:nvCxnSpPr>
        <p:spPr bwMode="auto">
          <a:xfrm>
            <a:off x="971961" y="3886200"/>
            <a:ext cx="14988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3" name="Rectangle 132">
            <a:extLst>
              <a:ext uri="{FF2B5EF4-FFF2-40B4-BE49-F238E27FC236}">
                <a16:creationId xmlns:a16="http://schemas.microsoft.com/office/drawing/2014/main" id="{FB2278DD-7FFA-45A9-B9E9-D0922D172C3B}"/>
              </a:ext>
            </a:extLst>
          </p:cNvPr>
          <p:cNvSpPr/>
          <p:nvPr/>
        </p:nvSpPr>
        <p:spPr>
          <a:xfrm>
            <a:off x="1456493" y="3675534"/>
            <a:ext cx="5822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 dirty="0">
                <a:solidFill>
                  <a:srgbClr val="FF0000"/>
                </a:solidFill>
              </a:rPr>
              <a:t>Latency</a:t>
            </a:r>
          </a:p>
        </p:txBody>
      </p:sp>
      <p:sp>
        <p:nvSpPr>
          <p:cNvPr id="134" name="Rectangle: Rounded Corners 133">
            <a:extLst>
              <a:ext uri="{FF2B5EF4-FFF2-40B4-BE49-F238E27FC236}">
                <a16:creationId xmlns:a16="http://schemas.microsoft.com/office/drawing/2014/main" id="{745B16F8-BFA5-4573-851B-A9ADD4ABFD98}"/>
              </a:ext>
            </a:extLst>
          </p:cNvPr>
          <p:cNvSpPr/>
          <p:nvPr/>
        </p:nvSpPr>
        <p:spPr bwMode="auto">
          <a:xfrm>
            <a:off x="609600" y="3086101"/>
            <a:ext cx="952500" cy="419098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5" name="Connector: Elbow 134">
            <a:extLst>
              <a:ext uri="{FF2B5EF4-FFF2-40B4-BE49-F238E27FC236}">
                <a16:creationId xmlns:a16="http://schemas.microsoft.com/office/drawing/2014/main" id="{B0A6BC2E-D114-4743-A1F3-CA7BCC26F4EB}"/>
              </a:ext>
            </a:extLst>
          </p:cNvPr>
          <p:cNvCxnSpPr>
            <a:cxnSpLocks/>
            <a:stCxn id="134" idx="1"/>
            <a:endCxn id="118" idx="1"/>
          </p:cNvCxnSpPr>
          <p:nvPr/>
        </p:nvCxnSpPr>
        <p:spPr bwMode="auto">
          <a:xfrm rot="10800000" flipV="1">
            <a:off x="609600" y="3295650"/>
            <a:ext cx="12700" cy="914400"/>
          </a:xfrm>
          <a:prstGeom prst="bent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6B7F743-12E0-4B2D-8BB6-B23BB8CA8FAB}"/>
              </a:ext>
            </a:extLst>
          </p:cNvPr>
          <p:cNvSpPr/>
          <p:nvPr/>
        </p:nvSpPr>
        <p:spPr>
          <a:xfrm>
            <a:off x="142432" y="4319200"/>
            <a:ext cx="505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FF0000"/>
                </a:solidFill>
              </a:rPr>
              <a:t>AC</a:t>
            </a:r>
            <a:br>
              <a:rPr lang="en-US" sz="900" dirty="0">
                <a:solidFill>
                  <a:srgbClr val="FF0000"/>
                </a:solidFill>
              </a:rPr>
            </a:br>
            <a:r>
              <a:rPr lang="en-US" sz="900" dirty="0">
                <a:solidFill>
                  <a:srgbClr val="FF0000"/>
                </a:solidFill>
              </a:rPr>
              <a:t>bitmap</a:t>
            </a: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67E90B3E-14A6-4DA3-90EE-52D739DFD03F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2190" y="4762500"/>
            <a:ext cx="131310" cy="2402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8" name="Rectangle 137">
            <a:extLst>
              <a:ext uri="{FF2B5EF4-FFF2-40B4-BE49-F238E27FC236}">
                <a16:creationId xmlns:a16="http://schemas.microsoft.com/office/drawing/2014/main" id="{91A01DDA-A716-4C84-811B-FD93F6714A1B}"/>
              </a:ext>
            </a:extLst>
          </p:cNvPr>
          <p:cNvSpPr/>
          <p:nvPr/>
        </p:nvSpPr>
        <p:spPr>
          <a:xfrm>
            <a:off x="569589" y="4912668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FF0000"/>
                </a:solidFill>
              </a:rPr>
              <a:t>Channel Access </a:t>
            </a:r>
            <a:br>
              <a:rPr lang="en-US" sz="900" dirty="0">
                <a:solidFill>
                  <a:srgbClr val="FF0000"/>
                </a:solidFill>
              </a:rPr>
            </a:br>
            <a:r>
              <a:rPr lang="en-US" sz="900" dirty="0">
                <a:solidFill>
                  <a:srgbClr val="FF0000"/>
                </a:solidFill>
              </a:rPr>
              <a:t>using AC_VI</a:t>
            </a:r>
          </a:p>
        </p:txBody>
      </p:sp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E48729CB-DA04-4672-BF33-F8CE9A3C0E77}"/>
              </a:ext>
            </a:extLst>
          </p:cNvPr>
          <p:cNvSpPr/>
          <p:nvPr/>
        </p:nvSpPr>
        <p:spPr bwMode="auto">
          <a:xfrm>
            <a:off x="5095070" y="3223075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74F4F2F-EC47-4182-9491-8032B3824227}"/>
              </a:ext>
            </a:extLst>
          </p:cNvPr>
          <p:cNvSpPr/>
          <p:nvPr/>
        </p:nvSpPr>
        <p:spPr bwMode="auto">
          <a:xfrm>
            <a:off x="5125256" y="3249097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2B8E0AD3-00AA-474D-B07F-2C7AE082446E}"/>
              </a:ext>
            </a:extLst>
          </p:cNvPr>
          <p:cNvSpPr/>
          <p:nvPr/>
        </p:nvSpPr>
        <p:spPr bwMode="auto">
          <a:xfrm>
            <a:off x="5329275" y="3249097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8A112221-AEBE-4177-A25E-856C25C24D3C}"/>
              </a:ext>
            </a:extLst>
          </p:cNvPr>
          <p:cNvSpPr/>
          <p:nvPr/>
        </p:nvSpPr>
        <p:spPr>
          <a:xfrm>
            <a:off x="5028552" y="3049393"/>
            <a:ext cx="6014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U-APSD</a:t>
            </a:r>
          </a:p>
        </p:txBody>
      </p:sp>
      <p:sp>
        <p:nvSpPr>
          <p:cNvPr id="143" name="Rectangle: Rounded Corners 142">
            <a:extLst>
              <a:ext uri="{FF2B5EF4-FFF2-40B4-BE49-F238E27FC236}">
                <a16:creationId xmlns:a16="http://schemas.microsoft.com/office/drawing/2014/main" id="{3B674075-D82C-46B6-A2C0-AE0F7D329FDB}"/>
              </a:ext>
            </a:extLst>
          </p:cNvPr>
          <p:cNvSpPr/>
          <p:nvPr/>
        </p:nvSpPr>
        <p:spPr bwMode="auto">
          <a:xfrm>
            <a:off x="5637091" y="3223075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87CF2B8C-E152-4165-8CEE-8E1E30C548E0}"/>
              </a:ext>
            </a:extLst>
          </p:cNvPr>
          <p:cNvSpPr/>
          <p:nvPr/>
        </p:nvSpPr>
        <p:spPr bwMode="auto">
          <a:xfrm>
            <a:off x="5667277" y="3249097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12635BDC-D89B-42A1-B605-3A3070932C39}"/>
              </a:ext>
            </a:extLst>
          </p:cNvPr>
          <p:cNvSpPr/>
          <p:nvPr/>
        </p:nvSpPr>
        <p:spPr bwMode="auto">
          <a:xfrm>
            <a:off x="5871296" y="3249097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15B8D77D-0C28-4BF3-9B2C-DD4B7A633DB3}"/>
              </a:ext>
            </a:extLst>
          </p:cNvPr>
          <p:cNvSpPr/>
          <p:nvPr/>
        </p:nvSpPr>
        <p:spPr>
          <a:xfrm>
            <a:off x="5524088" y="3049393"/>
            <a:ext cx="6944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Normal PS</a:t>
            </a: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5792523A-6E27-4123-B51D-68FCAAA37780}"/>
              </a:ext>
            </a:extLst>
          </p:cNvPr>
          <p:cNvCxnSpPr/>
          <p:nvPr/>
        </p:nvCxnSpPr>
        <p:spPr bwMode="auto">
          <a:xfrm>
            <a:off x="4683252" y="4760913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D36C54EB-0900-4AEB-9D63-DBDC20F30348}"/>
              </a:ext>
            </a:extLst>
          </p:cNvPr>
          <p:cNvCxnSpPr/>
          <p:nvPr/>
        </p:nvCxnSpPr>
        <p:spPr bwMode="auto">
          <a:xfrm>
            <a:off x="4683252" y="3998913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Rectangle 148">
            <a:extLst>
              <a:ext uri="{FF2B5EF4-FFF2-40B4-BE49-F238E27FC236}">
                <a16:creationId xmlns:a16="http://schemas.microsoft.com/office/drawing/2014/main" id="{D4428DCD-2C40-49C7-87A0-D1D619274E67}"/>
              </a:ext>
            </a:extLst>
          </p:cNvPr>
          <p:cNvSpPr/>
          <p:nvPr/>
        </p:nvSpPr>
        <p:spPr bwMode="auto">
          <a:xfrm>
            <a:off x="5026152" y="3998913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WUP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25E1E60E-F929-4A92-9011-97A390D44B16}"/>
              </a:ext>
            </a:extLst>
          </p:cNvPr>
          <p:cNvSpPr/>
          <p:nvPr/>
        </p:nvSpPr>
        <p:spPr bwMode="auto">
          <a:xfrm>
            <a:off x="5750052" y="4341813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 frame</a:t>
            </a:r>
            <a:b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(AC_VO)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4A1B30A-4E29-4C84-B680-3C11CA236279}"/>
              </a:ext>
            </a:extLst>
          </p:cNvPr>
          <p:cNvSpPr/>
          <p:nvPr/>
        </p:nvSpPr>
        <p:spPr bwMode="auto">
          <a:xfrm>
            <a:off x="6219444" y="3998913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4BAD82FD-AFBB-484E-9BAF-50AF15926E7E}"/>
              </a:ext>
            </a:extLst>
          </p:cNvPr>
          <p:cNvCxnSpPr>
            <a:cxnSpLocks/>
          </p:cNvCxnSpPr>
          <p:nvPr/>
        </p:nvCxnSpPr>
        <p:spPr bwMode="auto">
          <a:xfrm>
            <a:off x="4873752" y="3503613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C5CDAFC-012A-4D9E-8980-E75BF2B919B6}"/>
              </a:ext>
            </a:extLst>
          </p:cNvPr>
          <p:cNvSpPr/>
          <p:nvPr/>
        </p:nvSpPr>
        <p:spPr>
          <a:xfrm>
            <a:off x="4822224" y="3503613"/>
            <a:ext cx="7040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VO</a:t>
            </a:r>
          </a:p>
        </p:txBody>
      </p: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FC7554EF-885F-41D0-AE29-7E6A4DF3A504}"/>
              </a:ext>
            </a:extLst>
          </p:cNvPr>
          <p:cNvCxnSpPr>
            <a:cxnSpLocks/>
          </p:cNvCxnSpPr>
          <p:nvPr/>
        </p:nvCxnSpPr>
        <p:spPr bwMode="auto">
          <a:xfrm>
            <a:off x="6134100" y="4597300"/>
            <a:ext cx="25628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5" name="Rectangle 154">
            <a:extLst>
              <a:ext uri="{FF2B5EF4-FFF2-40B4-BE49-F238E27FC236}">
                <a16:creationId xmlns:a16="http://schemas.microsoft.com/office/drawing/2014/main" id="{13096A4A-44A5-49D2-8135-F842D1F6E1EB}"/>
              </a:ext>
            </a:extLst>
          </p:cNvPr>
          <p:cNvSpPr/>
          <p:nvPr/>
        </p:nvSpPr>
        <p:spPr bwMode="auto">
          <a:xfrm>
            <a:off x="6854952" y="3998913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  <a:b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(EOSP:0)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1A11346F-E13F-429A-B663-F8AB528C4EB5}"/>
              </a:ext>
            </a:extLst>
          </p:cNvPr>
          <p:cNvSpPr/>
          <p:nvPr/>
        </p:nvSpPr>
        <p:spPr bwMode="auto">
          <a:xfrm>
            <a:off x="7324344" y="4341813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C5E492B7-52C9-479C-8E2D-53F541FEB6E5}"/>
              </a:ext>
            </a:extLst>
          </p:cNvPr>
          <p:cNvSpPr/>
          <p:nvPr/>
        </p:nvSpPr>
        <p:spPr bwMode="auto">
          <a:xfrm>
            <a:off x="7772400" y="40005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</a:t>
            </a:r>
            <a:br>
              <a:rPr lang="en-US" sz="900" dirty="0">
                <a:solidFill>
                  <a:srgbClr val="000000"/>
                </a:solidFill>
              </a:rPr>
            </a:br>
            <a:r>
              <a:rPr lang="en-US" sz="700" dirty="0">
                <a:solidFill>
                  <a:srgbClr val="000000"/>
                </a:solidFill>
              </a:rPr>
              <a:t>(EOSP:0)</a:t>
            </a:r>
            <a:endParaRPr lang="en-US" sz="900" dirty="0">
              <a:solidFill>
                <a:srgbClr val="000000"/>
              </a:solidFill>
            </a:endParaRPr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F978CD69-E06F-410A-8E5E-A692D4922C92}"/>
              </a:ext>
            </a:extLst>
          </p:cNvPr>
          <p:cNvCxnSpPr/>
          <p:nvPr/>
        </p:nvCxnSpPr>
        <p:spPr bwMode="auto">
          <a:xfrm>
            <a:off x="5393004" y="3759035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3E8CB532-5627-4D6E-915A-5F48FDC9EE93}"/>
              </a:ext>
            </a:extLst>
          </p:cNvPr>
          <p:cNvCxnSpPr/>
          <p:nvPr/>
        </p:nvCxnSpPr>
        <p:spPr bwMode="auto">
          <a:xfrm>
            <a:off x="6854109" y="3759035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8E170CFE-1288-42DF-8A13-3787A3B9158C}"/>
              </a:ext>
            </a:extLst>
          </p:cNvPr>
          <p:cNvCxnSpPr/>
          <p:nvPr/>
        </p:nvCxnSpPr>
        <p:spPr bwMode="auto">
          <a:xfrm>
            <a:off x="5372100" y="3884613"/>
            <a:ext cx="14988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1" name="Rectangle 160">
            <a:extLst>
              <a:ext uri="{FF2B5EF4-FFF2-40B4-BE49-F238E27FC236}">
                <a16:creationId xmlns:a16="http://schemas.microsoft.com/office/drawing/2014/main" id="{51615933-40E7-401E-8C90-F64F912DEC44}"/>
              </a:ext>
            </a:extLst>
          </p:cNvPr>
          <p:cNvSpPr/>
          <p:nvPr/>
        </p:nvSpPr>
        <p:spPr>
          <a:xfrm>
            <a:off x="5934664" y="3691881"/>
            <a:ext cx="5822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>
                <a:solidFill>
                  <a:srgbClr val="FF0000"/>
                </a:solidFill>
              </a:rPr>
              <a:t>Latency</a:t>
            </a: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162" name="Rectangle: Rounded Corners 161">
            <a:extLst>
              <a:ext uri="{FF2B5EF4-FFF2-40B4-BE49-F238E27FC236}">
                <a16:creationId xmlns:a16="http://schemas.microsoft.com/office/drawing/2014/main" id="{CCC58BF5-B382-4141-9A9E-CBD8DFB6E3A5}"/>
              </a:ext>
            </a:extLst>
          </p:cNvPr>
          <p:cNvSpPr/>
          <p:nvPr/>
        </p:nvSpPr>
        <p:spPr bwMode="auto">
          <a:xfrm>
            <a:off x="5026152" y="3090347"/>
            <a:ext cx="1143000" cy="419098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3" name="Connector: Elbow 162">
            <a:extLst>
              <a:ext uri="{FF2B5EF4-FFF2-40B4-BE49-F238E27FC236}">
                <a16:creationId xmlns:a16="http://schemas.microsoft.com/office/drawing/2014/main" id="{8DE8313F-47BA-49AA-AB4F-BEA5AA082B3C}"/>
              </a:ext>
            </a:extLst>
          </p:cNvPr>
          <p:cNvCxnSpPr>
            <a:cxnSpLocks/>
            <a:stCxn id="162" idx="1"/>
          </p:cNvCxnSpPr>
          <p:nvPr/>
        </p:nvCxnSpPr>
        <p:spPr bwMode="auto">
          <a:xfrm rot="10800000" flipV="1">
            <a:off x="5026152" y="3299896"/>
            <a:ext cx="12700" cy="914400"/>
          </a:xfrm>
          <a:prstGeom prst="bentConnector3">
            <a:avLst>
              <a:gd name="adj1" fmla="val 3301276"/>
            </a:avLst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4" name="Rectangle 163">
            <a:extLst>
              <a:ext uri="{FF2B5EF4-FFF2-40B4-BE49-F238E27FC236}">
                <a16:creationId xmlns:a16="http://schemas.microsoft.com/office/drawing/2014/main" id="{12C60139-2886-4222-83BB-9FF26BE4E56E}"/>
              </a:ext>
            </a:extLst>
          </p:cNvPr>
          <p:cNvSpPr/>
          <p:nvPr/>
        </p:nvSpPr>
        <p:spPr>
          <a:xfrm>
            <a:off x="4558984" y="4157146"/>
            <a:ext cx="505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FF0000"/>
                </a:solidFill>
              </a:rPr>
              <a:t>AC</a:t>
            </a:r>
            <a:br>
              <a:rPr lang="en-US" sz="900" dirty="0">
                <a:solidFill>
                  <a:srgbClr val="FF0000"/>
                </a:solidFill>
              </a:rPr>
            </a:br>
            <a:r>
              <a:rPr lang="en-US" sz="900" dirty="0">
                <a:solidFill>
                  <a:srgbClr val="FF0000"/>
                </a:solidFill>
              </a:rPr>
              <a:t>bitmap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3C2E3CF5-D7C8-4F64-B7DA-EFB9D7B638D9}"/>
              </a:ext>
            </a:extLst>
          </p:cNvPr>
          <p:cNvSpPr/>
          <p:nvPr/>
        </p:nvSpPr>
        <p:spPr bwMode="auto">
          <a:xfrm>
            <a:off x="8241792" y="43434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BF1495BD-BA30-4D18-B9D5-00A8B52CAD90}"/>
              </a:ext>
            </a:extLst>
          </p:cNvPr>
          <p:cNvSpPr/>
          <p:nvPr/>
        </p:nvSpPr>
        <p:spPr>
          <a:xfrm>
            <a:off x="6057900" y="4572000"/>
            <a:ext cx="54053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SP start</a:t>
            </a:r>
          </a:p>
        </p:txBody>
      </p: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0ADDBFBC-4FCF-4A4B-910B-94B118C1357A}"/>
              </a:ext>
            </a:extLst>
          </p:cNvPr>
          <p:cNvCxnSpPr>
            <a:cxnSpLocks/>
          </p:cNvCxnSpPr>
          <p:nvPr/>
        </p:nvCxnSpPr>
        <p:spPr bwMode="auto">
          <a:xfrm flipV="1">
            <a:off x="5623701" y="4762281"/>
            <a:ext cx="131310" cy="2402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8" name="Rectangle 167">
            <a:extLst>
              <a:ext uri="{FF2B5EF4-FFF2-40B4-BE49-F238E27FC236}">
                <a16:creationId xmlns:a16="http://schemas.microsoft.com/office/drawing/2014/main" id="{DC7AFB0A-3F07-4130-86AC-C77BEC7E6660}"/>
              </a:ext>
            </a:extLst>
          </p:cNvPr>
          <p:cNvSpPr/>
          <p:nvPr/>
        </p:nvSpPr>
        <p:spPr>
          <a:xfrm>
            <a:off x="4604786" y="4912449"/>
            <a:ext cx="1726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FF0000"/>
                </a:solidFill>
              </a:rPr>
              <a:t>STA might choose </a:t>
            </a:r>
            <a:br>
              <a:rPr lang="en-US" sz="900" dirty="0">
                <a:solidFill>
                  <a:srgbClr val="FF0000"/>
                </a:solidFill>
              </a:rPr>
            </a:br>
            <a:r>
              <a:rPr lang="en-US" sz="900" dirty="0">
                <a:solidFill>
                  <a:srgbClr val="FF0000"/>
                </a:solidFill>
              </a:rPr>
              <a:t>its response type and access class</a:t>
            </a:r>
          </a:p>
        </p:txBody>
      </p:sp>
    </p:spTree>
    <p:extLst>
      <p:ext uri="{BB962C8B-B14F-4D97-AF65-F5344CB8AC3E}">
        <p14:creationId xmlns:p14="http://schemas.microsoft.com/office/powerpoint/2010/main" val="1315202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E7132-AED5-41C4-BF7A-6BD402848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C6217-4E00-4AF0-932F-67447551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07BAC-09F7-4E14-8BCD-DE4865A32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2B4FCF-BA0A-4228-97B3-791373846B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15" name="Content Placeholder 2">
            <a:extLst>
              <a:ext uri="{FF2B5EF4-FFF2-40B4-BE49-F238E27FC236}">
                <a16:creationId xmlns:a16="http://schemas.microsoft.com/office/drawing/2014/main" id="{30B5A3DB-F4E5-4BE6-84C3-FAC7AAB30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648200"/>
          </a:xfrm>
        </p:spPr>
        <p:txBody>
          <a:bodyPr>
            <a:normAutofit/>
          </a:bodyPr>
          <a:lstStyle/>
          <a:p>
            <a:r>
              <a:rPr lang="en-US" dirty="0"/>
              <a:t>If a WUR non-AP STA uses U-APSD, all ACs shall be set to trigger/delivery-enabled AC</a:t>
            </a:r>
          </a:p>
          <a:p>
            <a:pPr lvl="1"/>
            <a:r>
              <a:rPr lang="en-US" dirty="0"/>
              <a:t>To avoid ambiguity without having information in WUP</a:t>
            </a:r>
          </a:p>
          <a:p>
            <a:r>
              <a:rPr lang="en-US" dirty="0"/>
              <a:t>STA will respond with the expected frame if it is willing to retrieve buffered BUs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FC6D49B-53B2-4F35-90F2-F1D415944304}"/>
              </a:ext>
            </a:extLst>
          </p:cNvPr>
          <p:cNvCxnSpPr/>
          <p:nvPr/>
        </p:nvCxnSpPr>
        <p:spPr bwMode="auto">
          <a:xfrm>
            <a:off x="266700" y="56007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8AB1ED9-CF02-41C7-BDC4-B95ED31C17E4}"/>
              </a:ext>
            </a:extLst>
          </p:cNvPr>
          <p:cNvCxnSpPr/>
          <p:nvPr/>
        </p:nvCxnSpPr>
        <p:spPr bwMode="auto">
          <a:xfrm>
            <a:off x="266700" y="48387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41B69FA-0531-42EF-85F7-15EA15A72250}"/>
              </a:ext>
            </a:extLst>
          </p:cNvPr>
          <p:cNvSpPr/>
          <p:nvPr/>
        </p:nvSpPr>
        <p:spPr bwMode="auto">
          <a:xfrm>
            <a:off x="609600" y="48387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WUP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1F981BE-9BE8-4DAF-9023-C4D36CDA2BAA}"/>
              </a:ext>
            </a:extLst>
          </p:cNvPr>
          <p:cNvSpPr/>
          <p:nvPr/>
        </p:nvSpPr>
        <p:spPr bwMode="auto">
          <a:xfrm>
            <a:off x="1333500" y="51816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PS-poll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A3CCEBA9-63DC-4085-A1D5-8DCD64343F34}"/>
              </a:ext>
            </a:extLst>
          </p:cNvPr>
          <p:cNvSpPr/>
          <p:nvPr/>
        </p:nvSpPr>
        <p:spPr bwMode="auto">
          <a:xfrm>
            <a:off x="1802892" y="48387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ED6E8A0E-43D4-485F-91FE-80B837FB3D8F}"/>
              </a:ext>
            </a:extLst>
          </p:cNvPr>
          <p:cNvSpPr/>
          <p:nvPr/>
        </p:nvSpPr>
        <p:spPr bwMode="auto">
          <a:xfrm>
            <a:off x="680352" y="4085904"/>
            <a:ext cx="204019" cy="1821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1F8F6F6-2B31-4E99-89FF-EA566BFB1C7C}"/>
              </a:ext>
            </a:extLst>
          </p:cNvPr>
          <p:cNvSpPr/>
          <p:nvPr/>
        </p:nvSpPr>
        <p:spPr bwMode="auto">
          <a:xfrm>
            <a:off x="884371" y="4085904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52429248-DE97-446D-A2E0-F665B2FF79BF}"/>
              </a:ext>
            </a:extLst>
          </p:cNvPr>
          <p:cNvSpPr/>
          <p:nvPr/>
        </p:nvSpPr>
        <p:spPr bwMode="auto">
          <a:xfrm>
            <a:off x="647700" y="4059882"/>
            <a:ext cx="875996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079C28BE-9BEF-4CDC-B476-FE116F5934C1}"/>
              </a:ext>
            </a:extLst>
          </p:cNvPr>
          <p:cNvSpPr/>
          <p:nvPr/>
        </p:nvSpPr>
        <p:spPr bwMode="auto">
          <a:xfrm>
            <a:off x="1090146" y="4085904"/>
            <a:ext cx="204019" cy="1821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6909F97E-8630-4F8C-807A-1248EAD6AEF8}"/>
              </a:ext>
            </a:extLst>
          </p:cNvPr>
          <p:cNvSpPr/>
          <p:nvPr/>
        </p:nvSpPr>
        <p:spPr bwMode="auto">
          <a:xfrm>
            <a:off x="1294165" y="40859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A3F030F0-4791-4FB1-A95C-5BCC90282759}"/>
              </a:ext>
            </a:extLst>
          </p:cNvPr>
          <p:cNvSpPr/>
          <p:nvPr/>
        </p:nvSpPr>
        <p:spPr>
          <a:xfrm>
            <a:off x="762000" y="3886200"/>
            <a:ext cx="6944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Normal PS</a:t>
            </a:r>
          </a:p>
        </p:txBody>
      </p: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2AC28C9F-D6A3-4486-9833-9A32A843C483}"/>
              </a:ext>
            </a:extLst>
          </p:cNvPr>
          <p:cNvCxnSpPr>
            <a:cxnSpLocks/>
          </p:cNvCxnSpPr>
          <p:nvPr/>
        </p:nvCxnSpPr>
        <p:spPr bwMode="auto">
          <a:xfrm>
            <a:off x="457200" y="4343400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8" name="Rectangle 127">
            <a:extLst>
              <a:ext uri="{FF2B5EF4-FFF2-40B4-BE49-F238E27FC236}">
                <a16:creationId xmlns:a16="http://schemas.microsoft.com/office/drawing/2014/main" id="{40F857AC-96F5-4DD1-BA91-5CE4846852CA}"/>
              </a:ext>
            </a:extLst>
          </p:cNvPr>
          <p:cNvSpPr/>
          <p:nvPr/>
        </p:nvSpPr>
        <p:spPr>
          <a:xfrm>
            <a:off x="415290" y="4343400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BE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BB5A5EC-DE16-4888-9DAD-97BA7E4FCBDC}"/>
              </a:ext>
            </a:extLst>
          </p:cNvPr>
          <p:cNvSpPr/>
          <p:nvPr/>
        </p:nvSpPr>
        <p:spPr bwMode="auto">
          <a:xfrm>
            <a:off x="2450592" y="48387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F3FE4D3D-C882-4981-B712-7AA13A0F6035}"/>
              </a:ext>
            </a:extLst>
          </p:cNvPr>
          <p:cNvCxnSpPr/>
          <p:nvPr/>
        </p:nvCxnSpPr>
        <p:spPr bwMode="auto">
          <a:xfrm>
            <a:off x="977538" y="45988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7DEB4246-9DC1-45F8-B0C3-03A324F11803}"/>
              </a:ext>
            </a:extLst>
          </p:cNvPr>
          <p:cNvCxnSpPr/>
          <p:nvPr/>
        </p:nvCxnSpPr>
        <p:spPr bwMode="auto">
          <a:xfrm>
            <a:off x="2451462" y="45988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20DF2E5D-8C3C-4797-A9D4-233DE40416B9}"/>
              </a:ext>
            </a:extLst>
          </p:cNvPr>
          <p:cNvCxnSpPr/>
          <p:nvPr/>
        </p:nvCxnSpPr>
        <p:spPr bwMode="auto">
          <a:xfrm>
            <a:off x="971961" y="4724400"/>
            <a:ext cx="14988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3" name="Rectangle 132">
            <a:extLst>
              <a:ext uri="{FF2B5EF4-FFF2-40B4-BE49-F238E27FC236}">
                <a16:creationId xmlns:a16="http://schemas.microsoft.com/office/drawing/2014/main" id="{FB2278DD-7FFA-45A9-B9E9-D0922D172C3B}"/>
              </a:ext>
            </a:extLst>
          </p:cNvPr>
          <p:cNvSpPr/>
          <p:nvPr/>
        </p:nvSpPr>
        <p:spPr>
          <a:xfrm>
            <a:off x="1456493" y="4513734"/>
            <a:ext cx="5822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 dirty="0">
                <a:solidFill>
                  <a:srgbClr val="FF0000"/>
                </a:solidFill>
              </a:rPr>
              <a:t>Latency</a:t>
            </a:r>
          </a:p>
        </p:txBody>
      </p:sp>
      <p:sp>
        <p:nvSpPr>
          <p:cNvPr id="134" name="Rectangle: Rounded Corners 133">
            <a:extLst>
              <a:ext uri="{FF2B5EF4-FFF2-40B4-BE49-F238E27FC236}">
                <a16:creationId xmlns:a16="http://schemas.microsoft.com/office/drawing/2014/main" id="{745B16F8-BFA5-4573-851B-A9ADD4ABFD98}"/>
              </a:ext>
            </a:extLst>
          </p:cNvPr>
          <p:cNvSpPr/>
          <p:nvPr/>
        </p:nvSpPr>
        <p:spPr bwMode="auto">
          <a:xfrm>
            <a:off x="609600" y="3924301"/>
            <a:ext cx="952500" cy="419098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E48729CB-DA04-4672-BF33-F8CE9A3C0E77}"/>
              </a:ext>
            </a:extLst>
          </p:cNvPr>
          <p:cNvSpPr/>
          <p:nvPr/>
        </p:nvSpPr>
        <p:spPr bwMode="auto">
          <a:xfrm>
            <a:off x="5095070" y="4061275"/>
            <a:ext cx="886630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74F4F2F-EC47-4182-9491-8032B3824227}"/>
              </a:ext>
            </a:extLst>
          </p:cNvPr>
          <p:cNvSpPr/>
          <p:nvPr/>
        </p:nvSpPr>
        <p:spPr bwMode="auto">
          <a:xfrm>
            <a:off x="5125256" y="4087297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2B8E0AD3-00AA-474D-B07F-2C7AE082446E}"/>
              </a:ext>
            </a:extLst>
          </p:cNvPr>
          <p:cNvSpPr/>
          <p:nvPr/>
        </p:nvSpPr>
        <p:spPr bwMode="auto">
          <a:xfrm>
            <a:off x="5329275" y="4087297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8A112221-AEBE-4177-A25E-856C25C24D3C}"/>
              </a:ext>
            </a:extLst>
          </p:cNvPr>
          <p:cNvSpPr/>
          <p:nvPr/>
        </p:nvSpPr>
        <p:spPr>
          <a:xfrm>
            <a:off x="5028552" y="3887593"/>
            <a:ext cx="6014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U-APSD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87CF2B8C-E152-4165-8CEE-8E1E30C548E0}"/>
              </a:ext>
            </a:extLst>
          </p:cNvPr>
          <p:cNvSpPr/>
          <p:nvPr/>
        </p:nvSpPr>
        <p:spPr bwMode="auto">
          <a:xfrm>
            <a:off x="5535562" y="4087297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12635BDC-D89B-42A1-B605-3A3070932C39}"/>
              </a:ext>
            </a:extLst>
          </p:cNvPr>
          <p:cNvSpPr/>
          <p:nvPr/>
        </p:nvSpPr>
        <p:spPr bwMode="auto">
          <a:xfrm>
            <a:off x="5739581" y="4087297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5792523A-6E27-4123-B51D-68FCAAA37780}"/>
              </a:ext>
            </a:extLst>
          </p:cNvPr>
          <p:cNvCxnSpPr/>
          <p:nvPr/>
        </p:nvCxnSpPr>
        <p:spPr bwMode="auto">
          <a:xfrm>
            <a:off x="4683252" y="5599113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D36C54EB-0900-4AEB-9D63-DBDC20F30348}"/>
              </a:ext>
            </a:extLst>
          </p:cNvPr>
          <p:cNvCxnSpPr/>
          <p:nvPr/>
        </p:nvCxnSpPr>
        <p:spPr bwMode="auto">
          <a:xfrm>
            <a:off x="4683252" y="4837113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Rectangle 148">
            <a:extLst>
              <a:ext uri="{FF2B5EF4-FFF2-40B4-BE49-F238E27FC236}">
                <a16:creationId xmlns:a16="http://schemas.microsoft.com/office/drawing/2014/main" id="{D4428DCD-2C40-49C7-87A0-D1D619274E67}"/>
              </a:ext>
            </a:extLst>
          </p:cNvPr>
          <p:cNvSpPr/>
          <p:nvPr/>
        </p:nvSpPr>
        <p:spPr bwMode="auto">
          <a:xfrm>
            <a:off x="5026152" y="4837113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WUP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25E1E60E-F929-4A92-9011-97A390D44B16}"/>
              </a:ext>
            </a:extLst>
          </p:cNvPr>
          <p:cNvSpPr/>
          <p:nvPr/>
        </p:nvSpPr>
        <p:spPr bwMode="auto">
          <a:xfrm>
            <a:off x="5750052" y="5180013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 frame</a:t>
            </a:r>
            <a:b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(AC_VO)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4A1B30A-4E29-4C84-B680-3C11CA236279}"/>
              </a:ext>
            </a:extLst>
          </p:cNvPr>
          <p:cNvSpPr/>
          <p:nvPr/>
        </p:nvSpPr>
        <p:spPr bwMode="auto">
          <a:xfrm>
            <a:off x="6219444" y="4837113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4BAD82FD-AFBB-484E-9BAF-50AF15926E7E}"/>
              </a:ext>
            </a:extLst>
          </p:cNvPr>
          <p:cNvCxnSpPr>
            <a:cxnSpLocks/>
          </p:cNvCxnSpPr>
          <p:nvPr/>
        </p:nvCxnSpPr>
        <p:spPr bwMode="auto">
          <a:xfrm>
            <a:off x="4873752" y="4341813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C5CDAFC-012A-4D9E-8980-E75BF2B919B6}"/>
              </a:ext>
            </a:extLst>
          </p:cNvPr>
          <p:cNvSpPr/>
          <p:nvPr/>
        </p:nvSpPr>
        <p:spPr>
          <a:xfrm>
            <a:off x="4822224" y="4341813"/>
            <a:ext cx="7040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VO</a:t>
            </a:r>
          </a:p>
        </p:txBody>
      </p: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FC7554EF-885F-41D0-AE29-7E6A4DF3A504}"/>
              </a:ext>
            </a:extLst>
          </p:cNvPr>
          <p:cNvCxnSpPr>
            <a:cxnSpLocks/>
          </p:cNvCxnSpPr>
          <p:nvPr/>
        </p:nvCxnSpPr>
        <p:spPr bwMode="auto">
          <a:xfrm>
            <a:off x="6134100" y="5435500"/>
            <a:ext cx="25628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5" name="Rectangle 154">
            <a:extLst>
              <a:ext uri="{FF2B5EF4-FFF2-40B4-BE49-F238E27FC236}">
                <a16:creationId xmlns:a16="http://schemas.microsoft.com/office/drawing/2014/main" id="{13096A4A-44A5-49D2-8135-F842D1F6E1EB}"/>
              </a:ext>
            </a:extLst>
          </p:cNvPr>
          <p:cNvSpPr/>
          <p:nvPr/>
        </p:nvSpPr>
        <p:spPr bwMode="auto">
          <a:xfrm>
            <a:off x="6854952" y="4837113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  <a:b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(EOSP:0)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1A11346F-E13F-429A-B663-F8AB528C4EB5}"/>
              </a:ext>
            </a:extLst>
          </p:cNvPr>
          <p:cNvSpPr/>
          <p:nvPr/>
        </p:nvSpPr>
        <p:spPr bwMode="auto">
          <a:xfrm>
            <a:off x="7324344" y="5180013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C5E492B7-52C9-479C-8E2D-53F541FEB6E5}"/>
              </a:ext>
            </a:extLst>
          </p:cNvPr>
          <p:cNvSpPr/>
          <p:nvPr/>
        </p:nvSpPr>
        <p:spPr bwMode="auto">
          <a:xfrm>
            <a:off x="7772400" y="48387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</a:t>
            </a:r>
            <a:br>
              <a:rPr lang="en-US" sz="900" dirty="0">
                <a:solidFill>
                  <a:srgbClr val="000000"/>
                </a:solidFill>
              </a:rPr>
            </a:br>
            <a:r>
              <a:rPr lang="en-US" sz="700" dirty="0">
                <a:solidFill>
                  <a:srgbClr val="000000"/>
                </a:solidFill>
              </a:rPr>
              <a:t>(EOSP:0)</a:t>
            </a:r>
            <a:endParaRPr lang="en-US" sz="900" dirty="0">
              <a:solidFill>
                <a:srgbClr val="000000"/>
              </a:solidFill>
            </a:endParaRPr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F978CD69-E06F-410A-8E5E-A692D4922C92}"/>
              </a:ext>
            </a:extLst>
          </p:cNvPr>
          <p:cNvCxnSpPr/>
          <p:nvPr/>
        </p:nvCxnSpPr>
        <p:spPr bwMode="auto">
          <a:xfrm>
            <a:off x="5393004" y="4597235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3E8CB532-5627-4D6E-915A-5F48FDC9EE93}"/>
              </a:ext>
            </a:extLst>
          </p:cNvPr>
          <p:cNvCxnSpPr/>
          <p:nvPr/>
        </p:nvCxnSpPr>
        <p:spPr bwMode="auto">
          <a:xfrm>
            <a:off x="6854109" y="4597235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8E170CFE-1288-42DF-8A13-3787A3B9158C}"/>
              </a:ext>
            </a:extLst>
          </p:cNvPr>
          <p:cNvCxnSpPr/>
          <p:nvPr/>
        </p:nvCxnSpPr>
        <p:spPr bwMode="auto">
          <a:xfrm>
            <a:off x="5372100" y="4722813"/>
            <a:ext cx="14988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1" name="Rectangle 160">
            <a:extLst>
              <a:ext uri="{FF2B5EF4-FFF2-40B4-BE49-F238E27FC236}">
                <a16:creationId xmlns:a16="http://schemas.microsoft.com/office/drawing/2014/main" id="{51615933-40E7-401E-8C90-F64F912DEC44}"/>
              </a:ext>
            </a:extLst>
          </p:cNvPr>
          <p:cNvSpPr/>
          <p:nvPr/>
        </p:nvSpPr>
        <p:spPr>
          <a:xfrm>
            <a:off x="5934664" y="4530081"/>
            <a:ext cx="5822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>
                <a:solidFill>
                  <a:srgbClr val="FF0000"/>
                </a:solidFill>
              </a:rPr>
              <a:t>Latency</a:t>
            </a: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162" name="Rectangle: Rounded Corners 161">
            <a:extLst>
              <a:ext uri="{FF2B5EF4-FFF2-40B4-BE49-F238E27FC236}">
                <a16:creationId xmlns:a16="http://schemas.microsoft.com/office/drawing/2014/main" id="{CCC58BF5-B382-4141-9A9E-CBD8DFB6E3A5}"/>
              </a:ext>
            </a:extLst>
          </p:cNvPr>
          <p:cNvSpPr/>
          <p:nvPr/>
        </p:nvSpPr>
        <p:spPr bwMode="auto">
          <a:xfrm>
            <a:off x="5026152" y="3928547"/>
            <a:ext cx="1031748" cy="419098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3C2E3CF5-D7C8-4F64-B7DA-EFB9D7B638D9}"/>
              </a:ext>
            </a:extLst>
          </p:cNvPr>
          <p:cNvSpPr/>
          <p:nvPr/>
        </p:nvSpPr>
        <p:spPr bwMode="auto">
          <a:xfrm>
            <a:off x="8241792" y="51816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BF1495BD-BA30-4D18-B9D5-00A8B52CAD90}"/>
              </a:ext>
            </a:extLst>
          </p:cNvPr>
          <p:cNvSpPr/>
          <p:nvPr/>
        </p:nvSpPr>
        <p:spPr>
          <a:xfrm>
            <a:off x="6057900" y="5410200"/>
            <a:ext cx="54053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SP start</a:t>
            </a:r>
          </a:p>
        </p:txBody>
      </p:sp>
    </p:spTree>
    <p:extLst>
      <p:ext uri="{BB962C8B-B14F-4D97-AF65-F5344CB8AC3E}">
        <p14:creationId xmlns:p14="http://schemas.microsoft.com/office/powerpoint/2010/main" val="1075161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868E0-58B4-49D7-9345-9A2C0A9BF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099FC-FF5D-4D32-80AA-BEF64564D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discussed WUR mode transition along with existing power save mode</a:t>
            </a:r>
          </a:p>
          <a:p>
            <a:pPr lvl="1"/>
            <a:r>
              <a:rPr lang="en-US" dirty="0"/>
              <a:t>Maintaining WUR mode and PM mode separately</a:t>
            </a:r>
          </a:p>
          <a:p>
            <a:r>
              <a:rPr lang="en-US" dirty="0"/>
              <a:t>Follow-up issues for better integration with unscheduled power save protocol</a:t>
            </a:r>
          </a:p>
          <a:p>
            <a:pPr lvl="1"/>
            <a:r>
              <a:rPr lang="en-US" dirty="0"/>
              <a:t>1) Adding information in unicast WUP</a:t>
            </a:r>
          </a:p>
          <a:p>
            <a:pPr lvl="2"/>
            <a:r>
              <a:rPr lang="en-US" dirty="0"/>
              <a:t>E.g., AC bitmap</a:t>
            </a:r>
          </a:p>
          <a:p>
            <a:pPr lvl="1"/>
            <a:r>
              <a:rPr lang="en-US" dirty="0"/>
              <a:t>2) Additional condition for a WUR non-AP STA using unscheduled power save protocol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172A19-C65D-4EF0-A73A-8023FB5226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84333-1D66-4706-B613-875CEB866E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C496AE-7FCF-4F39-AE08-B5F98F5570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774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endParaRPr lang="en-US" dirty="0"/>
          </a:p>
          <a:p>
            <a:r>
              <a:rPr lang="en-US" dirty="0"/>
              <a:t>A non-AP STA may use both PS mode and WUR mode simultaneously</a:t>
            </a:r>
          </a:p>
          <a:p>
            <a:pPr lvl="1"/>
            <a:r>
              <a:rPr lang="en-US" dirty="0"/>
              <a:t>If the non-AP STA is using one of unscheduled power save protocols (e.g., normal PS mode, U-APSD), it may not wake-up to receive Beacon frame</a:t>
            </a:r>
          </a:p>
          <a:p>
            <a:pPr lvl="1"/>
            <a:endParaRPr lang="en-US" dirty="0"/>
          </a:p>
          <a:p>
            <a:r>
              <a:rPr lang="en-US" dirty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230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B9469-3506-48E2-89AD-8B5211C7F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1F661-143E-4654-A1E2-0D9B97104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endParaRPr lang="en-US" dirty="0"/>
          </a:p>
          <a:p>
            <a:r>
              <a:rPr lang="en-US" dirty="0"/>
              <a:t>Unicast wake-up packet shall contain an information to assist wake up response behavior of the destined STA </a:t>
            </a:r>
          </a:p>
          <a:p>
            <a:pPr lvl="1"/>
            <a:r>
              <a:rPr lang="en-US" dirty="0"/>
              <a:t>E.g., AC information of buffered BUs for the destined STA</a:t>
            </a:r>
          </a:p>
          <a:p>
            <a:pPr lvl="1"/>
            <a:endParaRPr lang="en-US" dirty="0"/>
          </a:p>
          <a:p>
            <a:r>
              <a:rPr lang="en-US" dirty="0"/>
              <a:t>Y/N/A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C7F0C-DD7B-4D16-B782-AB28E79B98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13DD7-8B7E-4414-BB51-CEB568DA62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4C215-41B8-441B-A73D-F5B1FA3C7B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238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FCEF2-BA9F-4C84-8D22-6253834B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BDC72-C243-405B-B40E-036EC5B9A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endParaRPr lang="en-US" dirty="0"/>
          </a:p>
          <a:p>
            <a:r>
              <a:rPr lang="en-US" dirty="0"/>
              <a:t>If a WUR non-AP STA uses U-APSD, all ACs shall be set to trigger/delivery-enabled AC</a:t>
            </a:r>
          </a:p>
          <a:p>
            <a:pPr lvl="1"/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C9ACD-9633-4716-8F18-424C43088F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0982A-C498-4F58-B323-04515C2AB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314E4C-87E8-4F50-BAEA-F337979066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173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Discussions on WUR mode transition along with existing power save mode</a:t>
            </a:r>
          </a:p>
          <a:p>
            <a:r>
              <a:rPr lang="en-US" dirty="0"/>
              <a:t>Follow-up issues for better integration with unscheduled power save protocol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CEE42-06F4-4B54-B1C0-B90877894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save mechanisms in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2E571-D4C5-4072-B3B0-16BA056C4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66900"/>
            <a:ext cx="7770813" cy="4495800"/>
          </a:xfrm>
        </p:spPr>
        <p:txBody>
          <a:bodyPr>
            <a:normAutofit/>
          </a:bodyPr>
          <a:lstStyle/>
          <a:p>
            <a:r>
              <a:rPr lang="en-US" dirty="0"/>
              <a:t>802.11 power save mechanism defines two Power Management modes:</a:t>
            </a:r>
          </a:p>
          <a:p>
            <a:pPr lvl="1"/>
            <a:r>
              <a:rPr lang="en-US" dirty="0"/>
              <a:t>Active mode: The STA remains in the awake state</a:t>
            </a:r>
          </a:p>
          <a:p>
            <a:pPr lvl="1"/>
            <a:r>
              <a:rPr lang="en-US" dirty="0"/>
              <a:t>Power save mode: The STA enters the awake state to receive or transmit frames. The STA remains in the doze state otherwise.</a:t>
            </a:r>
          </a:p>
          <a:p>
            <a:pPr lvl="2"/>
            <a:r>
              <a:rPr lang="en-US" dirty="0"/>
              <a:t>Normal PS mode(PS-poll), U-APSD</a:t>
            </a:r>
          </a:p>
          <a:p>
            <a:r>
              <a:rPr lang="en-US" dirty="0"/>
              <a:t>After successful frame exchange with PM subfield indication, STA may change its PM mode</a:t>
            </a:r>
          </a:p>
          <a:p>
            <a:pPr lvl="1"/>
            <a:r>
              <a:rPr lang="en-US" dirty="0"/>
              <a:t>AP shall maintain for each associated STA a Power Management status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729D9-9E65-48EA-80DC-DA87E0F90B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51AF4-BA02-4216-90D8-2680047899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7EF03F-10A6-4A0F-8043-46AB9B82B2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84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CEE42-06F4-4B54-B1C0-B90877894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power save mechanisms in </a:t>
            </a:r>
            <a:r>
              <a:rPr lang="en-US" dirty="0" err="1"/>
              <a:t>TGba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2E571-D4C5-4072-B3B0-16BA056C4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66900"/>
            <a:ext cx="7770813" cy="4495800"/>
          </a:xfrm>
        </p:spPr>
        <p:txBody>
          <a:bodyPr>
            <a:normAutofit/>
          </a:bodyPr>
          <a:lstStyle/>
          <a:p>
            <a:r>
              <a:rPr lang="en-US" dirty="0" err="1"/>
              <a:t>TGba</a:t>
            </a:r>
            <a:r>
              <a:rPr lang="en-US" dirty="0"/>
              <a:t> introduces additional power save mechanism</a:t>
            </a:r>
          </a:p>
          <a:p>
            <a:pPr lvl="1"/>
            <a:r>
              <a:rPr lang="en-US" dirty="0"/>
              <a:t>STA may transit its WUR mode between on/off</a:t>
            </a:r>
          </a:p>
          <a:p>
            <a:pPr lvl="2"/>
            <a:r>
              <a:rPr lang="en-US" dirty="0"/>
              <a:t>STA may use WUR mode request frame or element for state transition</a:t>
            </a:r>
          </a:p>
          <a:p>
            <a:pPr lvl="1"/>
            <a:r>
              <a:rPr lang="en-US" dirty="0"/>
              <a:t>In WUR mode, STA only receives WUP and may wake up its PCR</a:t>
            </a:r>
          </a:p>
          <a:p>
            <a:r>
              <a:rPr lang="en-US" dirty="0"/>
              <a:t>In the mentioned 3 modes, possible actions and expected reactions of STA could be different</a:t>
            </a:r>
          </a:p>
          <a:p>
            <a:r>
              <a:rPr lang="en-US" dirty="0"/>
              <a:t>In order to integrate WUR with PCR power save mechanism seamlessly, it is important to define how STA maintains and transits its state among them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729D9-9E65-48EA-80DC-DA87E0F90B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51AF4-BA02-4216-90D8-2680047899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7EF03F-10A6-4A0F-8043-46AB9B82B2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311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E3223-32AE-4628-9E41-82FD92B6C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mode transition with PM mode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1B827-F1F4-496B-A8EA-AAE992A20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90701"/>
            <a:ext cx="7770813" cy="33909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1) Including WUR mode as another PM mode</a:t>
            </a:r>
          </a:p>
          <a:p>
            <a:pPr lvl="1"/>
            <a:r>
              <a:rPr lang="en-US" dirty="0"/>
              <a:t>One transition diagram consists of three modes</a:t>
            </a:r>
          </a:p>
          <a:p>
            <a:pPr lvl="2"/>
            <a:r>
              <a:rPr lang="en-US" dirty="0"/>
              <a:t>Active, PS, WUR</a:t>
            </a:r>
          </a:p>
          <a:p>
            <a:pPr lvl="1"/>
            <a:r>
              <a:rPr lang="en-US" dirty="0"/>
              <a:t>State transition diagram might become</a:t>
            </a:r>
            <a:r>
              <a:rPr lang="ko-KR" altLang="en-US" dirty="0"/>
              <a:t> </a:t>
            </a:r>
            <a:r>
              <a:rPr lang="en-US" altLang="ko-KR" dirty="0"/>
              <a:t>more</a:t>
            </a:r>
            <a:r>
              <a:rPr lang="en-US" dirty="0"/>
              <a:t> complicated</a:t>
            </a:r>
          </a:p>
          <a:p>
            <a:pPr lvl="1"/>
            <a:r>
              <a:rPr lang="en-US" dirty="0"/>
              <a:t>Transition conditions for each mode must be further defined</a:t>
            </a:r>
          </a:p>
          <a:p>
            <a:pPr lvl="2"/>
            <a:r>
              <a:rPr lang="en-US" dirty="0"/>
              <a:t>May require additional signaling for each transition</a:t>
            </a:r>
          </a:p>
          <a:p>
            <a:pPr lvl="1"/>
            <a:r>
              <a:rPr lang="en-US" dirty="0"/>
              <a:t>Require to define additional PM mode in the baseline</a:t>
            </a:r>
          </a:p>
          <a:p>
            <a:pPr lvl="2"/>
            <a:r>
              <a:rPr lang="en-US" dirty="0"/>
              <a:t>As well as corresponding behaviors</a:t>
            </a:r>
          </a:p>
          <a:p>
            <a:r>
              <a:rPr lang="en-US" dirty="0"/>
              <a:t>Option (1) is not preferable</a:t>
            </a:r>
          </a:p>
          <a:p>
            <a:pPr lvl="1"/>
            <a:r>
              <a:rPr lang="en-US" dirty="0"/>
              <a:t>Implementation complexity</a:t>
            </a:r>
          </a:p>
          <a:p>
            <a:pPr lvl="1"/>
            <a:r>
              <a:rPr lang="en-US" dirty="0"/>
              <a:t>Requiring many changes to existing PM mode behavior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743BFC-FD69-4A61-824C-D554E51537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455AF-5909-40D7-AC7A-EBD5E08869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C886C1-13EE-475E-B335-F81F0F34DB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DE69FE72-504D-4970-AD52-6C03B6B6A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5226893"/>
            <a:ext cx="4115318" cy="1135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214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8FF4C-256A-4682-B15D-B6245923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mode transition with PM mode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538F4-9FA8-4243-A467-87E356262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4500"/>
            <a:ext cx="7770813" cy="297338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2) Maintaining WUR mode separate from PM mode</a:t>
            </a:r>
          </a:p>
          <a:p>
            <a:pPr lvl="1"/>
            <a:r>
              <a:rPr lang="en-US" dirty="0"/>
              <a:t>AP maintains PM mode and WUR mode of each associated STA independently</a:t>
            </a:r>
          </a:p>
          <a:p>
            <a:pPr lvl="1"/>
            <a:r>
              <a:rPr lang="en-US" dirty="0"/>
              <a:t>STA might use both PS mode and WUR mode simultaneously</a:t>
            </a:r>
          </a:p>
          <a:p>
            <a:pPr lvl="2"/>
            <a:r>
              <a:rPr lang="en-US" dirty="0"/>
              <a:t>Similar with WNM sleep mode</a:t>
            </a:r>
          </a:p>
          <a:p>
            <a:r>
              <a:rPr lang="en-US" dirty="0"/>
              <a:t>Option 2) seems more beneficial, since:</a:t>
            </a:r>
          </a:p>
          <a:p>
            <a:pPr lvl="1"/>
            <a:r>
              <a:rPr lang="en-US" dirty="0"/>
              <a:t>State transition diagram is simpler</a:t>
            </a:r>
          </a:p>
          <a:p>
            <a:pPr lvl="1"/>
            <a:r>
              <a:rPr lang="en-US" dirty="0"/>
              <a:t>No additional signaling methods are necessary for mode transition</a:t>
            </a:r>
          </a:p>
          <a:p>
            <a:pPr lvl="2"/>
            <a:r>
              <a:rPr lang="en-US" dirty="0"/>
              <a:t>Little or no modification is required for baseline PM mode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0B51D-E556-4E84-ACA3-3B3317729F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FCD87-B0A3-458C-A13A-D68EFF95492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2D3667-276B-42FA-A3A3-083C1EBB1D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9903A93-7630-4DD0-B07B-BD0813BC6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4806258"/>
            <a:ext cx="8991600" cy="168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748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FB935-776E-46BD-AED3-113F1B9EC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consideration on option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0EB4E-E069-47F1-B8C3-DF3F46662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Applying option (2), we may reuse the baseline power save spec text as it is</a:t>
            </a:r>
          </a:p>
          <a:p>
            <a:r>
              <a:rPr lang="en-US" dirty="0"/>
              <a:t>The baseline requires a non-AP STA in PS mode to wake up periodically</a:t>
            </a:r>
          </a:p>
          <a:p>
            <a:pPr lvl="1"/>
            <a:r>
              <a:rPr lang="en-US" dirty="0"/>
              <a:t>Beacon period for unscheduled power save protocols</a:t>
            </a:r>
          </a:p>
          <a:p>
            <a:pPr lvl="2"/>
            <a:r>
              <a:rPr lang="en-US" dirty="0"/>
              <a:t>Normal power save mode, U-APSD</a:t>
            </a:r>
          </a:p>
          <a:p>
            <a:pPr lvl="1"/>
            <a:r>
              <a:rPr lang="en-US" dirty="0"/>
              <a:t>Scheduled service period for scheduled power save protocols	</a:t>
            </a:r>
          </a:p>
          <a:p>
            <a:pPr lvl="2"/>
            <a:r>
              <a:rPr lang="en-US" dirty="0"/>
              <a:t>WNM sleep, TWT</a:t>
            </a:r>
          </a:p>
          <a:p>
            <a:r>
              <a:rPr lang="en-US" dirty="0"/>
              <a:t>As the periodic wake-up events can be replaced by WUP transmission, we can relieve the wake-up requirements</a:t>
            </a:r>
          </a:p>
          <a:p>
            <a:pPr lvl="1"/>
            <a:r>
              <a:rPr lang="en-US" dirty="0"/>
              <a:t>In order to save more power</a:t>
            </a:r>
          </a:p>
          <a:p>
            <a:pPr lvl="1"/>
            <a:r>
              <a:rPr lang="en-US" dirty="0"/>
              <a:t>For example, non-AP STA using an unscheduled power save protocol, it may not wake-up to receive Beacon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9ECAD-B170-4D26-8A35-02D20B1557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6FD4D-64B8-46A1-97A2-35CD2343BF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3F338-F252-4C9A-AECB-70A786F86F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155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ECAC8-7397-46FF-AA05-FC3D4F129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Follow-up issues for better integration </a:t>
            </a:r>
            <a:br>
              <a:rPr lang="en-US" dirty="0"/>
            </a:br>
            <a:r>
              <a:rPr lang="en-US" dirty="0"/>
              <a:t>with unscheduled power save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D1D67-F98A-485A-94AE-D417B5759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WUR allows AP to wake-up a non-AP STA to listen when it has a buffered BU</a:t>
            </a:r>
          </a:p>
          <a:p>
            <a:pPr lvl="1"/>
            <a:r>
              <a:rPr lang="en-US" dirty="0"/>
              <a:t>AP doesn’t have to wait until the STA wakes up by itself</a:t>
            </a:r>
          </a:p>
          <a:p>
            <a:pPr lvl="2"/>
            <a:r>
              <a:rPr lang="en-US" dirty="0"/>
              <a:t>Low latency can be achieved while STA saves more power</a:t>
            </a:r>
          </a:p>
          <a:p>
            <a:r>
              <a:rPr lang="en-US" dirty="0"/>
              <a:t>However, unless a wake-up STA responds with an expected frame, AP</a:t>
            </a:r>
            <a:r>
              <a:rPr lang="ko-KR" altLang="en-US" dirty="0"/>
              <a:t> </a:t>
            </a:r>
            <a:r>
              <a:rPr lang="en-US" altLang="ko-KR" dirty="0"/>
              <a:t>may</a:t>
            </a:r>
            <a:r>
              <a:rPr lang="ko-KR" altLang="en-US" dirty="0"/>
              <a:t> </a:t>
            </a:r>
            <a:r>
              <a:rPr lang="en-US" altLang="ko-KR" dirty="0"/>
              <a:t>not</a:t>
            </a:r>
            <a:r>
              <a:rPr lang="ko-KR" altLang="en-US" dirty="0"/>
              <a:t> </a:t>
            </a:r>
            <a:r>
              <a:rPr lang="en-US" altLang="ko-KR" dirty="0"/>
              <a:t>deliver the buffered BU immediately</a:t>
            </a:r>
            <a:endParaRPr lang="en-US" dirty="0"/>
          </a:p>
          <a:p>
            <a:pPr lvl="1"/>
            <a:r>
              <a:rPr lang="en-US" dirty="0"/>
              <a:t>In normal PS mode and U-APSD, AP can deliver buffered BUs for a STA in PS mode only when it receives a specific frame</a:t>
            </a:r>
          </a:p>
          <a:p>
            <a:pPr lvl="2"/>
            <a:r>
              <a:rPr lang="en-US" dirty="0"/>
              <a:t>PS-poll (normal PS mode) or trigger frame (U-APSD)</a:t>
            </a:r>
          </a:p>
          <a:p>
            <a:pPr lvl="1"/>
            <a:r>
              <a:rPr lang="en-US" dirty="0"/>
              <a:t>In such case low latency gain of WUR may not be achieved</a:t>
            </a:r>
          </a:p>
          <a:p>
            <a:pPr lvl="1"/>
            <a:r>
              <a:rPr lang="en-US" dirty="0"/>
              <a:t>And STA will consume more power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87217-09CD-4299-B99A-ADDD5719C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821B4-1035-46EC-AB29-D683398339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93D21D-E938-4991-8A86-EA00237763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419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D0EB4-B2E7-49B4-99FE-C18B3E607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with normal PS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F367B-86B2-49CC-960D-DE7487116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40077"/>
            <a:ext cx="7770813" cy="345582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For a STA using normal PS mode, AP delivers buffered BU only when it receives PS-poll from the STA</a:t>
            </a:r>
          </a:p>
          <a:p>
            <a:pPr lvl="1"/>
            <a:r>
              <a:rPr lang="en-US" dirty="0"/>
              <a:t>If the STA transmits a frame other than PS-poll in response to unicast WUP, it cannot retrieve buffered BU</a:t>
            </a:r>
          </a:p>
          <a:p>
            <a:pPr lvl="2"/>
            <a:r>
              <a:rPr lang="en-US" dirty="0"/>
              <a:t>STA might wait until the next beacon reception to retrieve BUs</a:t>
            </a:r>
          </a:p>
          <a:p>
            <a:r>
              <a:rPr lang="en-US" dirty="0"/>
              <a:t>Nevertheless the intends to respond with PS-poll, it should transmit it using AC_BE</a:t>
            </a:r>
          </a:p>
          <a:p>
            <a:pPr lvl="1"/>
            <a:r>
              <a:rPr lang="en-US" dirty="0"/>
              <a:t>AC_BE is defined to </a:t>
            </a:r>
            <a:r>
              <a:rPr lang="en-US" dirty="0" err="1"/>
              <a:t>to</a:t>
            </a:r>
            <a:r>
              <a:rPr lang="en-US" dirty="0"/>
              <a:t> reduce the likelihood of collision following a Beacon frame</a:t>
            </a:r>
          </a:p>
          <a:p>
            <a:r>
              <a:rPr lang="en-US" dirty="0"/>
              <a:t>It is better to respond with PS-poll when a STA using normal PS mode receives unicast WUP</a:t>
            </a:r>
          </a:p>
          <a:p>
            <a:pPr lvl="1"/>
            <a:r>
              <a:rPr lang="en-US" dirty="0"/>
              <a:t>In such case, the transmission of PS-poll could have higher priority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9DABC-622D-4AFD-96AA-1CE978C726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90B8E-A0D0-4F9A-B8D8-68E9AFE11E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3DB829-A0CA-4746-B110-FBC43328B3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4461D3-151E-4A79-A3BF-D00E152BCDE1}"/>
              </a:ext>
            </a:extLst>
          </p:cNvPr>
          <p:cNvCxnSpPr/>
          <p:nvPr/>
        </p:nvCxnSpPr>
        <p:spPr bwMode="auto">
          <a:xfrm>
            <a:off x="2324100" y="64008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7202E2-574C-446B-A207-143E74234275}"/>
              </a:ext>
            </a:extLst>
          </p:cNvPr>
          <p:cNvCxnSpPr/>
          <p:nvPr/>
        </p:nvCxnSpPr>
        <p:spPr bwMode="auto">
          <a:xfrm>
            <a:off x="2324100" y="56388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7A2964FC-65D3-4CBB-9AD4-A02FF48CEAD7}"/>
              </a:ext>
            </a:extLst>
          </p:cNvPr>
          <p:cNvSpPr/>
          <p:nvPr/>
        </p:nvSpPr>
        <p:spPr bwMode="auto">
          <a:xfrm>
            <a:off x="2667000" y="56388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WUP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B29394-683A-4BD8-9ED1-B4F91002C41C}"/>
              </a:ext>
            </a:extLst>
          </p:cNvPr>
          <p:cNvSpPr/>
          <p:nvPr/>
        </p:nvSpPr>
        <p:spPr bwMode="auto">
          <a:xfrm>
            <a:off x="3390900" y="5981700"/>
            <a:ext cx="368808" cy="4191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err="1">
                <a:solidFill>
                  <a:schemeClr val="tx1"/>
                </a:solidFill>
              </a:rPr>
              <a:t>QoS</a:t>
            </a:r>
            <a:r>
              <a:rPr lang="en-US" sz="900" dirty="0">
                <a:solidFill>
                  <a:schemeClr val="tx1"/>
                </a:solidFill>
              </a:rPr>
              <a:t> Data or Null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9EA8E6-D86D-47C3-826E-45E1559CAE74}"/>
              </a:ext>
            </a:extLst>
          </p:cNvPr>
          <p:cNvSpPr/>
          <p:nvPr/>
        </p:nvSpPr>
        <p:spPr bwMode="auto">
          <a:xfrm>
            <a:off x="3860292" y="56388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1A81904-387F-4CE1-8C7D-F2D7C5DCCD6F}"/>
              </a:ext>
            </a:extLst>
          </p:cNvPr>
          <p:cNvCxnSpPr>
            <a:cxnSpLocks/>
          </p:cNvCxnSpPr>
          <p:nvPr/>
        </p:nvCxnSpPr>
        <p:spPr bwMode="auto">
          <a:xfrm>
            <a:off x="2514600" y="5143500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E40D6-4D61-40A5-9187-22E8053C872E}"/>
              </a:ext>
            </a:extLst>
          </p:cNvPr>
          <p:cNvSpPr/>
          <p:nvPr/>
        </p:nvSpPr>
        <p:spPr>
          <a:xfrm>
            <a:off x="2642608" y="5143500"/>
            <a:ext cx="34496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4F980A6-9CE1-4907-814E-EA70BE71D171}"/>
              </a:ext>
            </a:extLst>
          </p:cNvPr>
          <p:cNvSpPr/>
          <p:nvPr/>
        </p:nvSpPr>
        <p:spPr bwMode="auto">
          <a:xfrm>
            <a:off x="5524500" y="59817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PS-poll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D35308-7753-409B-916D-AC2941B2EEAF}"/>
              </a:ext>
            </a:extLst>
          </p:cNvPr>
          <p:cNvSpPr/>
          <p:nvPr/>
        </p:nvSpPr>
        <p:spPr bwMode="auto">
          <a:xfrm>
            <a:off x="5981700" y="56388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or single</a:t>
            </a:r>
            <a:b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F2B437E-6143-4317-9087-C7826BBB8C67}"/>
              </a:ext>
            </a:extLst>
          </p:cNvPr>
          <p:cNvCxnSpPr/>
          <p:nvPr/>
        </p:nvCxnSpPr>
        <p:spPr bwMode="auto">
          <a:xfrm>
            <a:off x="3033852" y="53989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5AEB736-AF2A-4D2A-84C5-E98975CBF7DD}"/>
              </a:ext>
            </a:extLst>
          </p:cNvPr>
          <p:cNvCxnSpPr/>
          <p:nvPr/>
        </p:nvCxnSpPr>
        <p:spPr bwMode="auto">
          <a:xfrm>
            <a:off x="5981700" y="53989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75A29AB-BF47-41AA-9848-965A42C466FE}"/>
              </a:ext>
            </a:extLst>
          </p:cNvPr>
          <p:cNvCxnSpPr/>
          <p:nvPr/>
        </p:nvCxnSpPr>
        <p:spPr bwMode="auto">
          <a:xfrm>
            <a:off x="3033852" y="5524500"/>
            <a:ext cx="292085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A56F9038-33BE-45E2-B327-793DB4389122}"/>
              </a:ext>
            </a:extLst>
          </p:cNvPr>
          <p:cNvSpPr/>
          <p:nvPr/>
        </p:nvSpPr>
        <p:spPr>
          <a:xfrm>
            <a:off x="4307413" y="5331768"/>
            <a:ext cx="5822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 dirty="0">
                <a:solidFill>
                  <a:srgbClr val="FF0000"/>
                </a:solidFill>
              </a:rPr>
              <a:t>Latency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C59E624-8540-41FD-A170-C03BFD003395}"/>
              </a:ext>
            </a:extLst>
          </p:cNvPr>
          <p:cNvSpPr/>
          <p:nvPr/>
        </p:nvSpPr>
        <p:spPr bwMode="auto">
          <a:xfrm>
            <a:off x="4812792" y="56388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Beacon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5003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22E3446D-5984-490B-BA9F-FE6EFDF14355}" vid="{D7E0E9B8-4CA3-4295-97CF-5C6AEE225EA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4166</TotalTime>
  <Words>1405</Words>
  <Application>Microsoft Office PowerPoint</Application>
  <PresentationFormat>On-screen Show (4:3)</PresentationFormat>
  <Paragraphs>274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Arial</vt:lpstr>
      <vt:lpstr>Times New Roman</vt:lpstr>
      <vt:lpstr>Office Theme</vt:lpstr>
      <vt:lpstr>Document</vt:lpstr>
      <vt:lpstr>WUR coexistence  with existing power save mode</vt:lpstr>
      <vt:lpstr>Abstract</vt:lpstr>
      <vt:lpstr>Power save mechanisms in 802.11</vt:lpstr>
      <vt:lpstr>New power save mechanisms in TGba</vt:lpstr>
      <vt:lpstr>WUR mode transition with PM mode (1)</vt:lpstr>
      <vt:lpstr>WUR mode transition with PM mode (2)</vt:lpstr>
      <vt:lpstr>Further consideration on option (2)</vt:lpstr>
      <vt:lpstr>Follow-up issues for better integration  with unscheduled power save protocol</vt:lpstr>
      <vt:lpstr>WUR with normal PS mode</vt:lpstr>
      <vt:lpstr>WUR with U-APSD</vt:lpstr>
      <vt:lpstr>Proposal (1)</vt:lpstr>
      <vt:lpstr>Proposal (2)</vt:lpstr>
      <vt:lpstr>Summary</vt:lpstr>
      <vt:lpstr>Strawpoll 1</vt:lpstr>
      <vt:lpstr>Strawpoll 2</vt:lpstr>
      <vt:lpstr>Strawpoll 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Woojin Ahn</cp:lastModifiedBy>
  <cp:revision>100</cp:revision>
  <cp:lastPrinted>1601-01-01T00:00:00Z</cp:lastPrinted>
  <dcterms:created xsi:type="dcterms:W3CDTF">2017-07-02T23:30:20Z</dcterms:created>
  <dcterms:modified xsi:type="dcterms:W3CDTF">2017-07-11T14:03:30Z</dcterms:modified>
</cp:coreProperties>
</file>