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jpg" ContentType="image/jpeg"/>
  <Default Extension="emf" ContentType="image/x-em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7" r:id="rId4"/>
    <p:sldId id="263" r:id="rId5"/>
    <p:sldId id="265" r:id="rId6"/>
    <p:sldId id="266" r:id="rId7"/>
    <p:sldId id="284" r:id="rId8"/>
    <p:sldId id="280" r:id="rId9"/>
    <p:sldId id="279" r:id="rId10"/>
    <p:sldId id="282" r:id="rId11"/>
    <p:sldId id="281" r:id="rId12"/>
    <p:sldId id="283" r:id="rId13"/>
    <p:sldId id="275" r:id="rId14"/>
    <p:sldId id="276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79DF7"/>
    <a:srgbClr val="FFC7A4"/>
    <a:srgbClr val="EEFCB2"/>
    <a:srgbClr val="A4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5" autoAdjust="0"/>
    <p:restoredTop sz="94660"/>
  </p:normalViewPr>
  <p:slideViewPr>
    <p:cSldViewPr>
      <p:cViewPr varScale="1">
        <p:scale>
          <a:sx n="151" d="100"/>
          <a:sy n="151" d="100"/>
        </p:scale>
        <p:origin x="76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7993"/>
          </a:xfrm>
        </p:spPr>
        <p:txBody>
          <a:bodyPr/>
          <a:lstStyle>
            <a:lvl1pPr algn="ctr">
              <a:defRPr b="1" i="0"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 charset="0"/>
                <a:ea typeface="Times" charset="0"/>
                <a:cs typeface="Times" charset="0"/>
              </a:defRPr>
            </a:lvl1pPr>
            <a:lvl2pPr>
              <a:defRPr>
                <a:latin typeface="Times" charset="0"/>
                <a:ea typeface="Times" charset="0"/>
                <a:cs typeface="Times" charset="0"/>
              </a:defRPr>
            </a:lvl2pPr>
            <a:lvl3pPr>
              <a:defRPr>
                <a:latin typeface="Times" charset="0"/>
                <a:ea typeface="Times" charset="0"/>
                <a:cs typeface="Times" charset="0"/>
              </a:defRPr>
            </a:lvl3pPr>
            <a:lvl4pPr>
              <a:defRPr>
                <a:latin typeface="Times" charset="0"/>
                <a:ea typeface="Times" charset="0"/>
                <a:cs typeface="Times" charset="0"/>
              </a:defRPr>
            </a:lvl4pPr>
            <a:lvl5pPr>
              <a:defRPr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327571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29250" y="6356350"/>
            <a:ext cx="3086100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203848" y="6357620"/>
            <a:ext cx="2057400" cy="36512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628650" y="69269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 userDrawn="1"/>
        </p:nvSpPr>
        <p:spPr>
          <a:xfrm>
            <a:off x="539552" y="6405365"/>
            <a:ext cx="902811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Submission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/>
          <p:nvPr userDrawn="1"/>
        </p:nvCxnSpPr>
        <p:spPr>
          <a:xfrm flipH="1">
            <a:off x="628650" y="645333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802.11-17/0999r2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2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>
          <a:solidFill>
            <a:schemeClr val="tx1"/>
          </a:solidFill>
          <a:latin typeface="Times" charset="0"/>
          <a:ea typeface="Times" charset="0"/>
          <a:cs typeface="Time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Broadcasting on WLAN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1" dirty="0">
                <a:latin typeface="Times" charset="0"/>
                <a:ea typeface="Times" charset="0"/>
                <a:cs typeface="Times" charset="0"/>
              </a:rPr>
              <a:t>Date: </a:t>
            </a:r>
            <a:r>
              <a:rPr lang="en-GB" sz="2000" b="1" dirty="0" smtClean="0">
                <a:latin typeface="Times" charset="0"/>
                <a:ea typeface="Times" charset="0"/>
                <a:cs typeface="Times" charset="0"/>
              </a:rPr>
              <a:t>2017-09-11</a:t>
            </a:r>
            <a:endParaRPr lang="en-GB" sz="20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0027"/>
              </p:ext>
            </p:extLst>
          </p:nvPr>
        </p:nvGraphicFramePr>
        <p:xfrm>
          <a:off x="527802" y="2415888"/>
          <a:ext cx="8156575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文書" r:id="rId4" imgW="8255000" imgH="3111500" progId="Word.Document.8">
                  <p:embed/>
                </p:oleObj>
              </mc:Choice>
              <mc:Fallback>
                <p:oleObj name="文書" r:id="rId4" imgW="8255000" imgH="31115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02" y="2415888"/>
                        <a:ext cx="8156575" cy="306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Considerations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QoS</a:t>
            </a:r>
            <a:r>
              <a:rPr lang="en-US" altLang="ja-JP" dirty="0" smtClean="0"/>
              <a:t> for broadcast frames</a:t>
            </a:r>
          </a:p>
          <a:p>
            <a:pPr lvl="1"/>
            <a:r>
              <a:rPr lang="en-US" altLang="ja-JP" dirty="0" smtClean="0"/>
              <a:t>In general, the loss rate of broadcast frame is higher than unicast frame.</a:t>
            </a:r>
          </a:p>
          <a:p>
            <a:pPr lvl="1"/>
            <a:r>
              <a:rPr kumimoji="1" lang="en-US" altLang="ja-JP" dirty="0" smtClean="0"/>
              <a:t>Broadcast does not have ACK mechanism.</a:t>
            </a:r>
          </a:p>
          <a:p>
            <a:pPr lvl="1"/>
            <a:r>
              <a:rPr lang="en-US" altLang="ja-JP" dirty="0" smtClean="0"/>
              <a:t>Existing 802.11 uses BCC/LDPC.</a:t>
            </a:r>
          </a:p>
          <a:p>
            <a:pPr lvl="1"/>
            <a:r>
              <a:rPr lang="en-US" altLang="ja-JP" dirty="0" smtClean="0"/>
              <a:t>Is required stronger FEC/Interleaving algorithm?</a:t>
            </a:r>
          </a:p>
          <a:p>
            <a:pPr lvl="1"/>
            <a:r>
              <a:rPr kumimoji="1" lang="en-US" altLang="ja-JP" dirty="0" smtClean="0"/>
              <a:t>Consider to apply 802.11aa GCR mechanism.</a:t>
            </a:r>
          </a:p>
          <a:p>
            <a:pPr lvl="2"/>
            <a:r>
              <a:rPr lang="en-US" altLang="ja-JP" dirty="0" smtClean="0"/>
              <a:t>In this case, association to AP is required.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for other .11 frames</a:t>
            </a:r>
          </a:p>
          <a:p>
            <a:pPr lvl="1"/>
            <a:r>
              <a:rPr kumimoji="1" lang="en-US" altLang="ja-JP" dirty="0" smtClean="0"/>
              <a:t>How much bandwidth can be used for broadcasting?</a:t>
            </a:r>
          </a:p>
          <a:p>
            <a:pPr lvl="1"/>
            <a:r>
              <a:rPr lang="en-US" altLang="ja-JP" dirty="0" smtClean="0"/>
              <a:t>Define limit of bandwidth?</a:t>
            </a:r>
          </a:p>
          <a:p>
            <a:pPr lvl="1"/>
            <a:r>
              <a:rPr kumimoji="1" lang="en-US" altLang="ja-JP" dirty="0" smtClean="0"/>
              <a:t>Adaptive control?</a:t>
            </a:r>
          </a:p>
          <a:p>
            <a:pPr lvl="1"/>
            <a:r>
              <a:rPr lang="en-US" altLang="ja-JP" dirty="0" smtClean="0"/>
              <a:t>Consider to apply 802.11aa OBSS management</a:t>
            </a:r>
            <a:r>
              <a:rPr lang="en-US" altLang="ja-JP" dirty="0" smtClean="0"/>
              <a:t>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smtClean="0"/>
              <a:t>Amendment Proposal to </a:t>
            </a:r>
            <a:r>
              <a:rPr kumimoji="1" lang="en-US" altLang="ja-JP" sz="2800" dirty="0" smtClean="0"/>
              <a:t>the Existing Standards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4218861" cy="4351338"/>
          </a:xfrm>
        </p:spPr>
        <p:txBody>
          <a:bodyPr>
            <a:normAutofit/>
          </a:bodyPr>
          <a:lstStyle/>
          <a:p>
            <a:r>
              <a:rPr lang="en-US" altLang="ja-JP" sz="2000" dirty="0">
                <a:latin typeface="Times" charset="0"/>
                <a:ea typeface="Times" charset="0"/>
                <a:cs typeface="Times" charset="0"/>
              </a:rPr>
              <a:t>Add new broadcast mechanism.</a:t>
            </a:r>
          </a:p>
          <a:p>
            <a:pPr lvl="1"/>
            <a:r>
              <a:rPr lang="en-US" altLang="ja-JP" sz="1600" dirty="0">
                <a:latin typeface="Times" charset="0"/>
                <a:ea typeface="Times" charset="0"/>
                <a:cs typeface="Times" charset="0"/>
              </a:rPr>
              <a:t>Each frame can be authenticated without any </a:t>
            </a:r>
            <a:r>
              <a:rPr lang="en-US" altLang="ja-JP" sz="1600" dirty="0" smtClean="0">
                <a:latin typeface="Times" charset="0"/>
                <a:ea typeface="Times" charset="0"/>
                <a:cs typeface="Times" charset="0"/>
              </a:rPr>
              <a:t>transmissions </a:t>
            </a:r>
            <a:r>
              <a:rPr lang="en-US" altLang="ja-JP" sz="1600" dirty="0">
                <a:latin typeface="Times" charset="0"/>
                <a:ea typeface="Times" charset="0"/>
                <a:cs typeface="Times" charset="0"/>
              </a:rPr>
              <a:t>of non-AP STAs.</a:t>
            </a:r>
          </a:p>
          <a:p>
            <a:pPr lvl="2"/>
            <a:r>
              <a:rPr lang="en-US" altLang="ja-JP" sz="1400" dirty="0">
                <a:latin typeface="Times" charset="0"/>
                <a:ea typeface="Times" charset="0"/>
                <a:cs typeface="Times" charset="0"/>
              </a:rPr>
              <a:t>Without existing Authentication/Association.</a:t>
            </a:r>
          </a:p>
          <a:p>
            <a:pPr lvl="1"/>
            <a:r>
              <a:rPr lang="en-US" altLang="ja-JP" sz="1600" dirty="0">
                <a:latin typeface="Times" charset="0"/>
                <a:ea typeface="Times" charset="0"/>
                <a:cs typeface="Times" charset="0"/>
              </a:rPr>
              <a:t>Define new class 1 broadcast data frame</a:t>
            </a:r>
            <a:r>
              <a:rPr lang="en-US" altLang="ja-JP" sz="1600" dirty="0" smtClean="0">
                <a:latin typeface="Times" charset="0"/>
                <a:ea typeface="Times" charset="0"/>
                <a:cs typeface="Times" charset="0"/>
              </a:rPr>
              <a:t>.</a:t>
            </a:r>
          </a:p>
          <a:p>
            <a:pPr lvl="1"/>
            <a:endParaRPr lang="en-US" altLang="ja-JP" sz="16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ja-JP" sz="2000" dirty="0" smtClean="0">
                <a:latin typeface="Times" charset="0"/>
                <a:ea typeface="Times" charset="0"/>
                <a:cs typeface="Times" charset="0"/>
              </a:rPr>
              <a:t>Limit the receivers by the existing GTKSA mechanism</a:t>
            </a:r>
          </a:p>
          <a:p>
            <a:pPr lvl="1"/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Encrypt the key and data.</a:t>
            </a:r>
            <a:endParaRPr kumimoji="1" lang="en-US" altLang="ja-JP" sz="1700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671736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>
            <a:off x="5502234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03715" y="1671736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164288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502234" y="220486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2234" y="2492896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502234" y="2780928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502234" y="3068960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02234" y="3356992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2234" y="364502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068419" y="197084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2063" y="225401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505" y="2542050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2834884"/>
            <a:ext cx="1481046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5505" y="313117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807" y="3413694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2080" y="3995558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5502234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68397" y="3995558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7628970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02234" y="4528686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41490" y="4276264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encrypt(Key)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2063" y="457784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82063" y="485785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587" name="直線矢印コネクタ 3586"/>
          <p:cNvCxnSpPr/>
          <p:nvPr/>
        </p:nvCxnSpPr>
        <p:spPr>
          <a:xfrm>
            <a:off x="5502234" y="4831899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直線矢印コネクタ 3587"/>
          <p:cNvCxnSpPr/>
          <p:nvPr/>
        </p:nvCxnSpPr>
        <p:spPr>
          <a:xfrm>
            <a:off x="5502234" y="5116936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直線矢印コネクタ 3588"/>
          <p:cNvCxnSpPr/>
          <p:nvPr/>
        </p:nvCxnSpPr>
        <p:spPr>
          <a:xfrm>
            <a:off x="5502234" y="5373216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直線矢印コネクタ 3589"/>
          <p:cNvCxnSpPr/>
          <p:nvPr/>
        </p:nvCxnSpPr>
        <p:spPr>
          <a:xfrm>
            <a:off x="5502234" y="566124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直線矢印コネクタ 3590"/>
          <p:cNvCxnSpPr/>
          <p:nvPr/>
        </p:nvCxnSpPr>
        <p:spPr>
          <a:xfrm>
            <a:off x="5502234" y="5949280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" name="テキスト ボックス 3591"/>
          <p:cNvSpPr txBox="1"/>
          <p:nvPr/>
        </p:nvSpPr>
        <p:spPr>
          <a:xfrm>
            <a:off x="5582063" y="5147267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3" name="テキスト ボックス 3592"/>
          <p:cNvSpPr txBox="1"/>
          <p:nvPr/>
        </p:nvSpPr>
        <p:spPr>
          <a:xfrm>
            <a:off x="5582062" y="5422059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4" name="テキスト ボックス 3593"/>
          <p:cNvSpPr txBox="1"/>
          <p:nvPr/>
        </p:nvSpPr>
        <p:spPr>
          <a:xfrm>
            <a:off x="5572807" y="5704171"/>
            <a:ext cx="2046907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0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Broadcasting on WLAN can improve user experience.</a:t>
            </a:r>
          </a:p>
          <a:p>
            <a:r>
              <a:rPr kumimoji="1" lang="en-US" altLang="ja-JP" dirty="0" smtClean="0"/>
              <a:t>For broadcasting on WLAN</a:t>
            </a:r>
            <a:r>
              <a:rPr kumimoji="1" lang="en-US" altLang="ja-JP" dirty="0" smtClean="0"/>
              <a:t>: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Define </a:t>
            </a:r>
            <a:r>
              <a:rPr lang="en-US" altLang="ja-JP" dirty="0" smtClean="0"/>
              <a:t>Class 1 broadcast data </a:t>
            </a:r>
            <a:r>
              <a:rPr lang="en-US" altLang="ja-JP" dirty="0" smtClean="0"/>
              <a:t>frame</a:t>
            </a:r>
          </a:p>
          <a:p>
            <a:pPr lvl="1"/>
            <a:r>
              <a:rPr lang="en-US" altLang="ja-JP" dirty="0" smtClean="0"/>
              <a:t>Consider </a:t>
            </a:r>
            <a:r>
              <a:rPr lang="en-US" altLang="ja-JP" dirty="0" err="1" smtClean="0"/>
              <a:t>QoS</a:t>
            </a:r>
            <a:r>
              <a:rPr lang="en-US" altLang="ja-JP" dirty="0" smtClean="0"/>
              <a:t> mechanism.</a:t>
            </a:r>
            <a:endParaRPr lang="ja-JP" altLang="en-US" dirty="0"/>
          </a:p>
          <a:p>
            <a:pPr lvl="1"/>
            <a:r>
              <a:rPr lang="en-US" altLang="ja-JP" dirty="0" smtClean="0"/>
              <a:t>Define frame authentication mechanism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It’s time to start work for broadcasting</a:t>
            </a:r>
          </a:p>
          <a:p>
            <a:pPr lvl="1"/>
            <a:r>
              <a:rPr lang="en-US" altLang="ja-JP" dirty="0" smtClean="0"/>
              <a:t>Because we can assign “IEEE802.11</a:t>
            </a:r>
            <a:r>
              <a:rPr lang="en-US" altLang="ja-JP" b="1" u="sng" dirty="0" smtClean="0"/>
              <a:t>bc</a:t>
            </a:r>
            <a:r>
              <a:rPr lang="en-US" altLang="ja-JP" dirty="0" smtClean="0"/>
              <a:t>” for broadcasting!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7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Comments &amp; 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Straw </a:t>
            </a:r>
            <a:r>
              <a:rPr kumimoji="1" lang="en-US" altLang="ja-JP" dirty="0" smtClean="0"/>
              <a:t>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 you support to form study group for “broadcasting on WLAN”?</a:t>
            </a:r>
          </a:p>
          <a:p>
            <a:endParaRPr lang="en-US" altLang="ja-JP" dirty="0"/>
          </a:p>
          <a:p>
            <a:pPr lvl="1"/>
            <a:r>
              <a:rPr kumimoji="1" lang="en-US" altLang="ja-JP" dirty="0" smtClean="0"/>
              <a:t>Yes</a:t>
            </a:r>
            <a:r>
              <a:rPr kumimoji="1" lang="en-US" altLang="ja-JP" dirty="0" smtClean="0"/>
              <a:t>: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No</a:t>
            </a:r>
            <a:r>
              <a:rPr lang="en-US" altLang="ja-JP" dirty="0" smtClean="0"/>
              <a:t>: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Don’t care</a:t>
            </a:r>
            <a:r>
              <a:rPr kumimoji="1" lang="en-US" altLang="ja-JP" dirty="0" smtClean="0"/>
              <a:t>: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Need more info: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describes a proposal of broadcasting on WLAN.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/>
              <a:t>Many people need common information at specific locations, such as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Live comments at a stadium,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Explanation </a:t>
            </a:r>
            <a:r>
              <a:rPr lang="en-US" sz="1500" dirty="0" smtClean="0"/>
              <a:t>at a tourist attraction,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Timetable at a train station</a:t>
            </a:r>
            <a:r>
              <a:rPr lang="en-US" sz="1500" dirty="0" smtClean="0"/>
              <a:t>,</a:t>
            </a:r>
            <a:endParaRPr lang="en-US" sz="1500" dirty="0" smtClean="0"/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Floor plan at a shopping </a:t>
            </a:r>
            <a:r>
              <a:rPr lang="en-US" sz="1500" dirty="0" smtClean="0"/>
              <a:t>mall</a:t>
            </a:r>
            <a:r>
              <a:rPr lang="en-US" sz="1500" dirty="0" smtClean="0"/>
              <a:t>, or</a:t>
            </a:r>
            <a:endParaRPr lang="en-US" sz="1500" dirty="0" smtClean="0"/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Emergency information.</a:t>
            </a:r>
            <a:endParaRPr lang="en-US" sz="1500" dirty="0" smtClean="0"/>
          </a:p>
          <a:p>
            <a:pPr>
              <a:buFont typeface="Arial" charset="0"/>
              <a:buChar char="•"/>
            </a:pPr>
            <a:r>
              <a:rPr lang="en-US" sz="1800" dirty="0" smtClean="0"/>
              <a:t>We call them “local information” in this presentation.</a:t>
            </a:r>
          </a:p>
          <a:p>
            <a:r>
              <a:rPr lang="en-US" sz="1800" dirty="0" smtClean="0"/>
              <a:t>Currently people need to do the following actions.</a:t>
            </a:r>
          </a:p>
          <a:p>
            <a:pPr lvl="1"/>
            <a:r>
              <a:rPr lang="en-US" sz="1500" dirty="0" smtClean="0"/>
              <a:t>Search web site.</a:t>
            </a:r>
          </a:p>
          <a:p>
            <a:pPr lvl="1"/>
            <a:r>
              <a:rPr lang="en-US" sz="1500" dirty="0" smtClean="0"/>
              <a:t>Get the local information by unicast traffic.</a:t>
            </a:r>
            <a:endParaRPr lang="en-US" sz="1500" dirty="0"/>
          </a:p>
          <a:p>
            <a:r>
              <a:rPr lang="en-US" sz="1800" dirty="0" smtClean="0"/>
              <a:t>These actions waste channel time/bandwidth.</a:t>
            </a:r>
          </a:p>
          <a:p>
            <a:r>
              <a:rPr lang="en-US" dirty="0" smtClean="0"/>
              <a:t>Broadcasting </a:t>
            </a:r>
            <a:r>
              <a:rPr lang="en-US" dirty="0" smtClean="0"/>
              <a:t>local information on WLAN can reduce per user </a:t>
            </a:r>
            <a:r>
              <a:rPr lang="en-US" dirty="0" smtClean="0"/>
              <a:t>bandwidth.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sz="1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September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9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Broadcasting Service on WLAN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ja-JP" sz="2000" dirty="0"/>
              <a:t>WLAN is a suitable </a:t>
            </a:r>
            <a:r>
              <a:rPr lang="en-US" altLang="ja-JP" sz="2000" dirty="0" smtClean="0"/>
              <a:t>medium </a:t>
            </a:r>
            <a:r>
              <a:rPr lang="en-US" altLang="ja-JP" sz="2000" dirty="0"/>
              <a:t>for local </a:t>
            </a:r>
            <a:r>
              <a:rPr lang="en-US" altLang="ja-JP" sz="2000" dirty="0" smtClean="0"/>
              <a:t>broadcasting service, but it is not used.</a:t>
            </a:r>
            <a:endParaRPr lang="en-US" altLang="ja-JP" sz="20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Radio wave is suitable for broadcasting based on its nature.</a:t>
            </a:r>
          </a:p>
          <a:p>
            <a:pPr lvl="2">
              <a:buFont typeface="Arial" charset="0"/>
              <a:buChar char="•"/>
            </a:pPr>
            <a:r>
              <a:rPr lang="en-US" altLang="ja-JP" sz="1600" dirty="0"/>
              <a:t>Anyone can listen in the </a:t>
            </a:r>
            <a:r>
              <a:rPr lang="en-US" altLang="ja-JP" sz="1600" dirty="0" smtClean="0"/>
              <a:t>range.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Frequently changed information, such as vacant space at a parking lot, can be reflected in real time.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IEEE802.11 WLAN has broadcast mechanism (group address)</a:t>
            </a:r>
            <a:endParaRPr lang="en-US" altLang="ja-JP" sz="19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Unlicensed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Locality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Low cost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Currently used broadcasting </a:t>
            </a:r>
            <a:r>
              <a:rPr lang="en-US" sz="2000" dirty="0" smtClean="0"/>
              <a:t>services </a:t>
            </a:r>
            <a:r>
              <a:rPr lang="en-US" sz="2000" dirty="0" smtClean="0"/>
              <a:t>on WLAN</a:t>
            </a:r>
            <a:r>
              <a:rPr lang="en-US" altLang="ja-JP" sz="2000" dirty="0"/>
              <a:t>, such as YouTube Live, </a:t>
            </a:r>
            <a:r>
              <a:rPr lang="en-US" altLang="ja-JP" sz="2000" dirty="0" smtClean="0"/>
              <a:t>Facebook Live</a:t>
            </a: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Application layer broadcasting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It is </a:t>
            </a:r>
            <a:r>
              <a:rPr lang="en-US" dirty="0" smtClean="0"/>
              <a:t>composed of</a:t>
            </a:r>
            <a:r>
              <a:rPr lang="en-US" sz="1800" dirty="0" smtClean="0"/>
              <a:t> many independent unicast streams in a single BSS.</a:t>
            </a:r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The occupied bandwidth is proportional to the number of participating users.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The current model suffices if users are distributed world-wide, but works highly inefficiently when they are located in a small area.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September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1 (Audio Guidance)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ea typeface="ＭＳ Ｐゴシック" charset="-128"/>
              </a:rPr>
              <a:t>Train</a:t>
            </a:r>
          </a:p>
          <a:p>
            <a:r>
              <a:rPr lang="en-US" altLang="ja-JP" sz="1400" dirty="0">
                <a:ea typeface="ＭＳ Ｐゴシック" charset="-128"/>
              </a:rPr>
              <a:t>STA</a:t>
            </a:r>
          </a:p>
        </p:txBody>
      </p:sp>
      <p:sp>
        <p:nvSpPr>
          <p:cNvPr id="23" name="Oval 42"/>
          <p:cNvSpPr>
            <a:spLocks noChangeArrowheads="1"/>
          </p:cNvSpPr>
          <p:nvPr/>
        </p:nvSpPr>
        <p:spPr bwMode="auto">
          <a:xfrm>
            <a:off x="5162609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Oval 43"/>
          <p:cNvSpPr>
            <a:spLocks noChangeArrowheads="1"/>
          </p:cNvSpPr>
          <p:nvPr/>
        </p:nvSpPr>
        <p:spPr bwMode="auto">
          <a:xfrm>
            <a:off x="5062492" y="2999637"/>
            <a:ext cx="505037" cy="700241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44"/>
          <p:cNvSpPr>
            <a:spLocks noChangeArrowheads="1"/>
          </p:cNvSpPr>
          <p:nvPr/>
        </p:nvSpPr>
        <p:spPr bwMode="auto">
          <a:xfrm>
            <a:off x="5767764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Oval 45"/>
          <p:cNvSpPr>
            <a:spLocks noChangeArrowheads="1"/>
          </p:cNvSpPr>
          <p:nvPr/>
        </p:nvSpPr>
        <p:spPr bwMode="auto">
          <a:xfrm>
            <a:off x="5667647" y="2999637"/>
            <a:ext cx="505037" cy="700241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6399665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6299548" y="2999637"/>
            <a:ext cx="505037" cy="700241"/>
          </a:xfrm>
          <a:prstGeom prst="ellipse">
            <a:avLst/>
          </a:prstGeom>
          <a:solidFill>
            <a:srgbClr val="A4FDC3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7004820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6904703" y="2999637"/>
            <a:ext cx="505037" cy="700241"/>
          </a:xfrm>
          <a:prstGeom prst="ellipse">
            <a:avLst/>
          </a:prstGeom>
          <a:solidFill>
            <a:srgbClr val="EEFCB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42"/>
          <p:cNvSpPr>
            <a:spLocks noChangeArrowheads="1"/>
          </p:cNvSpPr>
          <p:nvPr/>
        </p:nvSpPr>
        <p:spPr bwMode="auto">
          <a:xfrm>
            <a:off x="7604756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7504639" y="2999637"/>
            <a:ext cx="505037" cy="700241"/>
          </a:xfrm>
          <a:prstGeom prst="ellipse">
            <a:avLst/>
          </a:prstGeom>
          <a:solidFill>
            <a:srgbClr val="FFC7A4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auto">
          <a:xfrm>
            <a:off x="8209911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8109794" y="2999637"/>
            <a:ext cx="505037" cy="700241"/>
          </a:xfrm>
          <a:prstGeom prst="ellipse">
            <a:avLst/>
          </a:prstGeom>
          <a:solidFill>
            <a:srgbClr val="D79DF7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4" name="図形グループ 43"/>
          <p:cNvGrpSpPr/>
          <p:nvPr/>
        </p:nvGrpSpPr>
        <p:grpSpPr>
          <a:xfrm>
            <a:off x="5245280" y="2813896"/>
            <a:ext cx="271077" cy="561231"/>
            <a:chOff x="5461304" y="4162452"/>
            <a:chExt cx="271077" cy="561231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3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5846713" y="2813896"/>
            <a:ext cx="271077" cy="561231"/>
            <a:chOff x="5461304" y="4162452"/>
            <a:chExt cx="271077" cy="561231"/>
          </a:xfrm>
        </p:grpSpPr>
        <p:sp>
          <p:nvSpPr>
            <p:cNvPr id="46" name="角丸四角形 45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7" name="図形グループ 46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9" name="角丸四角形 48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8" name="フリーフォーム 47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6478614" y="2813896"/>
            <a:ext cx="271077" cy="561231"/>
            <a:chOff x="5461304" y="4162452"/>
            <a:chExt cx="271077" cy="561231"/>
          </a:xfrm>
        </p:grpSpPr>
        <p:sp>
          <p:nvSpPr>
            <p:cNvPr id="52" name="角丸四角形 51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3" name="図形グループ 52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55" name="角丸四角形 54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54" name="フリーフォーム 53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7082273" y="2813896"/>
            <a:ext cx="271077" cy="561231"/>
            <a:chOff x="5461304" y="4162452"/>
            <a:chExt cx="271077" cy="561231"/>
          </a:xfrm>
        </p:grpSpPr>
        <p:sp>
          <p:nvSpPr>
            <p:cNvPr id="58" name="角丸四角形 57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9" name="図形グループ 58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1" name="角丸四角形 60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0" name="フリーフォーム 59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7685425" y="2813056"/>
            <a:ext cx="271077" cy="561231"/>
            <a:chOff x="5461304" y="4162452"/>
            <a:chExt cx="271077" cy="561231"/>
          </a:xfrm>
        </p:grpSpPr>
        <p:sp>
          <p:nvSpPr>
            <p:cNvPr id="64" name="角丸四角形 63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65" name="図形グループ 64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7" name="角丸四角形 66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6" name="フリーフォーム 65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9" name="図形グループ 68"/>
          <p:cNvGrpSpPr/>
          <p:nvPr/>
        </p:nvGrpSpPr>
        <p:grpSpPr>
          <a:xfrm>
            <a:off x="8292582" y="2820177"/>
            <a:ext cx="271077" cy="561231"/>
            <a:chOff x="5461304" y="4162452"/>
            <a:chExt cx="271077" cy="561231"/>
          </a:xfrm>
        </p:grpSpPr>
        <p:sp>
          <p:nvSpPr>
            <p:cNvPr id="70" name="角丸四角形 69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71" name="図形グループ 70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73" name="角丸四角形 72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72" name="フリーフォーム 71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75" name="稲妻 74"/>
          <p:cNvSpPr/>
          <p:nvPr/>
        </p:nvSpPr>
        <p:spPr bwMode="auto">
          <a:xfrm rot="20895768">
            <a:off x="7156108" y="2089115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208470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86752" y="3938610"/>
            <a:ext cx="3884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Anyone in stadium,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museum or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zoo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who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has a smartphone can listen audio guidance/comments without additional hardware.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Multiple logical channels can be used. Multilingual broadcasting can be supported on a single radio channel.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Of course, any type of data can be broadcast, such as video, text, HTML</a:t>
            </a:r>
            <a:r>
              <a:rPr kumimoji="1" lang="mr-IN" altLang="ja-JP" sz="1400" dirty="0" smtClean="0">
                <a:solidFill>
                  <a:schemeClr val="tx1"/>
                </a:solidFill>
              </a:rPr>
              <a:t>…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6" y="2197650"/>
            <a:ext cx="3900205" cy="2599502"/>
          </a:xfrm>
          <a:prstGeom prst="rect">
            <a:avLst/>
          </a:prstGeom>
        </p:spPr>
      </p:pic>
      <p:grpSp>
        <p:nvGrpSpPr>
          <p:cNvPr id="11" name="図形グループ 10"/>
          <p:cNvGrpSpPr/>
          <p:nvPr/>
        </p:nvGrpSpPr>
        <p:grpSpPr>
          <a:xfrm>
            <a:off x="5062765" y="3420853"/>
            <a:ext cx="520995" cy="299706"/>
            <a:chOff x="8109794" y="1340768"/>
            <a:chExt cx="914400" cy="940069"/>
          </a:xfrm>
        </p:grpSpPr>
        <p:sp>
          <p:nvSpPr>
            <p:cNvPr id="8" name="角丸四角形 7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図形グループ 77"/>
          <p:cNvGrpSpPr/>
          <p:nvPr/>
        </p:nvGrpSpPr>
        <p:grpSpPr>
          <a:xfrm>
            <a:off x="5664222" y="3417326"/>
            <a:ext cx="520995" cy="299706"/>
            <a:chOff x="8109794" y="1340768"/>
            <a:chExt cx="914400" cy="940069"/>
          </a:xfrm>
        </p:grpSpPr>
        <p:sp>
          <p:nvSpPr>
            <p:cNvPr id="80" name="角丸四角形 79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6304466" y="3417326"/>
            <a:ext cx="520996" cy="299706"/>
            <a:chOff x="8109794" y="1340768"/>
            <a:chExt cx="914400" cy="940069"/>
          </a:xfrm>
        </p:grpSpPr>
        <p:sp>
          <p:nvSpPr>
            <p:cNvPr id="83" name="角丸四角形 82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図形グループ 84"/>
          <p:cNvGrpSpPr/>
          <p:nvPr/>
        </p:nvGrpSpPr>
        <p:grpSpPr>
          <a:xfrm>
            <a:off x="6905923" y="3413799"/>
            <a:ext cx="520996" cy="299706"/>
            <a:chOff x="8109794" y="1340768"/>
            <a:chExt cx="914400" cy="940069"/>
          </a:xfrm>
        </p:grpSpPr>
        <p:sp>
          <p:nvSpPr>
            <p:cNvPr id="86" name="角丸四角形 85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図形グループ 87"/>
          <p:cNvGrpSpPr/>
          <p:nvPr/>
        </p:nvGrpSpPr>
        <p:grpSpPr>
          <a:xfrm>
            <a:off x="7511669" y="3417326"/>
            <a:ext cx="520995" cy="299706"/>
            <a:chOff x="8109794" y="1340768"/>
            <a:chExt cx="914400" cy="940069"/>
          </a:xfrm>
        </p:grpSpPr>
        <p:sp>
          <p:nvSpPr>
            <p:cNvPr id="89" name="角丸四角形 88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図形グループ 90"/>
          <p:cNvGrpSpPr/>
          <p:nvPr/>
        </p:nvGrpSpPr>
        <p:grpSpPr>
          <a:xfrm>
            <a:off x="8113126" y="3413799"/>
            <a:ext cx="520995" cy="299706"/>
            <a:chOff x="8109794" y="1340768"/>
            <a:chExt cx="914400" cy="940069"/>
          </a:xfrm>
        </p:grpSpPr>
        <p:sp>
          <p:nvSpPr>
            <p:cNvPr id="92" name="角丸四角形 91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2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2</a:t>
            </a:r>
            <a:br>
              <a:rPr kumimoji="1" lang="en-US" altLang="ja-JP" dirty="0" smtClean="0"/>
            </a:br>
            <a:r>
              <a:rPr kumimoji="1" lang="en-US" altLang="ja-JP" dirty="0" smtClean="0"/>
              <a:t>(Floor Guide, Timetable, Advertisement)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ea typeface="ＭＳ Ｐゴシック" charset="-128"/>
              </a:rPr>
              <a:t>Train</a:t>
            </a:r>
          </a:p>
          <a:p>
            <a:r>
              <a:rPr lang="en-US" altLang="ja-JP" sz="1400">
                <a:ea typeface="ＭＳ Ｐゴシック" charset="-128"/>
              </a:rPr>
              <a:t>STA</a:t>
            </a:r>
          </a:p>
        </p:txBody>
      </p:sp>
      <p:sp>
        <p:nvSpPr>
          <p:cNvPr id="75" name="稲妻 74"/>
          <p:cNvSpPr/>
          <p:nvPr/>
        </p:nvSpPr>
        <p:spPr bwMode="auto">
          <a:xfrm rot="20895768">
            <a:off x="7159248" y="2000908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198691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9" name="図形グループ 28"/>
          <p:cNvGrpSpPr>
            <a:grpSpLocks noChangeAspect="1"/>
          </p:cNvGrpSpPr>
          <p:nvPr/>
        </p:nvGrpSpPr>
        <p:grpSpPr>
          <a:xfrm>
            <a:off x="5774894" y="2748647"/>
            <a:ext cx="416861" cy="714991"/>
            <a:chOff x="3986644" y="1720387"/>
            <a:chExt cx="2385556" cy="4091648"/>
          </a:xfrm>
        </p:grpSpPr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1" name="正方形/長方形 10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線コネクタ 85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直線コネクタ 86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線コネクタ 87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直線コネクタ 88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コネクタ 89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図形グループ 2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2" name="正方形/長方形 2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4" name="正方形/長方形 93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正方形/長方形 95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97" name="図形グループ 96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98" name="正方形/長方形 9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04" name="図形グループ 103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105" name="正方形/長方形 104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0" name="正方形/長方形 109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1" name="図形グループ 11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112" name="正方形/長方形 1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4" name="正方形/長方形 1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6" name="正方形/長方形 1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7" name="正方形/長方形 1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8" name="図形グループ 117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19" name="正方形/長方形 118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0" name="正方形/長方形 119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1" name="正方形/長方形 120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4" name="正方形/長方形 123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25" name="図形グループ 124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26" name="正方形/長方形 12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8" name="正方形/長方形 12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9" name="正方形/長方形 12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0" name="正方形/長方形 12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1" name="正方形/長方形 13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2" name="図形グループ 131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33" name="正方形/長方形 132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4" name="正方形/長方形 133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5" name="正方形/長方形 134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6" name="正方形/長方形 135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7" name="正方形/長方形 136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8" name="正方形/長方形 137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9" name="図形グループ 138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40" name="正方形/長方形 13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1" name="正方形/長方形 14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2" name="正方形/長方形 14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5" name="正方形/長方形 14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46" name="Oval 42"/>
          <p:cNvSpPr>
            <a:spLocks noChangeAspect="1" noChangeArrowheads="1"/>
          </p:cNvSpPr>
          <p:nvPr/>
        </p:nvSpPr>
        <p:spPr bwMode="auto">
          <a:xfrm>
            <a:off x="5040239" y="2426786"/>
            <a:ext cx="591206" cy="585143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48" name="図形グループ 147"/>
          <p:cNvGrpSpPr/>
          <p:nvPr/>
        </p:nvGrpSpPr>
        <p:grpSpPr>
          <a:xfrm>
            <a:off x="4832221" y="3020795"/>
            <a:ext cx="942673" cy="1480598"/>
            <a:chOff x="4409728" y="2557468"/>
            <a:chExt cx="942673" cy="1480598"/>
          </a:xfrm>
        </p:grpSpPr>
        <p:sp>
          <p:nvSpPr>
            <p:cNvPr id="147" name="Oval 43"/>
            <p:cNvSpPr>
              <a:spLocks noChangeArrowheads="1"/>
            </p:cNvSpPr>
            <p:nvPr/>
          </p:nvSpPr>
          <p:spPr bwMode="auto">
            <a:xfrm>
              <a:off x="4498092" y="2557468"/>
              <a:ext cx="769737" cy="144485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4409728" y="3279895"/>
              <a:ext cx="942673" cy="7581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50" name="円/楕円 149"/>
          <p:cNvSpPr/>
          <p:nvPr/>
        </p:nvSpPr>
        <p:spPr bwMode="auto">
          <a:xfrm rot="1318195">
            <a:off x="5161484" y="3224375"/>
            <a:ext cx="869027" cy="223583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9" name="Oval 42"/>
          <p:cNvSpPr>
            <a:spLocks noChangeAspect="1" noChangeArrowheads="1"/>
          </p:cNvSpPr>
          <p:nvPr/>
        </p:nvSpPr>
        <p:spPr bwMode="auto">
          <a:xfrm>
            <a:off x="5875733" y="3389282"/>
            <a:ext cx="231736" cy="229359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51" name="図形グループ 150"/>
          <p:cNvGrpSpPr>
            <a:grpSpLocks noChangeAspect="1"/>
          </p:cNvGrpSpPr>
          <p:nvPr/>
        </p:nvGrpSpPr>
        <p:grpSpPr>
          <a:xfrm>
            <a:off x="7656783" y="1911019"/>
            <a:ext cx="1091681" cy="1872428"/>
            <a:chOff x="3986644" y="1720387"/>
            <a:chExt cx="2385556" cy="4091648"/>
          </a:xfrm>
        </p:grpSpPr>
        <p:grpSp>
          <p:nvGrpSpPr>
            <p:cNvPr id="152" name="図形グループ 15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224" name="角丸四角形 223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5" name="正方形/長方形 224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53" name="正方形/長方形 152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5" name="正方形/長方形 154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7" name="正方形/長方形 156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8" name="正方形/長方形 157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62" name="直線コネクタ 161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直線コネクタ 162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直線コネクタ 163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直線コネクタ 164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直線コネクタ 165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線コネクタ 166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8" name="図形グループ 16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18" name="正方形/長方形 21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9" name="正方形/長方形 21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0" name="正方形/長方形 21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1" name="正方形/長方形 22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2" name="正方形/長方形 22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3" name="正方形/長方形 22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69" name="図形グループ 168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212" name="正方形/長方形 2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3" name="正方形/長方形 2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4" name="正方形/長方形 2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5" name="正方形/長方形 2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6" name="正方形/長方形 2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7" name="正方形/長方形 2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0" name="図形グループ 169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206" name="正方形/長方形 20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7" name="正方形/長方形 20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8" name="正方形/長方形 20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9" name="正方形/長方形 20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0" name="正方形/長方形 20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1" name="正方形/長方形 21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1" name="図形グループ 17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200" name="正方形/長方形 19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1" name="正方形/長方形 20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2" name="正方形/長方形 20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3" name="正方形/長方形 20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4" name="正方形/長方形 20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5" name="正方形/長方形 20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2" name="図形グループ 171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94" name="正方形/長方形 193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5" name="正方形/長方形 194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6" name="正方形/長方形 195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7" name="正方形/長方形 196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8" name="正方形/長方形 197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9" name="正方形/長方形 198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3" name="図形グループ 172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88" name="正方形/長方形 18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1" name="正方形/長方形 19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4" name="図形グループ 173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82" name="正方形/長方形 18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正方形/長方形 18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4" name="正方形/長方形 18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5" name="図形グループ 174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76" name="正方形/長方形 17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正方形/長方形 17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1" name="正方形/長方形 18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226" name="正方形/長方形 225"/>
          <p:cNvSpPr/>
          <p:nvPr/>
        </p:nvSpPr>
        <p:spPr bwMode="auto">
          <a:xfrm>
            <a:off x="7897332" y="3783447"/>
            <a:ext cx="45731" cy="2188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7" name="正方形/長方形 226"/>
          <p:cNvSpPr/>
          <p:nvPr/>
        </p:nvSpPr>
        <p:spPr bwMode="auto">
          <a:xfrm>
            <a:off x="8511213" y="3779009"/>
            <a:ext cx="54233" cy="2485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8" name="正方形/長方形 227"/>
          <p:cNvSpPr/>
          <p:nvPr/>
        </p:nvSpPr>
        <p:spPr bwMode="auto">
          <a:xfrm>
            <a:off x="7656782" y="4009071"/>
            <a:ext cx="1091681" cy="709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863697" y="4389638"/>
            <a:ext cx="3884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Anyone in a shopping mall, conference venue like here, who has a smartphone can see the floor guide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>
                <a:solidFill>
                  <a:schemeClr val="tx1"/>
                </a:solidFill>
              </a:rPr>
              <a:t>Anyone 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 train station </a:t>
            </a:r>
            <a:r>
              <a:rPr kumimoji="1" lang="en-US" altLang="ja-JP" sz="1600" dirty="0">
                <a:solidFill>
                  <a:schemeClr val="tx1"/>
                </a:solidFill>
              </a:rPr>
              <a:t>who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has </a:t>
            </a:r>
            <a:r>
              <a:rPr kumimoji="1" lang="en-US" altLang="ja-JP" sz="1600" dirty="0">
                <a:solidFill>
                  <a:schemeClr val="tx1"/>
                </a:solidFill>
              </a:rPr>
              <a:t>a smartphone can see the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timetable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Digital signage device in the area can show the same information.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134165" y="3799967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solidFill>
                  <a:schemeClr val="tx1"/>
                </a:solidFill>
              </a:rPr>
              <a:t>Smartphone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7243632" y="4070815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Digital </a:t>
            </a:r>
            <a:r>
              <a:rPr kumimoji="1" lang="en-US" altLang="ja-JP" sz="1400" smtClean="0">
                <a:solidFill>
                  <a:schemeClr val="tx1"/>
                </a:solidFill>
              </a:rPr>
              <a:t>Signage Device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6" y="2805778"/>
            <a:ext cx="4032203" cy="26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</a:t>
            </a:r>
            <a:r>
              <a:rPr kumimoji="1" lang="en-US" altLang="ja-JP" dirty="0" smtClean="0"/>
              <a:t>3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(Emergency Information)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Broadcasting infrastructure can be used for distributing emergency information such as:</a:t>
            </a:r>
          </a:p>
          <a:p>
            <a:pPr lvl="1"/>
            <a:r>
              <a:rPr kumimoji="1" lang="en-US" altLang="ja-JP" dirty="0" smtClean="0"/>
              <a:t>Evacuation guidance in case of fire.</a:t>
            </a:r>
          </a:p>
          <a:p>
            <a:pPr lvl="1"/>
            <a:r>
              <a:rPr lang="en-US" altLang="ja-JP" dirty="0" smtClean="0"/>
              <a:t>Earthquake warning.</a:t>
            </a:r>
          </a:p>
          <a:p>
            <a:pPr lvl="1"/>
            <a:r>
              <a:rPr kumimoji="1" lang="en-US" altLang="ja-JP" dirty="0" smtClean="0"/>
              <a:t>Food information in a shelter.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Security Requirements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 prevent fake information distribution, the source of information shall be identified.</a:t>
            </a:r>
          </a:p>
          <a:p>
            <a:pPr lvl="1"/>
            <a:r>
              <a:rPr lang="en-US" altLang="ja-JP" dirty="0"/>
              <a:t>Because of dense deployment in the assumed use </a:t>
            </a:r>
            <a:r>
              <a:rPr lang="en-US" altLang="ja-JP" dirty="0" smtClean="0"/>
              <a:t>cases, the fake AP causes a disruption of the services.</a:t>
            </a:r>
          </a:p>
          <a:p>
            <a:pPr lvl="1"/>
            <a:r>
              <a:rPr lang="en-US" altLang="ja-JP" dirty="0" smtClean="0"/>
              <a:t>Every broadcast frame shall be authenticated by the receivers.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Encryption may be optional.</a:t>
            </a:r>
          </a:p>
          <a:p>
            <a:pPr lvl="1"/>
            <a:r>
              <a:rPr lang="en-US" altLang="ja-JP" dirty="0" smtClean="0"/>
              <a:t>Most broadcasting contents are considered as public and preferred to be widely distributed.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Broadcast Security on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7858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000" dirty="0" smtClean="0"/>
              <a:t>Required to join GTKSA.</a:t>
            </a:r>
          </a:p>
          <a:p>
            <a:pPr lvl="1"/>
            <a:r>
              <a:rPr lang="en-US" altLang="ja-JP" sz="1700" dirty="0" smtClean="0"/>
              <a:t>GTK and Key RSC are shared by EAPOL-key or, in case of 802.11ai, Key Delivery element in Association Response.</a:t>
            </a:r>
            <a:endParaRPr kumimoji="1" lang="en-US" altLang="ja-JP" sz="1700" dirty="0" smtClean="0"/>
          </a:p>
          <a:p>
            <a:r>
              <a:rPr lang="en-US" altLang="ja-JP" sz="2000" dirty="0" smtClean="0"/>
              <a:t>Current GTKSA uses AES, a kind of “Symmetric-key algorithm”.</a:t>
            </a:r>
          </a:p>
          <a:p>
            <a:pPr lvl="1"/>
            <a:r>
              <a:rPr kumimoji="1" lang="en-US" altLang="ja-JP" sz="1600" dirty="0" smtClean="0"/>
              <a:t>An AP and non-AP STAs in a GTKSA shares the same GTK and Key RSC/TSC.</a:t>
            </a:r>
          </a:p>
          <a:p>
            <a:pPr lvl="1"/>
            <a:r>
              <a:rPr kumimoji="1" lang="en-US" altLang="ja-JP" sz="1600" dirty="0" smtClean="0"/>
              <a:t>The AP encrypts broadcast frames by using the GTK and the Key TSC.</a:t>
            </a:r>
          </a:p>
          <a:p>
            <a:pPr lvl="1"/>
            <a:r>
              <a:rPr lang="en-US" altLang="ja-JP" sz="1600" dirty="0" smtClean="0"/>
              <a:t>The non-AP STA decrypts broadcast frames by using the GTK and the Key RSC.</a:t>
            </a:r>
          </a:p>
          <a:p>
            <a:pPr lvl="1"/>
            <a:r>
              <a:rPr kumimoji="1" lang="en-US" altLang="ja-JP" sz="1600" dirty="0" smtClean="0"/>
              <a:t>This means “Any STAs which can decrypt broadcast frames can produce encrypted broadcast frames”.</a:t>
            </a:r>
          </a:p>
          <a:p>
            <a:pPr lvl="1"/>
            <a:r>
              <a:rPr lang="en-US" altLang="ja-JP" sz="1600" dirty="0" smtClean="0"/>
              <a:t>So a malicious user can produce fake broadcast frames.</a:t>
            </a:r>
          </a:p>
          <a:p>
            <a:pPr lvl="1"/>
            <a:r>
              <a:rPr kumimoji="1" lang="en-US" altLang="ja-JP" sz="1600" dirty="0" smtClean="0"/>
              <a:t>The receivers can NOT check the integrity of broadcast frames.</a:t>
            </a:r>
            <a:endParaRPr kumimoji="1" lang="ja-JP" altLang="en-US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4216944"/>
            <a:ext cx="48603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AP</a:t>
            </a:r>
            <a:endParaRPr kumimoji="1" lang="ja-JP" altLang="en-US" sz="1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6846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STA</a:t>
            </a:r>
            <a:endParaRPr kumimoji="1"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9803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11" name="稲妻 10"/>
          <p:cNvSpPr/>
          <p:nvPr/>
        </p:nvSpPr>
        <p:spPr>
          <a:xfrm rot="12928932">
            <a:off x="2587720" y="483922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8353" y="4166290"/>
            <a:ext cx="95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TSC)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2443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稲妻 13"/>
          <p:cNvSpPr/>
          <p:nvPr/>
        </p:nvSpPr>
        <p:spPr>
          <a:xfrm rot="10446398">
            <a:off x="3043099" y="464248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9661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68275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稲妻 17"/>
          <p:cNvSpPr/>
          <p:nvPr/>
        </p:nvSpPr>
        <p:spPr>
          <a:xfrm rot="15774645">
            <a:off x="2124378" y="4682741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97162" y="4216944"/>
            <a:ext cx="48603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AP</a:t>
            </a:r>
            <a:endParaRPr kumimoji="1" lang="ja-JP" altLang="en-US" sz="1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28232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STA</a:t>
            </a:r>
            <a:endParaRPr kumimoji="1" lang="ja-JP" altLang="en-US" sz="1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17042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39422" y="5229200"/>
            <a:ext cx="96853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malicious</a:t>
            </a:r>
          </a:p>
          <a:p>
            <a:pPr algn="ctr"/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sp>
        <p:nvSpPr>
          <p:cNvPr id="23" name="稲妻 22"/>
          <p:cNvSpPr/>
          <p:nvPr/>
        </p:nvSpPr>
        <p:spPr>
          <a:xfrm rot="16598581">
            <a:off x="6795073" y="5488249"/>
            <a:ext cx="279638" cy="319888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23829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60749" y="573355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966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稲妻 28"/>
          <p:cNvSpPr/>
          <p:nvPr/>
        </p:nvSpPr>
        <p:spPr>
          <a:xfrm rot="17039186">
            <a:off x="6260815" y="4852783"/>
            <a:ext cx="339270" cy="94072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60749" y="4977024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tx1"/>
                </a:solidFill>
              </a:rPr>
              <a:t>Mac </a:t>
            </a:r>
            <a:r>
              <a:rPr kumimoji="1" lang="en-US" altLang="ja-JP" sz="1100" smtClean="0">
                <a:solidFill>
                  <a:schemeClr val="tx1"/>
                </a:solidFill>
              </a:rPr>
              <a:t>address spoofing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2028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17090</TotalTime>
  <Words>1079</Words>
  <Application>Microsoft Macintosh PowerPoint</Application>
  <PresentationFormat>画面に合わせる (4:3)</PresentationFormat>
  <Paragraphs>207</Paragraphs>
  <Slides>14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Arial Unicode MS</vt:lpstr>
      <vt:lpstr>Mangal</vt:lpstr>
      <vt:lpstr>MS Gothic</vt:lpstr>
      <vt:lpstr>ＭＳ Ｐゴシック</vt:lpstr>
      <vt:lpstr>Times</vt:lpstr>
      <vt:lpstr>Times New Roman</vt:lpstr>
      <vt:lpstr>Yu Gothic</vt:lpstr>
      <vt:lpstr>Arial</vt:lpstr>
      <vt:lpstr>ホワイト</vt:lpstr>
      <vt:lpstr>文書</vt:lpstr>
      <vt:lpstr>Broadcasting on WLAN</vt:lpstr>
      <vt:lpstr>Abstract</vt:lpstr>
      <vt:lpstr>Motivation</vt:lpstr>
      <vt:lpstr>Broadcasting Service on WLAN</vt:lpstr>
      <vt:lpstr>Use Case 1 (Audio Guidance)</vt:lpstr>
      <vt:lpstr>Use Case 2 (Floor Guide, Timetable, Advertisement)</vt:lpstr>
      <vt:lpstr>Use Case 3 (Emergency Information)</vt:lpstr>
      <vt:lpstr>Security Requirements</vt:lpstr>
      <vt:lpstr>Current Broadcast Security on WLAN</vt:lpstr>
      <vt:lpstr>QoS Considerations</vt:lpstr>
      <vt:lpstr>Amendment Proposal to the Existing Standards</vt:lpstr>
      <vt:lpstr>Conclusion</vt:lpstr>
      <vt:lpstr>Comments &amp; Questions</vt:lpstr>
      <vt:lpstr>Straw poll</vt:lpstr>
    </vt:vector>
  </TitlesOfParts>
  <Manager/>
  <Company/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Broadcasting on WLAN</dc:title>
  <dc:subject/>
  <dc:creator>Hitoshi MORIOKA</dc:creator>
  <cp:keywords/>
  <dc:description/>
  <cp:lastModifiedBy>森岡仁志</cp:lastModifiedBy>
  <cp:revision>128</cp:revision>
  <cp:lastPrinted>1601-01-01T00:00:00Z</cp:lastPrinted>
  <dcterms:created xsi:type="dcterms:W3CDTF">2017-06-12T10:59:22Z</dcterms:created>
  <dcterms:modified xsi:type="dcterms:W3CDTF">2017-09-12T08:41:00Z</dcterms:modified>
  <cp:category/>
</cp:coreProperties>
</file>