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291" r:id="rId4"/>
    <p:sldId id="295" r:id="rId5"/>
    <p:sldId id="268" r:id="rId6"/>
    <p:sldId id="289" r:id="rId7"/>
    <p:sldId id="296" r:id="rId8"/>
    <p:sldId id="297" r:id="rId9"/>
    <p:sldId id="298" r:id="rId10"/>
    <p:sldId id="2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95" autoAdjust="0"/>
  </p:normalViewPr>
  <p:slideViewPr>
    <p:cSldViewPr>
      <p:cViewPr varScale="1">
        <p:scale>
          <a:sx n="87" d="100"/>
          <a:sy n="87" d="100"/>
        </p:scale>
        <p:origin x="90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64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 smtClean="0"/>
              <a:t>March 2017</a:t>
            </a:r>
            <a:endParaRPr lang="en-GB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 smtClean="0"/>
              <a:t>Shahrnaz Azizi, Intel Corporation</a:t>
            </a:r>
            <a:endParaRPr lang="en-GB" sz="1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802.11-17/-0997r0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Preamble Options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/>
              <a:t>2017-07-10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406323"/>
              </p:ext>
            </p:extLst>
          </p:nvPr>
        </p:nvGraphicFramePr>
        <p:xfrm>
          <a:off x="1995488" y="3048001"/>
          <a:ext cx="7194550" cy="261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" name="Document" r:id="rId5" imgW="8267030" imgH="3001301" progId="Word.Document.8">
                  <p:embed/>
                </p:oleObj>
              </mc:Choice>
              <mc:Fallback>
                <p:oleObj name="Document" r:id="rId5" imgW="8267030" imgH="30013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1"/>
                        <a:ext cx="7194550" cy="261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6858000" y="6475414"/>
            <a:ext cx="3184520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80406" y="1751013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/>
              <a:t>[1] </a:t>
            </a:r>
            <a:r>
              <a:rPr lang="en-US" kern="0" dirty="0"/>
              <a:t>16/0341r0 </a:t>
            </a:r>
            <a:r>
              <a:rPr lang="en-US" kern="0" dirty="0"/>
              <a:t>Low power wake-up receiver </a:t>
            </a:r>
            <a:r>
              <a:rPr lang="en-US" kern="0" dirty="0"/>
              <a:t>follow-up, </a:t>
            </a:r>
            <a:r>
              <a:rPr lang="en-US" kern="0" dirty="0"/>
              <a:t>IEEE 802.11 TIG LRLP, March 2016 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/>
              <a:t>[2] 17/0681r1 </a:t>
            </a:r>
            <a:r>
              <a:rPr lang="en-US" kern="0" dirty="0"/>
              <a:t>Preamble  Design for WUR </a:t>
            </a:r>
            <a:r>
              <a:rPr lang="en-US" kern="0" dirty="0"/>
              <a:t>WLAN, </a:t>
            </a:r>
            <a:r>
              <a:rPr lang="en-US" kern="0" dirty="0"/>
              <a:t>IEEE 802.11 </a:t>
            </a:r>
            <a:r>
              <a:rPr lang="en-US" kern="0" dirty="0" err="1"/>
              <a:t>TGba</a:t>
            </a:r>
            <a:r>
              <a:rPr lang="en-US" kern="0" dirty="0"/>
              <a:t>, May 2017 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/>
              <a:t>[3] </a:t>
            </a:r>
            <a:r>
              <a:rPr lang="en-US" kern="0" dirty="0"/>
              <a:t>17/0656r0 WUR PHY Performance Study with </a:t>
            </a:r>
            <a:r>
              <a:rPr lang="en-US" kern="0" dirty="0"/>
              <a:t>Phase Noise </a:t>
            </a:r>
            <a:r>
              <a:rPr lang="en-US" kern="0" dirty="0"/>
              <a:t>and ACI, </a:t>
            </a:r>
            <a:r>
              <a:rPr lang="en-US" kern="0" dirty="0"/>
              <a:t>IEEE 802.11 </a:t>
            </a:r>
            <a:r>
              <a:rPr lang="en-US" kern="0" dirty="0" err="1"/>
              <a:t>TGba</a:t>
            </a:r>
            <a:r>
              <a:rPr lang="en-US" kern="0" dirty="0"/>
              <a:t>, May 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/>
              <a:t>[4] 17/0026r0 WUR phase noise model study, </a:t>
            </a:r>
            <a:r>
              <a:rPr lang="en-US" kern="0" dirty="0"/>
              <a:t>IEEE 802.11 </a:t>
            </a:r>
            <a:r>
              <a:rPr lang="en-US" kern="0" dirty="0" err="1"/>
              <a:t>TGba</a:t>
            </a:r>
            <a:endParaRPr lang="en-US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80406" y="1751013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/>
              <a:t>In this presentation, two options of WUR Preamble are discussed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/>
              <a:t>Common preamble for all rates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kern="0" dirty="0"/>
              <a:t>Use of different preamble sequences to indicate different rates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7010"/>
            <a:ext cx="8305800" cy="4648990"/>
          </a:xfrm>
        </p:spPr>
        <p:txBody>
          <a:bodyPr/>
          <a:lstStyle/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/>
              <a:t>Use of a common preamble for all rates. In [1], PN sequences was given as an </a:t>
            </a:r>
            <a:r>
              <a:rPr lang="en-US" dirty="0" smtClean="0"/>
              <a:t>example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/>
              <a:t>Each bit is OOK </a:t>
            </a:r>
            <a:r>
              <a:rPr lang="en-US" dirty="0" smtClean="0"/>
              <a:t>modulated</a:t>
            </a:r>
            <a:endParaRPr lang="en-US" dirty="0"/>
          </a:p>
          <a:p>
            <a:pPr marL="800100" lvl="1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/>
              <a:t>Discussion Points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600" dirty="0"/>
              <a:t>Simple implementation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600" dirty="0"/>
              <a:t>Use the </a:t>
            </a:r>
            <a:r>
              <a:rPr lang="en-US" sz="1600" dirty="0"/>
              <a:t>lowest </a:t>
            </a:r>
            <a:r>
              <a:rPr lang="en-US" sz="1600" dirty="0"/>
              <a:t>rate for </a:t>
            </a:r>
            <a:r>
              <a:rPr lang="en-US" sz="1600" dirty="0"/>
              <a:t>transmission of Rate Field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600" dirty="0"/>
              <a:t>Use the </a:t>
            </a:r>
            <a:r>
              <a:rPr lang="en-US" sz="1600" dirty="0"/>
              <a:t>lowest rate </a:t>
            </a:r>
            <a:r>
              <a:rPr lang="en-US" sz="1600" dirty="0"/>
              <a:t>for </a:t>
            </a:r>
            <a:r>
              <a:rPr lang="en-US" sz="1600" dirty="0"/>
              <a:t>transmission of WUR beacons</a:t>
            </a:r>
            <a:endParaRPr lang="en-US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600" dirty="0"/>
              <a:t>Mandatory support of the lowest rate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400" dirty="0"/>
              <a:t>Inefficient use of spectrum because WUR beacons </a:t>
            </a:r>
            <a:r>
              <a:rPr lang="en-US" sz="1400" dirty="0"/>
              <a:t>always </a:t>
            </a:r>
            <a:r>
              <a:rPr lang="en-US" sz="1400" dirty="0"/>
              <a:t>have to be transmitted at </a:t>
            </a:r>
            <a:r>
              <a:rPr lang="en-US" sz="1400" dirty="0"/>
              <a:t>the lower </a:t>
            </a:r>
            <a:r>
              <a:rPr lang="en-US" sz="1400" dirty="0"/>
              <a:t>rate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600" dirty="0"/>
              <a:t>Examples: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dirty="0"/>
              <a:t>two repetition of 15-bit PN sequence: </a:t>
            </a:r>
            <a:r>
              <a:rPr lang="en-US" sz="1400" b="1" dirty="0">
                <a:latin typeface="Courier New" panose="02070309020205020404" pitchFamily="49" charset="0"/>
              </a:rPr>
              <a:t>[1000 1111 0101 100</a:t>
            </a:r>
            <a:r>
              <a:rPr lang="en-US" sz="1400" b="1" dirty="0">
                <a:latin typeface="Courier New" panose="02070309020205020404" pitchFamily="49" charset="0"/>
              </a:rPr>
              <a:t>]</a:t>
            </a:r>
            <a:endParaRPr lang="en-US" sz="1400" dirty="0"/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dirty="0"/>
              <a:t>One 31-bit </a:t>
            </a:r>
            <a:r>
              <a:rPr lang="en-US" sz="1400" dirty="0"/>
              <a:t>PN </a:t>
            </a:r>
            <a:r>
              <a:rPr lang="en-US" sz="1400" dirty="0"/>
              <a:t>sequence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56034"/>
          </a:xfrm>
        </p:spPr>
        <p:txBody>
          <a:bodyPr/>
          <a:lstStyle/>
          <a:p>
            <a:r>
              <a:rPr lang="en-US" dirty="0"/>
              <a:t>Option 1: Common Preamble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1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3592"/>
            <a:ext cx="8305800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example: repetition of PN sequences can be </a:t>
            </a:r>
            <a:r>
              <a:rPr lang="en-US" dirty="0" smtClean="0"/>
              <a:t>used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Detection: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Has the ability of providing three peaks when Cross correlated using a sliding window of the received samples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peaks should be preamble-length apart to indicate preamble detection and to give the start of the packet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56034"/>
          </a:xfrm>
        </p:spPr>
        <p:txBody>
          <a:bodyPr/>
          <a:lstStyle/>
          <a:p>
            <a:r>
              <a:rPr lang="en-US" dirty="0"/>
              <a:t>Packet Structure: Common Preamble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00952" y="3702255"/>
            <a:ext cx="3658394" cy="14982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sz="2000" kern="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343135" y="2590801"/>
            <a:ext cx="1752600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 preamble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9476" y="2590801"/>
            <a:ext cx="962526" cy="3931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13301" y="2590801"/>
            <a:ext cx="737580" cy="3931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46960" y="2590801"/>
            <a:ext cx="962526" cy="3931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13587" y="2590801"/>
            <a:ext cx="496949" cy="3931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95736" y="2590801"/>
            <a:ext cx="489641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WUR Mark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57333" y="2589509"/>
            <a:ext cx="455968" cy="3931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Rate Field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52695" y="3627741"/>
            <a:ext cx="129905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15-bit PN seq.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52105" y="3627741"/>
            <a:ext cx="129905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15-bit PN seq.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51645" y="3627741"/>
            <a:ext cx="400696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51519" y="3627741"/>
            <a:ext cx="400696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flipH="1">
            <a:off x="3333736" y="2982639"/>
            <a:ext cx="1251641" cy="610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5552003" y="2982640"/>
            <a:ext cx="1198879" cy="641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220913" y="2147070"/>
            <a:ext cx="15894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chemeClr val="tx1"/>
                </a:solidFill>
              </a:rPr>
              <a:t>Packet structure:</a:t>
            </a:r>
          </a:p>
        </p:txBody>
      </p:sp>
    </p:spTree>
    <p:extLst>
      <p:ext uri="{BB962C8B-B14F-4D97-AF65-F5344CB8AC3E}">
        <p14:creationId xmlns:p14="http://schemas.microsoft.com/office/powerpoint/2010/main" val="14058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888" y="591291"/>
            <a:ext cx="7770813" cy="556034"/>
          </a:xfrm>
        </p:spPr>
        <p:txBody>
          <a:bodyPr/>
          <a:lstStyle/>
          <a:p>
            <a:r>
              <a:rPr lang="en-US" dirty="0"/>
              <a:t>Simulations: </a:t>
            </a:r>
            <a:r>
              <a:rPr lang="en-US" dirty="0" smtClean="0"/>
              <a:t>Miss detection </a:t>
            </a:r>
            <a:r>
              <a:rPr lang="en-US" dirty="0"/>
              <a:t>r</a:t>
            </a:r>
            <a:r>
              <a:rPr lang="en-US" dirty="0" smtClean="0"/>
              <a:t>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2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96835"/>
              </p:ext>
            </p:extLst>
          </p:nvPr>
        </p:nvGraphicFramePr>
        <p:xfrm>
          <a:off x="2290917" y="1981201"/>
          <a:ext cx="7694613" cy="2778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1"/>
                <a:gridCol w="5180012"/>
              </a:tblGrid>
              <a:tr h="1312305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Miss detection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=0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When the LP-WUR receiver detects the start of LP-WUR packet and 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error rate of the payload is </a:t>
                      </a:r>
                      <a:r>
                        <a:rPr lang="en-US" b="0" u="sng" baseline="0" dirty="0" smtClean="0">
                          <a:solidFill>
                            <a:schemeClr val="tx1"/>
                          </a:solidFill>
                        </a:rPr>
                        <a:t>smaller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than certain value, e.g., 40%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6618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Miss detection = 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(1) When the LP-WUR receiver doesn’t detect the start of LP-WUR packet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(2) When the LP-WUR receiver detects the start of LP-WUR packet but the 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error rate of the payload is </a:t>
                      </a:r>
                      <a:r>
                        <a:rPr lang="en-US" b="0" u="sng" baseline="0" dirty="0" smtClean="0">
                          <a:solidFill>
                            <a:schemeClr val="tx1"/>
                          </a:solidFill>
                        </a:rPr>
                        <a:t>larger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than certain value, e.g., 40%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1981200" y="1262587"/>
            <a:ext cx="8305800" cy="46489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kern="0" dirty="0"/>
              <a:t>Simulation parameters are the same as in [3] with the phase noise model given in [4]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0"/>
            <a:ext cx="8380413" cy="715438"/>
          </a:xfrm>
        </p:spPr>
        <p:txBody>
          <a:bodyPr/>
          <a:lstStyle/>
          <a:p>
            <a:r>
              <a:rPr lang="en-US" sz="2800" dirty="0"/>
              <a:t>Miss detection rate with and without ACI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pic>
        <p:nvPicPr>
          <p:cNvPr id="10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808" y="2590800"/>
            <a:ext cx="6410997" cy="3817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7010"/>
            <a:ext cx="8305800" cy="4648990"/>
          </a:xfrm>
        </p:spPr>
        <p:txBody>
          <a:bodyPr/>
          <a:lstStyle/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/>
              <a:t>Different preamble sequences are used for different rates, also discussed in [2]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defTabSz="914400" eaLnBrk="0" hangingPunct="0">
              <a:spcBef>
                <a:spcPct val="20000"/>
              </a:spcBef>
              <a:buClrTx/>
              <a:buSzTx/>
            </a:pPr>
            <a:r>
              <a:rPr lang="en-US" dirty="0"/>
              <a:t>Discussion Points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600" dirty="0"/>
              <a:t>Eliminates the use of Rate </a:t>
            </a:r>
            <a:r>
              <a:rPr lang="en-US" sz="1600" dirty="0"/>
              <a:t>field (and potentially overhead bits – CRC)</a:t>
            </a:r>
            <a:endParaRPr lang="en-US" sz="160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600" dirty="0"/>
              <a:t>Provides flexibility in defining mandatory vs. optional rates, i.e., the lowest rate does not have to be mandatory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400" dirty="0"/>
              <a:t>When the extended range/lowest rate is not needed, network will operate more efficiently </a:t>
            </a:r>
            <a:endParaRPr lang="en-US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600" dirty="0"/>
              <a:t>Parallel correlator will be needed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56034"/>
          </a:xfrm>
        </p:spPr>
        <p:txBody>
          <a:bodyPr/>
          <a:lstStyle/>
          <a:p>
            <a:r>
              <a:rPr lang="en-US" dirty="0"/>
              <a:t>Option 2: Rate Indication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87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7010"/>
            <a:ext cx="8305800" cy="4648990"/>
          </a:xfrm>
        </p:spPr>
        <p:txBody>
          <a:bodyPr/>
          <a:lstStyle/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/>
              <a:t>Short preamble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/>
              <a:t>Long preamble for the lower 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0913" y="756583"/>
            <a:ext cx="7770813" cy="556034"/>
          </a:xfrm>
        </p:spPr>
        <p:txBody>
          <a:bodyPr/>
          <a:lstStyle/>
          <a:p>
            <a:r>
              <a:rPr lang="en-US" sz="2800" dirty="0"/>
              <a:t>Packet Structure: Rate Dependent Preambles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286000" y="2197670"/>
            <a:ext cx="1752600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 preamble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32341" y="2197670"/>
            <a:ext cx="1030259" cy="3931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62600" y="2197670"/>
            <a:ext cx="737580" cy="3931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6259" y="2197670"/>
            <a:ext cx="962526" cy="3931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62886" y="2197670"/>
            <a:ext cx="496949" cy="3931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38601" y="2197670"/>
            <a:ext cx="489641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WUR Mark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0" y="4346712"/>
            <a:ext cx="1752600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802.11 preamble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32341" y="4346712"/>
            <a:ext cx="1981111" cy="3931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13452" y="4346712"/>
            <a:ext cx="1246383" cy="3931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59834" y="4346712"/>
            <a:ext cx="1784400" cy="3931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544235" y="4346712"/>
            <a:ext cx="801749" cy="3931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38601" y="4346712"/>
            <a:ext cx="489641" cy="3931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WUR Mark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2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7010"/>
            <a:ext cx="8305800" cy="4648990"/>
          </a:xfrm>
        </p:spPr>
        <p:txBody>
          <a:bodyPr/>
          <a:lstStyle/>
          <a:p>
            <a:pPr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/>
              <a:t>Do you support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600" dirty="0"/>
              <a:t>Option 1: Common preamble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Y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N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A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600" dirty="0"/>
              <a:t>Option 2: Different preambles to indicate different rates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Y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N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56034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2220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39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16633</TotalTime>
  <Words>638</Words>
  <Application>Microsoft Office PowerPoint</Application>
  <PresentationFormat>Widescreen</PresentationFormat>
  <Paragraphs>134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Courier New</vt:lpstr>
      <vt:lpstr>Times New Roman</vt:lpstr>
      <vt:lpstr>Office Theme</vt:lpstr>
      <vt:lpstr>Document</vt:lpstr>
      <vt:lpstr>Preamble Options</vt:lpstr>
      <vt:lpstr>Introduction</vt:lpstr>
      <vt:lpstr>Option 1: Common Preamble</vt:lpstr>
      <vt:lpstr>Packet Structure: Common Preamble</vt:lpstr>
      <vt:lpstr>Simulations: Miss detection rate</vt:lpstr>
      <vt:lpstr>Miss detection rate with and without ACI</vt:lpstr>
      <vt:lpstr>Option 2: Rate Indication</vt:lpstr>
      <vt:lpstr>Packet Structure: Rate Dependent Preambles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489</cp:revision>
  <cp:lastPrinted>1601-01-01T00:00:00Z</cp:lastPrinted>
  <dcterms:created xsi:type="dcterms:W3CDTF">2015-10-31T00:33:08Z</dcterms:created>
  <dcterms:modified xsi:type="dcterms:W3CDTF">2017-07-10T08:52:26Z</dcterms:modified>
</cp:coreProperties>
</file>