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84" r:id="rId4"/>
    <p:sldId id="293" r:id="rId5"/>
    <p:sldId id="280" r:id="rId6"/>
    <p:sldId id="297" r:id="rId7"/>
    <p:sldId id="289" r:id="rId8"/>
    <p:sldId id="294" r:id="rId9"/>
    <p:sldId id="291" r:id="rId10"/>
    <p:sldId id="295" r:id="rId11"/>
    <p:sldId id="296" r:id="rId12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802.11-17/0990r0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Data Rates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56059"/>
              </p:ext>
            </p:extLst>
          </p:nvPr>
        </p:nvGraphicFramePr>
        <p:xfrm>
          <a:off x="544513" y="2427288"/>
          <a:ext cx="870902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Document" r:id="rId4" imgW="8463037" imgH="2512277" progId="Word.Document.8">
                  <p:embed/>
                </p:oleObj>
              </mc:Choice>
              <mc:Fallback>
                <p:oleObj name="Document" r:id="rId4" imgW="8463037" imgH="25122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2427288"/>
                        <a:ext cx="8709025" cy="257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the WUR low data rate be 62.5 kb/s?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56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the WUR high data rate be 250 kb/s?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1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2534917"/>
          </a:xfrm>
        </p:spPr>
        <p:txBody>
          <a:bodyPr/>
          <a:lstStyle/>
          <a:p>
            <a:r>
              <a:rPr lang="en-US" dirty="0"/>
              <a:t>TGba has decided to support multiple data rates [1]</a:t>
            </a:r>
          </a:p>
          <a:p>
            <a:pPr lvl="1"/>
            <a:r>
              <a:rPr lang="en-US" dirty="0"/>
              <a:t>“R.3.3.D: IEEE 802.11ba supports multiple data rates for the payload part of the wake-up packet”</a:t>
            </a:r>
          </a:p>
          <a:p>
            <a:r>
              <a:rPr lang="en-US" dirty="0"/>
              <a:t>We need to agree on the values of those data rates</a:t>
            </a:r>
          </a:p>
          <a:p>
            <a:r>
              <a:rPr lang="en-US" dirty="0"/>
              <a:t>Design and Simulations of various data rates were provided in May [2]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4682" y="6019800"/>
            <a:ext cx="828886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[1] Po-Kai Huang, “Specification Framework for TGba,” IEEE 802.11-17/575r1, May 2017</a:t>
            </a:r>
          </a:p>
          <a:p>
            <a:pPr marL="0" indent="0">
              <a:buNone/>
            </a:pPr>
            <a:r>
              <a:rPr lang="en-US" sz="1600" kern="0" dirty="0"/>
              <a:t>[2] Steve Shellhammer and Bin Tian, “Data Rates and Coding,” IEEE 802.11-17/670r0, May 2017</a:t>
            </a:r>
          </a:p>
          <a:p>
            <a:pPr marL="0" indent="0">
              <a:buNone/>
            </a:pPr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63677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71838"/>
            <a:ext cx="8288868" cy="699762"/>
          </a:xfrm>
        </p:spPr>
        <p:txBody>
          <a:bodyPr/>
          <a:lstStyle/>
          <a:p>
            <a:r>
              <a:rPr lang="en-US" sz="3200" dirty="0"/>
              <a:t>Link Budget (Channel Model D) (From [2])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623974"/>
              </p:ext>
            </p:extLst>
          </p:nvPr>
        </p:nvGraphicFramePr>
        <p:xfrm>
          <a:off x="228600" y="1371600"/>
          <a:ext cx="922019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3085456767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95654516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311291454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485893078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580909596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348290309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72445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SNR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TX Power Delta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Noise Figure Delta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Impairment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Budget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9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1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4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𝑁𝐹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𝐿𝑜𝑠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𝐼𝑚𝑝𝑎𝑖𝑟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blipFill>
                <a:blip r:embed="rId2"/>
                <a:stretch>
                  <a:fillRect l="-694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9744" y="403215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Wake-up Radio SNR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687669"/>
            <a:ext cx="197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Main Radio SNR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4410670"/>
            <a:ext cx="1978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in TX power due to Regulations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60719" y="4401482"/>
            <a:ext cx="1692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Receiver Noise Figure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8385" y="4251102"/>
            <a:ext cx="1439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Budget for Impairment Loss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71600" y="3626240"/>
            <a:ext cx="838200" cy="405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971800" y="3662536"/>
            <a:ext cx="878813" cy="10251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834467" y="3679171"/>
            <a:ext cx="107219" cy="8146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5925540" y="3662536"/>
            <a:ext cx="547656" cy="7481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7016614" y="3635201"/>
            <a:ext cx="1212986" cy="6159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3"/>
              <p:cNvSpPr txBox="1">
                <a:spLocks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</p:spPr>
            <p:txBody>
              <a:bodyPr/>
              <a:lstStyle>
                <a:lvl1pPr marL="377190" indent="-37719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2200" kern="1200" dirty="0" smtClean="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1pPr>
                <a:lvl2pPr marL="817245" indent="-314325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20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2pPr>
                <a:lvl3pPr marL="12573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18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3pPr>
                <a:lvl4pPr marL="17602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16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4pPr>
                <a:lvl5pPr marL="226314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»"/>
                  <a:defRPr lang="en-US" sz="2200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+mn-ea"/>
                    <a:cs typeface="Arial"/>
                  </a:defRPr>
                </a:lvl5pPr>
                <a:lvl6pPr marL="276606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6898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719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748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Note: SNR is defined with a 20 MHz noise bandwidth for easy comparison. It can be converted to a 4 MHz bandwidth (for example) by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𝑺𝑵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𝑴𝑯𝒛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𝐋𝐨𝐠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num>
                          <m:den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𝐝𝐁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  <a:blipFill>
                <a:blip r:embed="rId3"/>
                <a:stretch>
                  <a:fillRect l="-391" t="-2542" b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3"/>
          <p:cNvSpPr txBox="1">
            <a:spLocks/>
          </p:cNvSpPr>
          <p:nvPr/>
        </p:nvSpPr>
        <p:spPr>
          <a:xfrm>
            <a:off x="309339" y="6448580"/>
            <a:ext cx="9347174" cy="499407"/>
          </a:xfrm>
          <a:prstGeom prst="rect">
            <a:avLst/>
          </a:prstGeom>
        </p:spPr>
        <p:txBody>
          <a:bodyPr/>
          <a:lstStyle>
            <a:lvl1pPr marL="377190" indent="-37719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22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817245" indent="-314325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20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12573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1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760220" indent="-251460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16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263140" indent="-251460" algn="l" defTabSz="502920" rtl="0" eaLnBrk="1" latinLnBrk="0" hangingPunct="1">
              <a:spcBef>
                <a:spcPct val="20000"/>
              </a:spcBef>
              <a:buFont typeface="Arial"/>
              <a:buChar char="»"/>
              <a:defRPr lang="en-US" sz="2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[2] Steve Shellhammer and Bin Tian, “Data Rates and Coding,” IEEE 802.11-17/670r0, May 2017</a:t>
            </a:r>
          </a:p>
        </p:txBody>
      </p:sp>
    </p:spTree>
    <p:extLst>
      <p:ext uri="{BB962C8B-B14F-4D97-AF65-F5344CB8AC3E}">
        <p14:creationId xmlns:p14="http://schemas.microsoft.com/office/powerpoint/2010/main" val="408462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0668-D52C-4233-997A-37E0590E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55322"/>
            <a:ext cx="8288868" cy="640078"/>
          </a:xfrm>
        </p:spPr>
        <p:txBody>
          <a:bodyPr/>
          <a:lstStyle/>
          <a:p>
            <a:r>
              <a:rPr lang="en-US" dirty="0"/>
              <a:t>Data Field Designs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854B0-F63A-45C4-86DC-137D518BF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49174-3C18-435B-92BD-3910B31423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9E3540-9056-4ECA-9980-2C06435DB4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6284C1-B85D-468A-AFED-9B228F80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169" y="1295400"/>
            <a:ext cx="6201631" cy="542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38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62000"/>
            <a:ext cx="8288868" cy="487677"/>
          </a:xfrm>
        </p:spPr>
        <p:txBody>
          <a:bodyPr/>
          <a:lstStyle/>
          <a:p>
            <a:r>
              <a:rPr lang="en-US" sz="3600" dirty="0"/>
              <a:t>Link Budget Margin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963104"/>
              </p:ext>
            </p:extLst>
          </p:nvPr>
        </p:nvGraphicFramePr>
        <p:xfrm>
          <a:off x="152400" y="1447800"/>
          <a:ext cx="9448802" cy="34729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84852455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21907578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36203677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GHz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5 GHz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 GHz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-8.0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-13.0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-10.9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-9.1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-6.7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 &amp; Repetition &amp; Manchester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-4.6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3417595628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915400" cy="1905000"/>
          </a:xfrm>
        </p:spPr>
        <p:txBody>
          <a:bodyPr/>
          <a:lstStyle/>
          <a:p>
            <a:r>
              <a:rPr lang="en-US" sz="1800" dirty="0"/>
              <a:t>Positive Link Budget Margin shown in </a:t>
            </a:r>
            <a:r>
              <a:rPr lang="en-US" sz="1800" dirty="0">
                <a:solidFill>
                  <a:srgbClr val="00B050"/>
                </a:solidFill>
              </a:rPr>
              <a:t>GREEN</a:t>
            </a:r>
          </a:p>
          <a:p>
            <a:r>
              <a:rPr lang="en-US" sz="1800" dirty="0"/>
              <a:t>Negative Link Budget Margin shown in </a:t>
            </a:r>
            <a:r>
              <a:rPr lang="en-US" sz="1800" dirty="0">
                <a:solidFill>
                  <a:srgbClr val="FF0000"/>
                </a:solidFill>
              </a:rPr>
              <a:t>RED</a:t>
            </a:r>
            <a:r>
              <a:rPr lang="en-US" sz="1800" dirty="0">
                <a:solidFill>
                  <a:schemeClr val="tx1"/>
                </a:solidFill>
              </a:rPr>
              <a:t>, indicates the number of dB short of matching the main radio link budget</a:t>
            </a:r>
          </a:p>
          <a:p>
            <a:r>
              <a:rPr lang="en-US" sz="1800" dirty="0">
                <a:solidFill>
                  <a:schemeClr val="tx1"/>
                </a:solidFill>
              </a:rPr>
              <a:t>If WUR needs to operate at higher reliability, like 1% PER, then link budget of the WUR, compared to main radio, is even worse</a:t>
            </a:r>
          </a:p>
          <a:p>
            <a:r>
              <a:rPr lang="en-US" sz="1800" dirty="0">
                <a:solidFill>
                  <a:schemeClr val="tx1"/>
                </a:solidFill>
              </a:rPr>
              <a:t>All cases are based on Regulatory TX power limit</a:t>
            </a:r>
          </a:p>
        </p:txBody>
      </p:sp>
    </p:spTree>
    <p:extLst>
      <p:ext uri="{BB962C8B-B14F-4D97-AF65-F5344CB8AC3E}">
        <p14:creationId xmlns:p14="http://schemas.microsoft.com/office/powerpoint/2010/main" val="70459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136A-378D-4D72-99CD-122C15DA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7"/>
          </a:xfrm>
        </p:spPr>
        <p:txBody>
          <a:bodyPr/>
          <a:lstStyle/>
          <a:p>
            <a:r>
              <a:rPr lang="en-US" dirty="0"/>
              <a:t>BCC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C386-BB50-4260-8B96-E0844FED2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0"/>
            <a:ext cx="8288868" cy="2590800"/>
          </a:xfrm>
        </p:spPr>
        <p:txBody>
          <a:bodyPr/>
          <a:lstStyle/>
          <a:p>
            <a:r>
              <a:rPr lang="en-US" sz="2200" dirty="0"/>
              <a:t>Use of BCC provides 2.4 dB gain over 2x repetition code, at the same data rate</a:t>
            </a:r>
          </a:p>
          <a:p>
            <a:r>
              <a:rPr lang="en-US" sz="2200" dirty="0"/>
              <a:t>BCC with Manchester Code meets the range of 6 Mb/s in 2.4 GHz band</a:t>
            </a:r>
          </a:p>
          <a:p>
            <a:pPr marL="0" indent="0">
              <a:buNone/>
            </a:pPr>
            <a:r>
              <a:rPr lang="en-US" sz="2200" u="sng" dirty="0"/>
              <a:t>BCC Power Consumption</a:t>
            </a:r>
          </a:p>
          <a:p>
            <a:r>
              <a:rPr lang="en-US" sz="2200" dirty="0"/>
              <a:t>Based on our power estimates the Energy to Viterbi decode a 100 bit payload is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71316-F671-453E-B501-D144DA109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DE1AC-2AB3-427C-A9D9-A1E2CEC9C7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B9C177-948D-4BF6-9553-80F3688FA2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/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90D290-BF0E-4ACA-9D62-B6950BE3E958}"/>
              </a:ext>
            </a:extLst>
          </p:cNvPr>
          <p:cNvSpPr txBox="1">
            <a:spLocks/>
          </p:cNvSpPr>
          <p:nvPr/>
        </p:nvSpPr>
        <p:spPr bwMode="auto">
          <a:xfrm>
            <a:off x="731520" y="4114800"/>
            <a:ext cx="8288868" cy="1620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Decoding a PHY payload occurs at every beacon, and also once in a while for a wake-up packet.  Beacons occur approximately every 10 second</a:t>
            </a:r>
          </a:p>
          <a:p>
            <a:r>
              <a:rPr lang="en-US" sz="2200" kern="0" dirty="0"/>
              <a:t>Hence the power consumption for BCC is approximately,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/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≪0.1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blipFill>
                <a:blip r:embed="rId3"/>
                <a:stretch>
                  <a:fillRect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867C34-CCED-4FEB-9F94-39F87754EAC4}"/>
              </a:ext>
            </a:extLst>
          </p:cNvPr>
          <p:cNvSpPr txBox="1">
            <a:spLocks/>
          </p:cNvSpPr>
          <p:nvPr/>
        </p:nvSpPr>
        <p:spPr bwMode="auto">
          <a:xfrm>
            <a:off x="802177" y="6096000"/>
            <a:ext cx="8288868" cy="858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significantly less power consumption than the RF, and hence does not impact overall power consumption</a:t>
            </a:r>
          </a:p>
        </p:txBody>
      </p:sp>
    </p:spTree>
    <p:extLst>
      <p:ext uri="{BB962C8B-B14F-4D97-AF65-F5344CB8AC3E}">
        <p14:creationId xmlns:p14="http://schemas.microsoft.com/office/powerpoint/2010/main" val="32138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limit complexity two data rates is preferred to having three or more data rates</a:t>
            </a:r>
          </a:p>
          <a:p>
            <a:pPr marL="0" indent="0">
              <a:buNone/>
            </a:pPr>
            <a:r>
              <a:rPr lang="en-US" dirty="0"/>
              <a:t>Requirements (our opinion) for these two data rates</a:t>
            </a:r>
          </a:p>
          <a:p>
            <a:r>
              <a:rPr lang="en-US" dirty="0"/>
              <a:t>Low Data Rate</a:t>
            </a:r>
          </a:p>
          <a:p>
            <a:pPr lvl="1"/>
            <a:r>
              <a:rPr lang="en-US" dirty="0"/>
              <a:t>Sufficient Receiver Sensitivity to reach “cell edge” stations</a:t>
            </a:r>
          </a:p>
          <a:p>
            <a:r>
              <a:rPr lang="en-US" dirty="0"/>
              <a:t>High Data Rate</a:t>
            </a:r>
          </a:p>
          <a:p>
            <a:pPr lvl="1"/>
            <a:r>
              <a:rPr lang="en-US" dirty="0"/>
              <a:t>Sufficient Receiver Sensitivity to reach the most of the stations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3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1735-C70E-465F-B605-7A0C5B5F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Rate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1D61-AFBE-4516-B3A2-AE5DCD6DB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Low Data Rate</a:t>
            </a:r>
          </a:p>
          <a:p>
            <a:r>
              <a:rPr lang="en-US" dirty="0"/>
              <a:t>The 62.5 kb/s can meet (with BCC) or close to meet (without BCC) the range of the 6 Mb/s PHY in the 2.4 GHz frequency band, hence it is a good choice for the low data rate</a:t>
            </a:r>
          </a:p>
          <a:p>
            <a:pPr marL="0" indent="0">
              <a:buNone/>
            </a:pPr>
            <a:r>
              <a:rPr lang="en-US" u="sng" dirty="0"/>
              <a:t>High Data Rate</a:t>
            </a:r>
          </a:p>
          <a:p>
            <a:r>
              <a:rPr lang="en-US" dirty="0"/>
              <a:t>The 250 kb/s design is a good choice for the high rate providing improved spectral efficiency while still meeting the range of many of the stations in the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36B48-E977-4C86-A8F9-DE319F118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3A2C-6232-48D0-BA95-25D2C9AD6B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DCC150-4084-4683-A399-7FD67C97C0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75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there be two WUR data rates?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30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460</TotalTime>
  <Words>849</Words>
  <Application>Microsoft Office PowerPoint</Application>
  <PresentationFormat>Custom</PresentationFormat>
  <Paragraphs>160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Data Rates</vt:lpstr>
      <vt:lpstr>Multiple Data Rates</vt:lpstr>
      <vt:lpstr>Link Budget (Channel Model D) (From [2])</vt:lpstr>
      <vt:lpstr>Data Field Designs</vt:lpstr>
      <vt:lpstr>Link Budget Margin</vt:lpstr>
      <vt:lpstr>BCC</vt:lpstr>
      <vt:lpstr>Number of Data Rates</vt:lpstr>
      <vt:lpstr>Data Rate Recommendations</vt:lpstr>
      <vt:lpstr>Straw Poll #1</vt:lpstr>
      <vt:lpstr>Straw Poll #2</vt:lpstr>
      <vt:lpstr>Straw Poll #3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96</cp:revision>
  <cp:lastPrinted>2014-11-08T20:15:38Z</cp:lastPrinted>
  <dcterms:created xsi:type="dcterms:W3CDTF">2014-10-30T17:06:39Z</dcterms:created>
  <dcterms:modified xsi:type="dcterms:W3CDTF">2017-07-08T15:52:41Z</dcterms:modified>
</cp:coreProperties>
</file>