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69" r:id="rId5"/>
    <p:sldId id="294" r:id="rId6"/>
    <p:sldId id="300" r:id="rId7"/>
    <p:sldId id="301" r:id="rId8"/>
    <p:sldId id="302" r:id="rId9"/>
    <p:sldId id="303" r:id="rId10"/>
    <p:sldId id="310" r:id="rId11"/>
    <p:sldId id="304" r:id="rId12"/>
    <p:sldId id="307" r:id="rId13"/>
    <p:sldId id="305" r:id="rId14"/>
    <p:sldId id="280" r:id="rId15"/>
    <p:sldId id="282" r:id="rId16"/>
    <p:sldId id="299" r:id="rId17"/>
    <p:sldId id="309"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132" d="100"/>
          <a:sy n="132" d="100"/>
        </p:scale>
        <p:origin x="1014"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August 2016</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802.11-17/0984r1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0575-01-00ba-spec-framework.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028"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ko-KR" dirty="0" smtClean="0"/>
              <a:t> WUR Mode Transition Mechanis</a:t>
            </a:r>
            <a:r>
              <a:rPr lang="en-US" altLang="ko-KR" dirty="0"/>
              <a:t>m</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2017-07-09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3540239914"/>
              </p:ext>
            </p:extLst>
          </p:nvPr>
        </p:nvGraphicFramePr>
        <p:xfrm>
          <a:off x="533400" y="2667000"/>
          <a:ext cx="8099425" cy="3124200"/>
        </p:xfrm>
        <a:graphic>
          <a:graphicData uri="http://schemas.openxmlformats.org/presentationml/2006/ole">
            <mc:AlternateContent xmlns:mc="http://schemas.openxmlformats.org/markup-compatibility/2006">
              <mc:Choice xmlns:v="urn:schemas-microsoft-com:vml" Requires="v">
                <p:oleObj spid="_x0000_s1315" name="Document" r:id="rId5" imgW="8290751" imgH="3206091" progId="Word.Document.8">
                  <p:embed/>
                </p:oleObj>
              </mc:Choice>
              <mc:Fallback>
                <p:oleObj name="Document" r:id="rId5" imgW="8290751" imgH="3206091" progId="Word.Document.8">
                  <p:embed/>
                  <p:pic>
                    <p:nvPicPr>
                      <p:cNvPr id="0" name="Picture 109"/>
                      <p:cNvPicPr>
                        <a:picLocks noChangeAspect="1" noChangeArrowheads="1"/>
                      </p:cNvPicPr>
                      <p:nvPr/>
                    </p:nvPicPr>
                    <p:blipFill>
                      <a:blip r:embed="rId6"/>
                      <a:srcRect/>
                      <a:stretch>
                        <a:fillRect/>
                      </a:stretch>
                    </p:blipFill>
                    <p:spPr bwMode="auto">
                      <a:xfrm>
                        <a:off x="533400" y="2667000"/>
                        <a:ext cx="8099425" cy="3124200"/>
                      </a:xfrm>
                      <a:prstGeom prst="rect">
                        <a:avLst/>
                      </a:prstGeom>
                      <a:noFill/>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Exiting from the WUR Mode </a:t>
            </a:r>
            <a:endParaRPr lang="en-US" dirty="0">
              <a:solidFill>
                <a:schemeClr val="tx1"/>
              </a:solidFill>
            </a:endParaRPr>
          </a:p>
        </p:txBody>
      </p:sp>
      <p:sp>
        <p:nvSpPr>
          <p:cNvPr id="3" name="Content Placeholder 2"/>
          <p:cNvSpPr>
            <a:spLocks noGrp="1"/>
          </p:cNvSpPr>
          <p:nvPr>
            <p:ph idx="1"/>
          </p:nvPr>
        </p:nvSpPr>
        <p:spPr>
          <a:xfrm>
            <a:off x="685800" y="1905000"/>
            <a:ext cx="7772400" cy="4114800"/>
          </a:xfrm>
        </p:spPr>
        <p:txBody>
          <a:bodyPr/>
          <a:lstStyle/>
          <a:p>
            <a:r>
              <a:rPr lang="en-US" dirty="0" smtClean="0"/>
              <a:t>A </a:t>
            </a:r>
            <a:r>
              <a:rPr lang="en-US" dirty="0"/>
              <a:t>STA should send a response frame to the AP using primary connectivity radio after receiving </a:t>
            </a:r>
            <a:r>
              <a:rPr lang="en-US" dirty="0" smtClean="0"/>
              <a:t>an </a:t>
            </a:r>
            <a:r>
              <a:rPr lang="en-US" dirty="0"/>
              <a:t>unicast wake-up </a:t>
            </a:r>
            <a:r>
              <a:rPr lang="en-US" dirty="0" smtClean="0"/>
              <a:t>packet</a:t>
            </a:r>
            <a:r>
              <a:rPr lang="en-US" dirty="0"/>
              <a:t> </a:t>
            </a:r>
            <a:r>
              <a:rPr lang="en-US" dirty="0" smtClean="0"/>
              <a:t>[1].</a:t>
            </a:r>
          </a:p>
          <a:p>
            <a:pPr lvl="1"/>
            <a:r>
              <a:rPr lang="en-US" dirty="0"/>
              <a:t>Any </a:t>
            </a:r>
            <a:r>
              <a:rPr lang="en-US" dirty="0" smtClean="0"/>
              <a:t>response frame received </a:t>
            </a:r>
            <a:r>
              <a:rPr lang="en-US" dirty="0"/>
              <a:t>from 802.11 main radio can be used to indicate that a STA is in Active mode or PS </a:t>
            </a:r>
            <a:r>
              <a:rPr lang="en-US" dirty="0" smtClean="0"/>
              <a:t>mode.</a:t>
            </a:r>
          </a:p>
          <a:p>
            <a:pPr lvl="1"/>
            <a:r>
              <a:rPr lang="en-US" dirty="0"/>
              <a:t>However, </a:t>
            </a:r>
            <a:r>
              <a:rPr lang="en-US" dirty="0" smtClean="0"/>
              <a:t>a </a:t>
            </a:r>
            <a:r>
              <a:rPr lang="en-US" dirty="0"/>
              <a:t>STA that </a:t>
            </a:r>
            <a:r>
              <a:rPr lang="en-US" dirty="0" smtClean="0"/>
              <a:t>has been in WUR mode for a long time may </a:t>
            </a:r>
            <a:r>
              <a:rPr lang="en-US" dirty="0"/>
              <a:t>have a security </a:t>
            </a:r>
            <a:r>
              <a:rPr lang="en-US" dirty="0" smtClean="0"/>
              <a:t>vulnerability.</a:t>
            </a:r>
          </a:p>
          <a:p>
            <a:pPr marL="457200" lvl="1" indent="0">
              <a:buNone/>
            </a:pPr>
            <a:endParaRPr lang="en-US" dirty="0" smtClean="0"/>
          </a:p>
          <a:p>
            <a:pPr marL="457200" lvl="1" indent="0">
              <a:buNone/>
            </a:pPr>
            <a:endParaRPr lang="en-US" dirty="0"/>
          </a:p>
          <a:p>
            <a:pPr marL="457200" lvl="1" indent="0">
              <a:buNone/>
            </a:pPr>
            <a:endParaRPr lang="en-US" dirty="0"/>
          </a:p>
          <a:p>
            <a:pPr lvl="1"/>
            <a:r>
              <a:rPr lang="en-US" dirty="0" smtClean="0"/>
              <a:t>Similar </a:t>
            </a:r>
            <a:r>
              <a:rPr lang="en-US" dirty="0"/>
              <a:t>to the BSS Max Idle Period </a:t>
            </a:r>
            <a:r>
              <a:rPr lang="en-US" dirty="0" smtClean="0"/>
              <a:t>management, an </a:t>
            </a:r>
            <a:r>
              <a:rPr lang="en-US" dirty="0"/>
              <a:t>AP and a STA </a:t>
            </a:r>
            <a:r>
              <a:rPr lang="en-US" dirty="0" smtClean="0"/>
              <a:t>can </a:t>
            </a:r>
            <a:r>
              <a:rPr lang="en-US" u="sng" dirty="0" smtClean="0"/>
              <a:t>negotiate </a:t>
            </a:r>
            <a:r>
              <a:rPr lang="en-US" u="sng" dirty="0"/>
              <a:t>if a STA shall use the protected frame </a:t>
            </a:r>
            <a:r>
              <a:rPr lang="en-US" u="sng" dirty="0" smtClean="0"/>
              <a:t>as the response frame for </a:t>
            </a:r>
            <a:r>
              <a:rPr lang="en-US" u="sng" dirty="0"/>
              <a:t>a </a:t>
            </a:r>
            <a:r>
              <a:rPr lang="en-US" u="sng" dirty="0" smtClean="0"/>
              <a:t>exiting from </a:t>
            </a:r>
            <a:r>
              <a:rPr lang="en-US" u="sng" dirty="0"/>
              <a:t>WUR </a:t>
            </a:r>
            <a:r>
              <a:rPr lang="en-US" u="sng" dirty="0" smtClean="0"/>
              <a:t>mode.</a:t>
            </a:r>
            <a:endParaRPr lang="en-US" u="sng" dirty="0"/>
          </a:p>
          <a:p>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cxnSp>
        <p:nvCxnSpPr>
          <p:cNvPr id="8" name="Straight Connector 7"/>
          <p:cNvCxnSpPr/>
          <p:nvPr/>
        </p:nvCxnSpPr>
        <p:spPr>
          <a:xfrm>
            <a:off x="1066800" y="4665821"/>
            <a:ext cx="7391400" cy="0"/>
          </a:xfrm>
          <a:prstGeom prst="line">
            <a:avLst/>
          </a:prstGeom>
          <a:ln w="12700"/>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066800" y="5065931"/>
            <a:ext cx="7391400" cy="0"/>
          </a:xfrm>
          <a:prstGeom prst="line">
            <a:avLst/>
          </a:prstGeom>
          <a:ln w="12700"/>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066800" y="5427821"/>
            <a:ext cx="7391400" cy="0"/>
          </a:xfrm>
          <a:prstGeom prst="line">
            <a:avLst/>
          </a:prstGeom>
          <a:ln w="12700"/>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33400" y="4419600"/>
            <a:ext cx="348172" cy="246221"/>
          </a:xfrm>
          <a:prstGeom prst="rect">
            <a:avLst/>
          </a:prstGeom>
          <a:noFill/>
          <a:ln w="12700">
            <a:noFill/>
          </a:ln>
        </p:spPr>
        <p:txBody>
          <a:bodyPr wrap="none" rtlCol="0">
            <a:spAutoFit/>
          </a:bodyPr>
          <a:lstStyle/>
          <a:p>
            <a:r>
              <a:rPr lang="en-US" sz="1000" dirty="0"/>
              <a:t>AP</a:t>
            </a:r>
          </a:p>
        </p:txBody>
      </p:sp>
      <p:sp>
        <p:nvSpPr>
          <p:cNvPr id="12" name="TextBox 11"/>
          <p:cNvSpPr txBox="1"/>
          <p:nvPr/>
        </p:nvSpPr>
        <p:spPr>
          <a:xfrm>
            <a:off x="326159" y="4818221"/>
            <a:ext cx="816841" cy="246221"/>
          </a:xfrm>
          <a:prstGeom prst="rect">
            <a:avLst/>
          </a:prstGeom>
          <a:noFill/>
          <a:ln w="12700">
            <a:noFill/>
          </a:ln>
        </p:spPr>
        <p:txBody>
          <a:bodyPr wrap="square" rtlCol="0">
            <a:spAutoFit/>
          </a:bodyPr>
          <a:lstStyle/>
          <a:p>
            <a:r>
              <a:rPr lang="en-US" sz="1000" dirty="0" smtClean="0"/>
              <a:t>WUR STA</a:t>
            </a:r>
            <a:endParaRPr lang="en-US" sz="1000" dirty="0"/>
          </a:p>
        </p:txBody>
      </p:sp>
      <p:sp>
        <p:nvSpPr>
          <p:cNvPr id="13" name="TextBox 12"/>
          <p:cNvSpPr txBox="1"/>
          <p:nvPr/>
        </p:nvSpPr>
        <p:spPr>
          <a:xfrm>
            <a:off x="304800" y="5199221"/>
            <a:ext cx="628698" cy="246221"/>
          </a:xfrm>
          <a:prstGeom prst="rect">
            <a:avLst/>
          </a:prstGeom>
          <a:noFill/>
          <a:ln w="12700">
            <a:noFill/>
          </a:ln>
        </p:spPr>
        <p:txBody>
          <a:bodyPr wrap="none" rtlCol="0">
            <a:spAutoFit/>
          </a:bodyPr>
          <a:lstStyle/>
          <a:p>
            <a:r>
              <a:rPr lang="en-US" sz="1000" dirty="0" smtClean="0"/>
              <a:t>Attacker</a:t>
            </a:r>
            <a:endParaRPr lang="en-US" sz="1000" dirty="0"/>
          </a:p>
        </p:txBody>
      </p:sp>
      <p:sp>
        <p:nvSpPr>
          <p:cNvPr id="14" name="Rectangle 13"/>
          <p:cNvSpPr/>
          <p:nvPr/>
        </p:nvSpPr>
        <p:spPr>
          <a:xfrm>
            <a:off x="3145559" y="4818221"/>
            <a:ext cx="5312641" cy="247710"/>
          </a:xfrm>
          <a:prstGeom prst="rect">
            <a:avLst/>
          </a:prstGeom>
          <a:ln w="127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WUR Mode</a:t>
            </a:r>
            <a:endParaRPr lang="en-US" sz="1000" dirty="0"/>
          </a:p>
        </p:txBody>
      </p:sp>
      <p:sp>
        <p:nvSpPr>
          <p:cNvPr id="15" name="Rectangle 14"/>
          <p:cNvSpPr/>
          <p:nvPr/>
        </p:nvSpPr>
        <p:spPr>
          <a:xfrm>
            <a:off x="1066800" y="4818221"/>
            <a:ext cx="2057400" cy="247710"/>
          </a:xfrm>
          <a:prstGeom prst="rect">
            <a:avLst/>
          </a:prstGeom>
          <a:ln w="12700"/>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PS mode</a:t>
            </a:r>
            <a:endParaRPr lang="en-US" sz="1000" dirty="0"/>
          </a:p>
        </p:txBody>
      </p:sp>
      <p:sp>
        <p:nvSpPr>
          <p:cNvPr id="16" name="Rectangle 15"/>
          <p:cNvSpPr/>
          <p:nvPr/>
        </p:nvSpPr>
        <p:spPr>
          <a:xfrm>
            <a:off x="3657600" y="5174911"/>
            <a:ext cx="1066800" cy="252910"/>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PS-Poll</a:t>
            </a:r>
            <a:endParaRPr lang="en-US" sz="1000" dirty="0">
              <a:solidFill>
                <a:schemeClr val="tx1"/>
              </a:solidFill>
            </a:endParaRPr>
          </a:p>
        </p:txBody>
      </p:sp>
      <p:cxnSp>
        <p:nvCxnSpPr>
          <p:cNvPr id="17" name="Straight Arrow Connector 16"/>
          <p:cNvCxnSpPr>
            <a:stCxn id="16" idx="0"/>
          </p:cNvCxnSpPr>
          <p:nvPr/>
        </p:nvCxnSpPr>
        <p:spPr>
          <a:xfrm flipV="1">
            <a:off x="4191000" y="4653844"/>
            <a:ext cx="0" cy="52106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4800600" y="4437221"/>
            <a:ext cx="685800" cy="228600"/>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ACK</a:t>
            </a:r>
            <a:endParaRPr lang="en-US" sz="1000" dirty="0">
              <a:solidFill>
                <a:schemeClr val="tx1"/>
              </a:solidFill>
            </a:endParaRPr>
          </a:p>
        </p:txBody>
      </p:sp>
      <p:sp>
        <p:nvSpPr>
          <p:cNvPr id="20" name="Rectangle 19"/>
          <p:cNvSpPr/>
          <p:nvPr/>
        </p:nvSpPr>
        <p:spPr>
          <a:xfrm>
            <a:off x="6477000" y="4437221"/>
            <a:ext cx="1066800" cy="233799"/>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DATA</a:t>
            </a:r>
            <a:endParaRPr lang="en-US" sz="1000" dirty="0">
              <a:solidFill>
                <a:schemeClr val="tx1"/>
              </a:solidFill>
            </a:endParaRPr>
          </a:p>
        </p:txBody>
      </p:sp>
      <p:sp>
        <p:nvSpPr>
          <p:cNvPr id="21" name="Rectangle 20"/>
          <p:cNvSpPr/>
          <p:nvPr/>
        </p:nvSpPr>
        <p:spPr>
          <a:xfrm>
            <a:off x="7620000" y="5174911"/>
            <a:ext cx="685800" cy="252910"/>
          </a:xfrm>
          <a:prstGeom prst="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ACK</a:t>
            </a:r>
            <a:endParaRPr lang="en-US" sz="1000" dirty="0">
              <a:solidFill>
                <a:schemeClr val="tx1"/>
              </a:solidFill>
            </a:endParaRPr>
          </a:p>
        </p:txBody>
      </p:sp>
      <p:cxnSp>
        <p:nvCxnSpPr>
          <p:cNvPr id="22" name="Straight Arrow Connector 21"/>
          <p:cNvCxnSpPr>
            <a:endCxn id="20" idx="2"/>
          </p:cNvCxnSpPr>
          <p:nvPr/>
        </p:nvCxnSpPr>
        <p:spPr>
          <a:xfrm flipV="1">
            <a:off x="7010400" y="4671020"/>
            <a:ext cx="0" cy="756801"/>
          </a:xfrm>
          <a:prstGeom prst="straightConnector1">
            <a:avLst/>
          </a:prstGeom>
          <a:ln w="12700">
            <a:solidFill>
              <a:schemeClr val="tx1"/>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7924800" y="4653844"/>
            <a:ext cx="0" cy="52106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5105400" y="4671020"/>
            <a:ext cx="0" cy="756801"/>
          </a:xfrm>
          <a:prstGeom prst="straightConnector1">
            <a:avLst/>
          </a:prstGeom>
          <a:ln w="12700">
            <a:solidFill>
              <a:schemeClr val="tx1"/>
            </a:solidFill>
            <a:headEnd type="triangl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007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Summary </a:t>
            </a:r>
            <a:endParaRPr lang="en-US" dirty="0"/>
          </a:p>
        </p:txBody>
      </p:sp>
      <p:sp>
        <p:nvSpPr>
          <p:cNvPr id="3" name="Content Placeholder 2"/>
          <p:cNvSpPr>
            <a:spLocks noGrp="1"/>
          </p:cNvSpPr>
          <p:nvPr>
            <p:ph idx="1"/>
          </p:nvPr>
        </p:nvSpPr>
        <p:spPr>
          <a:xfrm>
            <a:off x="685800" y="1981200"/>
            <a:ext cx="7772400" cy="4114800"/>
          </a:xfrm>
        </p:spPr>
        <p:txBody>
          <a:bodyPr/>
          <a:lstStyle/>
          <a:p>
            <a:r>
              <a:rPr lang="en-US" altLang="ko-KR" dirty="0"/>
              <a:t>This submission </a:t>
            </a:r>
            <a:r>
              <a:rPr lang="en-US" altLang="ko-KR" dirty="0" smtClean="0"/>
              <a:t>proposes </a:t>
            </a:r>
            <a:r>
              <a:rPr lang="en-US" altLang="ko-KR" dirty="0"/>
              <a:t>rules for determining WUR Mode Transition </a:t>
            </a:r>
            <a:r>
              <a:rPr lang="en-US" altLang="ko-KR" dirty="0" smtClean="0"/>
              <a:t>timing. </a:t>
            </a:r>
          </a:p>
          <a:p>
            <a:pPr lvl="1"/>
            <a:r>
              <a:rPr lang="en-US" altLang="ko-KR" dirty="0" smtClean="0"/>
              <a:t>Entering the WUR Mode.</a:t>
            </a:r>
          </a:p>
          <a:p>
            <a:pPr lvl="1"/>
            <a:r>
              <a:rPr lang="en-US" altLang="ko-KR" dirty="0" smtClean="0"/>
              <a:t>Exiting from the WUR Mode.</a:t>
            </a:r>
            <a:endParaRPr lang="en-US" altLang="ko-KR" dirty="0"/>
          </a:p>
          <a:p>
            <a:pPr lvl="1"/>
            <a:endParaRPr lang="en-US" altLang="ko-KR" dirty="0" smtClean="0"/>
          </a:p>
          <a:p>
            <a:pPr lvl="1"/>
            <a:endParaRPr lang="en-US" altLang="ko-KR" dirty="0"/>
          </a:p>
          <a:p>
            <a:endParaRPr lang="en-US" altLang="ko-KR" dirty="0" smtClean="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974351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a:t>1</a:t>
            </a:r>
            <a:r>
              <a:rPr lang="en-US" dirty="0" smtClean="0"/>
              <a:t>] </a:t>
            </a:r>
            <a:r>
              <a:rPr lang="en-US" altLang="ko-KR" dirty="0">
                <a:hlinkClick r:id="rId2"/>
              </a:rPr>
              <a:t>https://</a:t>
            </a:r>
            <a:r>
              <a:rPr lang="en-US" altLang="ko-KR" dirty="0" smtClean="0">
                <a:hlinkClick r:id="rId2"/>
              </a:rPr>
              <a:t>mentor.ieee.org/802.11/dcn/17/11-17-0575-01-00ba-spec-framework.docx</a:t>
            </a:r>
            <a:r>
              <a:rPr lang="en-US" altLang="ko-KR" dirty="0" smtClean="0"/>
              <a:t> </a:t>
            </a:r>
          </a:p>
          <a:p>
            <a:pPr marL="0" indent="0">
              <a:buNone/>
            </a:pPr>
            <a:endParaRPr lang="en-US" dirty="0" smtClean="0"/>
          </a:p>
          <a:p>
            <a:pPr marL="0" indent="0">
              <a:buNone/>
            </a:pPr>
            <a:r>
              <a:rPr lang="en-US" dirty="0" smtClean="0"/>
              <a:t> </a:t>
            </a:r>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148068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dirty="0" smtClean="0"/>
              <a:t>Do you support the following </a:t>
            </a:r>
            <a:r>
              <a:rPr lang="en-US" altLang="ko-KR" dirty="0"/>
              <a:t>WUR Mode Transition Mechanism</a:t>
            </a:r>
            <a:r>
              <a:rPr lang="en-US" dirty="0" smtClean="0"/>
              <a:t>? </a:t>
            </a:r>
          </a:p>
          <a:p>
            <a:pPr lvl="1"/>
            <a:r>
              <a:rPr lang="en-US" dirty="0"/>
              <a:t>A </a:t>
            </a:r>
            <a:r>
              <a:rPr lang="en-US" dirty="0" smtClean="0"/>
              <a:t>STA in the WUR mode should enter </a:t>
            </a:r>
            <a:r>
              <a:rPr lang="en-US" dirty="0"/>
              <a:t>the </a:t>
            </a:r>
            <a:r>
              <a:rPr lang="en-US" dirty="0" smtClean="0"/>
              <a:t>doze state only </a:t>
            </a:r>
            <a:r>
              <a:rPr lang="en-US" dirty="0"/>
              <a:t>if the AP does not have any buffered frame individually </a:t>
            </a:r>
            <a:r>
              <a:rPr lang="en-US" dirty="0" smtClean="0"/>
              <a:t>to be addressed </a:t>
            </a:r>
            <a:r>
              <a:rPr lang="en-US" dirty="0"/>
              <a:t>to the STA and also the STA’s buffers are </a:t>
            </a:r>
            <a:r>
              <a:rPr lang="en-US" dirty="0" smtClean="0"/>
              <a:t>empty.</a:t>
            </a:r>
            <a:endParaRPr lang="en-US" dirty="0"/>
          </a:p>
          <a:p>
            <a:pPr marL="457200" lvl="1" indent="0">
              <a:buNone/>
            </a:pPr>
            <a:endParaRPr lang="en-US" altLang="ko-KR" dirty="0"/>
          </a:p>
          <a:p>
            <a:endParaRPr lang="en-US" altLang="ko-KR" dirty="0" smtClean="0"/>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685800" y="685800"/>
            <a:ext cx="7772400" cy="1066800"/>
          </a:xfrm>
        </p:spPr>
        <p:txBody>
          <a:bodyPr/>
          <a:lstStyle/>
          <a:p>
            <a:r>
              <a:rPr lang="en-US" dirty="0" smtClean="0"/>
              <a:t>Straw Poll 1</a:t>
            </a:r>
            <a:endParaRPr lang="en-US" dirty="0"/>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220925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p:spPr>
        <p:txBody>
          <a:bodyPr/>
          <a:lstStyle/>
          <a:p>
            <a:r>
              <a:rPr lang="en-US" dirty="0"/>
              <a:t>Do you support the </a:t>
            </a:r>
            <a:r>
              <a:rPr lang="en-US" dirty="0" smtClean="0"/>
              <a:t>following? </a:t>
            </a:r>
            <a:endParaRPr lang="en-US" dirty="0"/>
          </a:p>
          <a:p>
            <a:pPr lvl="1"/>
            <a:r>
              <a:rPr lang="en-US" dirty="0" smtClean="0"/>
              <a:t>An </a:t>
            </a:r>
            <a:r>
              <a:rPr lang="en-US" dirty="0"/>
              <a:t>AP and a STA can negotiate if </a:t>
            </a:r>
            <a:r>
              <a:rPr lang="en-US" dirty="0" smtClean="0"/>
              <a:t>the response frame transmitted to </a:t>
            </a:r>
            <a:r>
              <a:rPr lang="en-US" dirty="0"/>
              <a:t>the AP using primary connectivity radio after receiving a unicast </a:t>
            </a:r>
            <a:r>
              <a:rPr lang="en-US" dirty="0" smtClean="0"/>
              <a:t>wakeup packet shall be the protected frame.</a:t>
            </a:r>
          </a:p>
          <a:p>
            <a:pPr lvl="1"/>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685800" y="685800"/>
            <a:ext cx="7772400" cy="1066800"/>
          </a:xfrm>
        </p:spPr>
        <p:txBody>
          <a:bodyPr/>
          <a:lstStyle/>
          <a:p>
            <a:r>
              <a:rPr lang="en-US" dirty="0" smtClean="0"/>
              <a:t>Straw Poll 4</a:t>
            </a:r>
            <a:endParaRPr lang="en-US" dirty="0"/>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325981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800" y="1981200"/>
            <a:ext cx="7772400" cy="4114800"/>
          </a:xfrm>
        </p:spPr>
        <p:txBody>
          <a:bodyPr/>
          <a:lstStyle/>
          <a:p>
            <a:r>
              <a:rPr lang="en-US" altLang="ko-KR" dirty="0"/>
              <a:t>This submission discusses </a:t>
            </a:r>
            <a:r>
              <a:rPr lang="en-US" altLang="ko-KR" dirty="0" smtClean="0"/>
              <a:t>rules for determining WUR Mode Transition timing </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9"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130504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Management</a:t>
            </a:r>
            <a:endParaRPr lang="en-US" dirty="0"/>
          </a:p>
        </p:txBody>
      </p:sp>
      <p:sp>
        <p:nvSpPr>
          <p:cNvPr id="3" name="Content Placeholder 2"/>
          <p:cNvSpPr>
            <a:spLocks noGrp="1"/>
          </p:cNvSpPr>
          <p:nvPr>
            <p:ph idx="1"/>
          </p:nvPr>
        </p:nvSpPr>
        <p:spPr/>
        <p:txBody>
          <a:bodyPr>
            <a:normAutofit/>
          </a:bodyPr>
          <a:lstStyle/>
          <a:p>
            <a:r>
              <a:rPr lang="en-US" dirty="0" smtClean="0"/>
              <a:t>Active </a:t>
            </a:r>
            <a:r>
              <a:rPr lang="en-US" dirty="0"/>
              <a:t>mode: The STA receives and transmits frames at any time. The STA remains in the </a:t>
            </a:r>
            <a:r>
              <a:rPr lang="en-US" dirty="0" smtClean="0"/>
              <a:t>awake state</a:t>
            </a:r>
            <a:r>
              <a:rPr lang="en-US" dirty="0"/>
              <a:t>.</a:t>
            </a:r>
          </a:p>
          <a:p>
            <a:r>
              <a:rPr lang="en-US" dirty="0" smtClean="0"/>
              <a:t>Power </a:t>
            </a:r>
            <a:r>
              <a:rPr lang="en-US" dirty="0"/>
              <a:t>save (PS) mode: The STA enters the awake state to receive or transmit frames. The </a:t>
            </a:r>
            <a:r>
              <a:rPr lang="en-US" dirty="0" smtClean="0"/>
              <a:t>STA remains </a:t>
            </a:r>
            <a:r>
              <a:rPr lang="en-US" dirty="0"/>
              <a:t>in the doze state otherwise.</a:t>
            </a:r>
            <a:endParaRPr lang="en-US" dirty="0" smtClean="0"/>
          </a:p>
          <a:p>
            <a:r>
              <a:rPr lang="en-US" u="sng" dirty="0" smtClean="0"/>
              <a:t>WUR mode: The STA turns off the 802.11 main radio but it uses the WUR to receive a wakeup frame which triggers that the STA turns on the </a:t>
            </a:r>
            <a:r>
              <a:rPr lang="en-US" u="sng" dirty="0"/>
              <a:t>802.11 main </a:t>
            </a:r>
            <a:r>
              <a:rPr lang="en-US" u="sng" dirty="0" smtClean="0"/>
              <a:t>radio.</a:t>
            </a:r>
          </a:p>
          <a:p>
            <a:endParaRPr lang="en-US" u="sng" dirty="0" smtClean="0"/>
          </a:p>
          <a:p>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3</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095029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Entering </a:t>
            </a:r>
            <a:r>
              <a:rPr lang="en-US" dirty="0">
                <a:solidFill>
                  <a:schemeClr val="tx1"/>
                </a:solidFill>
              </a:rPr>
              <a:t>the WUR Mode</a:t>
            </a:r>
          </a:p>
        </p:txBody>
      </p:sp>
      <p:sp>
        <p:nvSpPr>
          <p:cNvPr id="3" name="Content Placeholder 2"/>
          <p:cNvSpPr>
            <a:spLocks noGrp="1"/>
          </p:cNvSpPr>
          <p:nvPr>
            <p:ph idx="1"/>
          </p:nvPr>
        </p:nvSpPr>
        <p:spPr/>
        <p:txBody>
          <a:bodyPr>
            <a:normAutofit/>
          </a:bodyPr>
          <a:lstStyle/>
          <a:p>
            <a:r>
              <a:rPr lang="en-US" dirty="0" smtClean="0"/>
              <a:t>According to IEEE 802.11-2016, a STA can enter the PS mode at any time.</a:t>
            </a:r>
          </a:p>
          <a:p>
            <a:r>
              <a:rPr lang="en-US" dirty="0" smtClean="0"/>
              <a:t>But, what about entering the WUR mode? </a:t>
            </a:r>
          </a:p>
          <a:p>
            <a:pPr lvl="1"/>
            <a:r>
              <a:rPr lang="en-US" dirty="0" smtClean="0"/>
              <a:t>Can a STA enter the WUR </a:t>
            </a:r>
            <a:r>
              <a:rPr lang="en-US" dirty="0"/>
              <a:t>mode at any time? </a:t>
            </a:r>
            <a:endParaRPr lang="en-US" dirty="0" smtClean="0"/>
          </a:p>
          <a:p>
            <a:pPr lvl="1"/>
            <a:r>
              <a:rPr lang="en-US" dirty="0" smtClean="0"/>
              <a:t>What </a:t>
            </a:r>
            <a:r>
              <a:rPr lang="en-US" dirty="0"/>
              <a:t>if the AP has </a:t>
            </a:r>
            <a:r>
              <a:rPr lang="en-US" dirty="0" smtClean="0"/>
              <a:t>buffered </a:t>
            </a:r>
            <a:r>
              <a:rPr lang="en-US" dirty="0"/>
              <a:t>frame for the STA? In such </a:t>
            </a:r>
            <a:r>
              <a:rPr lang="en-US" dirty="0" smtClean="0"/>
              <a:t>a case</a:t>
            </a:r>
            <a:r>
              <a:rPr lang="en-US" dirty="0"/>
              <a:t>, if the STA enters </a:t>
            </a:r>
            <a:r>
              <a:rPr lang="en-US" dirty="0" smtClean="0"/>
              <a:t>the WUR </a:t>
            </a:r>
            <a:r>
              <a:rPr lang="en-US" dirty="0"/>
              <a:t>mode, the unnecessary </a:t>
            </a:r>
            <a:r>
              <a:rPr lang="en-US" dirty="0" smtClean="0"/>
              <a:t>subsequent Wakeup </a:t>
            </a:r>
            <a:r>
              <a:rPr lang="en-US" dirty="0"/>
              <a:t>frame </a:t>
            </a:r>
            <a:r>
              <a:rPr lang="en-US" dirty="0" smtClean="0"/>
              <a:t>can </a:t>
            </a:r>
            <a:r>
              <a:rPr lang="en-US" dirty="0"/>
              <a:t>waste the wireless medium. </a:t>
            </a:r>
          </a:p>
          <a:p>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4</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724329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Mode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A </a:t>
            </a:r>
            <a:r>
              <a:rPr lang="en-US" dirty="0"/>
              <a:t>STA </a:t>
            </a:r>
            <a:r>
              <a:rPr lang="en-US" dirty="0" smtClean="0"/>
              <a:t>may enter the WUR mode only if the AP does not have any buffered frame individually addressed to the STA and also the STA’s buffers are empty.</a:t>
            </a:r>
          </a:p>
          <a:p>
            <a:r>
              <a:rPr lang="en-US" dirty="0" smtClean="0"/>
              <a:t>Otherwise</a:t>
            </a:r>
            <a:r>
              <a:rPr lang="en-US" dirty="0"/>
              <a:t>, </a:t>
            </a:r>
            <a:r>
              <a:rPr lang="en-US" dirty="0" smtClean="0"/>
              <a:t>a </a:t>
            </a:r>
            <a:r>
              <a:rPr lang="en-US" dirty="0"/>
              <a:t>STA </a:t>
            </a:r>
            <a:r>
              <a:rPr lang="en-US" dirty="0" smtClean="0"/>
              <a:t>shall not enter </a:t>
            </a:r>
            <a:r>
              <a:rPr lang="en-US" dirty="0"/>
              <a:t>to WUR </a:t>
            </a:r>
            <a:r>
              <a:rPr lang="en-US" dirty="0" smtClean="0"/>
              <a:t>mode.</a:t>
            </a:r>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5</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773579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a:t>
            </a:r>
            <a:r>
              <a:rPr lang="en-US" dirty="0">
                <a:solidFill>
                  <a:schemeClr val="tx1"/>
                </a:solidFill>
              </a:rPr>
              <a:t>Mode</a:t>
            </a:r>
          </a:p>
        </p:txBody>
      </p:sp>
      <p:sp>
        <p:nvSpPr>
          <p:cNvPr id="3" name="Content Placeholder 2"/>
          <p:cNvSpPr>
            <a:spLocks noGrp="1"/>
          </p:cNvSpPr>
          <p:nvPr>
            <p:ph idx="1"/>
          </p:nvPr>
        </p:nvSpPr>
        <p:spPr/>
        <p:txBody>
          <a:bodyPr>
            <a:normAutofit/>
          </a:bodyPr>
          <a:lstStyle/>
          <a:p>
            <a:r>
              <a:rPr lang="en-US" dirty="0" smtClean="0"/>
              <a:t>A </a:t>
            </a:r>
            <a:r>
              <a:rPr lang="en-US" dirty="0"/>
              <a:t>STA </a:t>
            </a:r>
            <a:r>
              <a:rPr lang="en-US" dirty="0" smtClean="0"/>
              <a:t>in the PS mode can know if the AP has any buffered frame individually addressed to the STA or not via:</a:t>
            </a:r>
          </a:p>
          <a:p>
            <a:pPr lvl="1"/>
            <a:r>
              <a:rPr lang="en-US" dirty="0" smtClean="0"/>
              <a:t>More Data subfield in Frame Control field in MAC header indicate </a:t>
            </a:r>
          </a:p>
          <a:p>
            <a:pPr lvl="2"/>
            <a:r>
              <a:rPr lang="en-US" dirty="0"/>
              <a:t>A non-DMG STA uses the More Data subfield to indicate to a STA in PS mode that more BUs are </a:t>
            </a:r>
            <a:r>
              <a:rPr lang="en-US" dirty="0" smtClean="0"/>
              <a:t>buffered for </a:t>
            </a:r>
            <a:r>
              <a:rPr lang="en-US" dirty="0"/>
              <a:t>that STA at the AP. The More Data subfield is valid in individually addressed Data or </a:t>
            </a:r>
            <a:r>
              <a:rPr lang="en-US" dirty="0" smtClean="0"/>
              <a:t>Management frames </a:t>
            </a:r>
            <a:r>
              <a:rPr lang="en-US" dirty="0"/>
              <a:t>transmitted by an AP to a STA in PS </a:t>
            </a:r>
            <a:r>
              <a:rPr lang="en-US" dirty="0" smtClean="0"/>
              <a:t>mode.</a:t>
            </a:r>
          </a:p>
          <a:p>
            <a:pPr lvl="1"/>
            <a:r>
              <a:rPr lang="en-US" dirty="0"/>
              <a:t>TIM element </a:t>
            </a:r>
            <a:endParaRPr lang="en-US" dirty="0" smtClean="0"/>
          </a:p>
          <a:p>
            <a:pPr lvl="2"/>
            <a:r>
              <a:rPr lang="en-US" dirty="0"/>
              <a:t>Each bit in the traffic indication virtual bitmap </a:t>
            </a:r>
            <a:r>
              <a:rPr lang="en-US" dirty="0" smtClean="0"/>
              <a:t>corresponds to </a:t>
            </a:r>
            <a:r>
              <a:rPr lang="en-US" dirty="0"/>
              <a:t>traffic buffered for </a:t>
            </a:r>
            <a:r>
              <a:rPr lang="en-US" dirty="0" smtClean="0"/>
              <a:t>a </a:t>
            </a:r>
            <a:r>
              <a:rPr lang="en-US" dirty="0"/>
              <a:t>STA within the BSS that the AP is prepared to deliver at the time the Beacon frame </a:t>
            </a:r>
            <a:r>
              <a:rPr lang="en-US" dirty="0" smtClean="0"/>
              <a:t>is transmitted.</a:t>
            </a:r>
            <a:endParaRPr lang="en-US" dirty="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6</a:t>
            </a:fld>
            <a:endParaRPr lang="en-US" altLang="ja-JP" dirty="0"/>
          </a:p>
        </p:txBody>
      </p:sp>
      <p:sp>
        <p:nvSpPr>
          <p:cNvPr id="5"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6"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644506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a:t>
            </a:r>
            <a:r>
              <a:rPr lang="en-US" dirty="0">
                <a:solidFill>
                  <a:schemeClr val="tx1"/>
                </a:solidFill>
              </a:rPr>
              <a:t>Mode</a:t>
            </a:r>
          </a:p>
        </p:txBody>
      </p:sp>
      <p:sp>
        <p:nvSpPr>
          <p:cNvPr id="3" name="Content Placeholder 2"/>
          <p:cNvSpPr>
            <a:spLocks noGrp="1"/>
          </p:cNvSpPr>
          <p:nvPr>
            <p:ph idx="1"/>
          </p:nvPr>
        </p:nvSpPr>
        <p:spPr>
          <a:xfrm>
            <a:off x="457200" y="1730319"/>
            <a:ext cx="8229600" cy="4548352"/>
          </a:xfrm>
        </p:spPr>
        <p:txBody>
          <a:bodyPr>
            <a:normAutofit fontScale="92500"/>
          </a:bodyPr>
          <a:lstStyle/>
          <a:p>
            <a:r>
              <a:rPr lang="en-US" dirty="0" smtClean="0"/>
              <a:t>But, a </a:t>
            </a:r>
            <a:r>
              <a:rPr lang="en-US" dirty="0"/>
              <a:t>STA </a:t>
            </a:r>
            <a:r>
              <a:rPr lang="en-US" dirty="0" smtClean="0"/>
              <a:t>in the Active mode can’t know if the AP has any buffered frame individually addressed to the STA or not. </a:t>
            </a:r>
          </a:p>
          <a:p>
            <a:r>
              <a:rPr lang="en-US" dirty="0" smtClean="0"/>
              <a:t>Proposal</a:t>
            </a:r>
          </a:p>
          <a:p>
            <a:pPr lvl="1"/>
            <a:r>
              <a:rPr lang="en-US" dirty="0"/>
              <a:t>Option 1) A STA in the Active mode shall not directly enter the WUR mode. The power management transition must follow the below:</a:t>
            </a:r>
          </a:p>
          <a:p>
            <a:pPr lvl="1"/>
            <a:endParaRPr lang="en-US" dirty="0"/>
          </a:p>
          <a:p>
            <a:pPr marL="457200" lvl="1" indent="0">
              <a:buNone/>
            </a:pPr>
            <a:endParaRPr lang="en-US" dirty="0"/>
          </a:p>
          <a:p>
            <a:pPr lvl="2"/>
            <a:r>
              <a:rPr lang="en-US" dirty="0"/>
              <a:t>First step: </a:t>
            </a:r>
            <a:r>
              <a:rPr lang="en-US" dirty="0" smtClean="0"/>
              <a:t>The </a:t>
            </a:r>
            <a:r>
              <a:rPr lang="en-US" dirty="0"/>
              <a:t>STA in Active mode moves to the PS </a:t>
            </a:r>
            <a:r>
              <a:rPr lang="en-US" dirty="0" smtClean="0"/>
              <a:t>mode. </a:t>
            </a:r>
            <a:endParaRPr lang="en-US" dirty="0"/>
          </a:p>
          <a:p>
            <a:pPr lvl="2"/>
            <a:r>
              <a:rPr lang="en-US" dirty="0"/>
              <a:t>Second step: </a:t>
            </a:r>
            <a:r>
              <a:rPr lang="en-US" dirty="0" smtClean="0"/>
              <a:t>The </a:t>
            </a:r>
            <a:r>
              <a:rPr lang="en-US" dirty="0"/>
              <a:t>STA in PS mode checks if the AP has any buffered frame individually addressed to the STA or not, through the More Data subfield in Frame Control field in MAC header or the TIM element as shown in Slide </a:t>
            </a:r>
            <a:r>
              <a:rPr lang="en-US" dirty="0" smtClean="0"/>
              <a:t>6.</a:t>
            </a:r>
            <a:endParaRPr lang="en-US" dirty="0"/>
          </a:p>
          <a:p>
            <a:pPr lvl="2"/>
            <a:r>
              <a:rPr lang="en-US" dirty="0"/>
              <a:t>Third step: </a:t>
            </a:r>
            <a:r>
              <a:rPr lang="en-US" dirty="0" smtClean="0"/>
              <a:t>The </a:t>
            </a:r>
            <a:r>
              <a:rPr lang="en-US" dirty="0"/>
              <a:t>STA moves to the WUR mode only if the AP does not have any buffered frame individually addressed to the STA and also the STA’s buffers are </a:t>
            </a:r>
            <a:r>
              <a:rPr lang="en-US" dirty="0" smtClean="0"/>
              <a:t>empty.</a:t>
            </a:r>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7</a:t>
            </a:fld>
            <a:endParaRPr lang="en-US" altLang="ja-JP" dirty="0"/>
          </a:p>
        </p:txBody>
      </p:sp>
      <p:sp>
        <p:nvSpPr>
          <p:cNvPr id="5" name="Oval 4"/>
          <p:cNvSpPr/>
          <p:nvPr/>
        </p:nvSpPr>
        <p:spPr>
          <a:xfrm>
            <a:off x="1828800" y="36576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a:t>
            </a:r>
            <a:br>
              <a:rPr lang="en-US" dirty="0" smtClean="0"/>
            </a:br>
            <a:r>
              <a:rPr lang="en-US" dirty="0" smtClean="0"/>
              <a:t>mode</a:t>
            </a:r>
            <a:endParaRPr lang="en-US" dirty="0"/>
          </a:p>
        </p:txBody>
      </p:sp>
      <p:cxnSp>
        <p:nvCxnSpPr>
          <p:cNvPr id="10" name="Straight Arrow Connector 9"/>
          <p:cNvCxnSpPr>
            <a:stCxn id="5" idx="6"/>
          </p:cNvCxnSpPr>
          <p:nvPr/>
        </p:nvCxnSpPr>
        <p:spPr>
          <a:xfrm>
            <a:off x="2743200" y="3886200"/>
            <a:ext cx="1371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5029200" y="3886200"/>
            <a:ext cx="137160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3"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
        <p:nvSpPr>
          <p:cNvPr id="14" name="Oval 13"/>
          <p:cNvSpPr/>
          <p:nvPr/>
        </p:nvSpPr>
        <p:spPr>
          <a:xfrm>
            <a:off x="4111171" y="36576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PS</a:t>
            </a:r>
            <a:br>
              <a:rPr lang="en-US" dirty="0" smtClean="0"/>
            </a:br>
            <a:r>
              <a:rPr lang="en-US" dirty="0" smtClean="0"/>
              <a:t>mode</a:t>
            </a:r>
            <a:endParaRPr lang="en-US" dirty="0"/>
          </a:p>
        </p:txBody>
      </p:sp>
      <p:sp>
        <p:nvSpPr>
          <p:cNvPr id="15" name="Oval 14"/>
          <p:cNvSpPr/>
          <p:nvPr/>
        </p:nvSpPr>
        <p:spPr>
          <a:xfrm>
            <a:off x="6393542" y="3657600"/>
            <a:ext cx="9144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WURmode</a:t>
            </a:r>
            <a:endParaRPr lang="en-US" dirty="0"/>
          </a:p>
        </p:txBody>
      </p:sp>
      <p:cxnSp>
        <p:nvCxnSpPr>
          <p:cNvPr id="17" name="Curved Connector 16"/>
          <p:cNvCxnSpPr>
            <a:stCxn id="14" idx="1"/>
            <a:endCxn id="14" idx="7"/>
          </p:cNvCxnSpPr>
          <p:nvPr/>
        </p:nvCxnSpPr>
        <p:spPr bwMode="auto">
          <a:xfrm rot="5400000" flipH="1" flipV="1">
            <a:off x="4568371" y="3401266"/>
            <a:ext cx="12700" cy="646578"/>
          </a:xfrm>
          <a:prstGeom prst="curvedConnector3">
            <a:avLst>
              <a:gd name="adj1" fmla="val 1698630"/>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2347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Entering </a:t>
            </a:r>
            <a:r>
              <a:rPr lang="en-US" dirty="0" smtClean="0">
                <a:solidFill>
                  <a:schemeClr val="tx1"/>
                </a:solidFill>
              </a:rPr>
              <a:t>the WUR </a:t>
            </a:r>
            <a:r>
              <a:rPr lang="en-US" dirty="0">
                <a:solidFill>
                  <a:schemeClr val="tx1"/>
                </a:solidFill>
              </a:rPr>
              <a:t>Mode</a:t>
            </a:r>
          </a:p>
        </p:txBody>
      </p:sp>
      <p:sp>
        <p:nvSpPr>
          <p:cNvPr id="3" name="Content Placeholder 2"/>
          <p:cNvSpPr>
            <a:spLocks noGrp="1"/>
          </p:cNvSpPr>
          <p:nvPr>
            <p:ph idx="1"/>
          </p:nvPr>
        </p:nvSpPr>
        <p:spPr>
          <a:xfrm>
            <a:off x="457200" y="1730319"/>
            <a:ext cx="8229600" cy="4548352"/>
          </a:xfrm>
        </p:spPr>
        <p:txBody>
          <a:bodyPr>
            <a:normAutofit/>
          </a:bodyPr>
          <a:lstStyle/>
          <a:p>
            <a:r>
              <a:rPr lang="en-US" dirty="0" smtClean="0"/>
              <a:t>Proposal</a:t>
            </a:r>
          </a:p>
          <a:p>
            <a:pPr lvl="1"/>
            <a:r>
              <a:rPr lang="en-US" dirty="0" smtClean="0"/>
              <a:t>Option </a:t>
            </a:r>
            <a:r>
              <a:rPr lang="en-US" dirty="0"/>
              <a:t>2) When a STA in the Active mode succeeds in WUR setup, an AP signals to the STA if any buffered frame individually addressed to the STA exists or </a:t>
            </a:r>
            <a:r>
              <a:rPr lang="en-US" dirty="0" smtClean="0"/>
              <a:t>not.</a:t>
            </a:r>
            <a:endParaRPr lang="en-US" dirty="0"/>
          </a:p>
          <a:p>
            <a:pPr lvl="2"/>
            <a:r>
              <a:rPr lang="en-US" dirty="0" smtClean="0"/>
              <a:t>When </a:t>
            </a:r>
            <a:r>
              <a:rPr lang="en-US" dirty="0"/>
              <a:t>the AP succeeds the WUR setup with the STA in the Active mode, </a:t>
            </a:r>
            <a:r>
              <a:rPr lang="en-US" dirty="0" smtClean="0"/>
              <a:t>the </a:t>
            </a:r>
            <a:r>
              <a:rPr lang="en-US" dirty="0"/>
              <a:t>More Data subfield </a:t>
            </a:r>
            <a:r>
              <a:rPr lang="en-US" dirty="0" smtClean="0"/>
              <a:t>is set to 1 </a:t>
            </a:r>
            <a:r>
              <a:rPr lang="en-US" dirty="0"/>
              <a:t>for indicating to the STA in the Active mode that more BUs are buffered for that STA at the </a:t>
            </a:r>
            <a:r>
              <a:rPr lang="en-US" dirty="0" smtClean="0"/>
              <a:t>AP.</a:t>
            </a:r>
            <a:endParaRPr lang="en-US" dirty="0"/>
          </a:p>
          <a:p>
            <a:pPr lvl="2"/>
            <a:r>
              <a:rPr lang="en-US" dirty="0" smtClean="0"/>
              <a:t>When </a:t>
            </a:r>
            <a:r>
              <a:rPr lang="en-US" dirty="0"/>
              <a:t>the AP succeeds the WUR setup with the STA in the Active mode, each bit in the traffic indication virtual bitmap that corresponds to traffic buffered for the STA </a:t>
            </a:r>
            <a:r>
              <a:rPr lang="en-US" dirty="0" smtClean="0"/>
              <a:t>in the Active mode is set to 1.</a:t>
            </a:r>
            <a:endParaRPr lang="en-US" dirty="0"/>
          </a:p>
          <a:p>
            <a:pPr lvl="2"/>
            <a:r>
              <a:rPr lang="en-US" dirty="0" smtClean="0"/>
              <a:t>And, the </a:t>
            </a:r>
            <a:r>
              <a:rPr lang="en-US" dirty="0"/>
              <a:t>STA in the Active mode may enter the WUR mode only if the AP does not have any buffered frame individually addressed to the STA and also the STA’s buffers are </a:t>
            </a:r>
            <a:r>
              <a:rPr lang="en-US" dirty="0" smtClean="0"/>
              <a:t>empty.</a:t>
            </a:r>
            <a:endParaRPr lang="en-US" dirty="0"/>
          </a:p>
          <a:p>
            <a:pPr lvl="2"/>
            <a:endParaRPr lang="en-US" dirty="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53203323-1D81-4B34-875E-950EB66EF7BE}" type="slidenum">
              <a:rPr lang="en-US" altLang="ja-JP" smtClean="0"/>
              <a:pPr>
                <a:defRPr/>
              </a:pPr>
              <a:t>8</a:t>
            </a:fld>
            <a:endParaRPr lang="en-US" altLang="ja-JP" dirty="0"/>
          </a:p>
        </p:txBody>
      </p:sp>
      <p:sp>
        <p:nvSpPr>
          <p:cNvPr id="12"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3"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675912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Entering </a:t>
            </a:r>
            <a:r>
              <a:rPr lang="en-US" dirty="0" smtClean="0">
                <a:solidFill>
                  <a:schemeClr val="tx1"/>
                </a:solidFill>
              </a:rPr>
              <a:t>the WUR Mode </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In a congested traffic environment, an AP needs to have a tool for actively controlling a wakeup frame overload.</a:t>
            </a:r>
          </a:p>
          <a:p>
            <a:r>
              <a:rPr lang="en-US" dirty="0" smtClean="0"/>
              <a:t>For this purpose, a WUR Mode transition timer can be defined as follows:</a:t>
            </a:r>
          </a:p>
          <a:p>
            <a:pPr lvl="1"/>
            <a:r>
              <a:rPr lang="en-US" dirty="0" smtClean="0"/>
              <a:t>A </a:t>
            </a:r>
            <a:r>
              <a:rPr lang="en-US" dirty="0"/>
              <a:t>STA may enter </a:t>
            </a:r>
            <a:r>
              <a:rPr lang="en-US" dirty="0" smtClean="0"/>
              <a:t>the WUR </a:t>
            </a:r>
            <a:r>
              <a:rPr lang="en-US" dirty="0"/>
              <a:t>mode only if the AP does not have any buffered frame individually addressed to the STA </a:t>
            </a:r>
            <a:r>
              <a:rPr lang="en-US" u="sng" dirty="0" smtClean="0"/>
              <a:t>for </a:t>
            </a:r>
            <a:r>
              <a:rPr lang="en-US" u="sng" dirty="0"/>
              <a:t>a WUR Mode transition timer </a:t>
            </a:r>
            <a:r>
              <a:rPr lang="en-US" dirty="0" smtClean="0"/>
              <a:t>and also the </a:t>
            </a:r>
            <a:r>
              <a:rPr lang="en-US" dirty="0"/>
              <a:t>STA’s buffers are </a:t>
            </a:r>
            <a:r>
              <a:rPr lang="en-US" dirty="0" smtClean="0"/>
              <a:t>empty.</a:t>
            </a:r>
            <a:endParaRPr lang="en-US" u="sng" dirty="0"/>
          </a:p>
          <a:p>
            <a:pPr lvl="1"/>
            <a:r>
              <a:rPr lang="en-US" dirty="0"/>
              <a:t>Otherwise, a STA shall not enter to WUR </a:t>
            </a:r>
            <a:r>
              <a:rPr lang="en-US" dirty="0" smtClean="0"/>
              <a:t>mode.</a:t>
            </a:r>
          </a:p>
          <a:p>
            <a:r>
              <a:rPr lang="en-US" dirty="0" smtClean="0"/>
              <a:t>WUR Mode transition timer can be negotiated in the WUR setup procedure.</a:t>
            </a:r>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a:t>July 2017</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7" name="Footer Placeholder 4"/>
          <p:cNvSpPr>
            <a:spLocks noGrp="1"/>
          </p:cNvSpPr>
          <p:nvPr>
            <p:ph type="ftr" sz="quarter" idx="11"/>
          </p:nvPr>
        </p:nvSpPr>
        <p:spPr>
          <a:xfrm>
            <a:off x="6704191" y="6475413"/>
            <a:ext cx="1839734" cy="184666"/>
          </a:xfrm>
        </p:spPr>
        <p:txBody>
          <a:bodyPr/>
          <a:lstStyle/>
          <a:p>
            <a:pPr>
              <a:defRPr/>
            </a:pPr>
            <a:r>
              <a:rPr lang="en-US" dirty="0" smtClean="0"/>
              <a:t>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49464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95DB7F03-E2F4-4208-8217-CF5CB1C8F085}">
  <ds:schemaRef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93067</TotalTime>
  <Words>1149</Words>
  <Application>Microsoft Office PowerPoint</Application>
  <PresentationFormat>On-screen Show (4:3)</PresentationFormat>
  <Paragraphs>128</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802-11-Submission</vt:lpstr>
      <vt:lpstr>Document</vt:lpstr>
      <vt:lpstr> WUR Mode Transition Mechanism</vt:lpstr>
      <vt:lpstr>Introduction</vt:lpstr>
      <vt:lpstr>Power Management</vt:lpstr>
      <vt:lpstr>Entering the WUR Mode</vt:lpstr>
      <vt:lpstr>Entering the WUR Mode</vt:lpstr>
      <vt:lpstr>Entering the WUR Mode</vt:lpstr>
      <vt:lpstr>Entering the WUR Mode</vt:lpstr>
      <vt:lpstr>Entering the WUR Mode</vt:lpstr>
      <vt:lpstr>Entering the WUR Mode </vt:lpstr>
      <vt:lpstr>Exiting from the WUR Mode </vt:lpstr>
      <vt:lpstr>Summary </vt:lpstr>
      <vt:lpstr>References</vt:lpstr>
      <vt:lpstr>Straw Poll 1</vt:lpstr>
      <vt:lpstr>Straw Poll 4</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1028</cp:revision>
  <cp:lastPrinted>1998-02-10T13:28:06Z</cp:lastPrinted>
  <dcterms:created xsi:type="dcterms:W3CDTF">2007-05-21T21:00:37Z</dcterms:created>
  <dcterms:modified xsi:type="dcterms:W3CDTF">2017-07-14T19:46:25Z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