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9" r:id="rId3"/>
    <p:sldId id="340" r:id="rId4"/>
    <p:sldId id="346" r:id="rId5"/>
    <p:sldId id="354" r:id="rId6"/>
    <p:sldId id="347" r:id="rId7"/>
    <p:sldId id="343" r:id="rId8"/>
    <p:sldId id="349" r:id="rId9"/>
    <p:sldId id="350" r:id="rId10"/>
    <p:sldId id="357" r:id="rId11"/>
    <p:sldId id="355" r:id="rId12"/>
    <p:sldId id="353" r:id="rId13"/>
    <p:sldId id="348" r:id="rId14"/>
    <p:sldId id="344" r:id="rId15"/>
    <p:sldId id="358" r:id="rId16"/>
    <p:sldId id="351" r:id="rId17"/>
    <p:sldId id="356" r:id="rId18"/>
    <p:sldId id="359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802.11-17/0983r0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Preamble SYNC Field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599519"/>
              </p:ext>
            </p:extLst>
          </p:nvPr>
        </p:nvGraphicFramePr>
        <p:xfrm>
          <a:off x="762000" y="3200400"/>
          <a:ext cx="80200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" name="Document" r:id="rId5" imgW="8660564" imgH="3314446" progId="Word.Document.8">
                  <p:embed/>
                </p:oleObj>
              </mc:Choice>
              <mc:Fallback>
                <p:oleObj name="Document" r:id="rId5" imgW="8660564" imgH="331444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8020050" cy="3086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Synchronization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38200" y="6019800"/>
            <a:ext cx="7845426" cy="540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Pmiss</a:t>
            </a:r>
            <a:r>
              <a:rPr lang="en-US" sz="1600" dirty="0" smtClean="0"/>
              <a:t> = (timing is not found) || (timing is found, but T &lt; </a:t>
            </a:r>
            <a:r>
              <a:rPr lang="en-US" sz="1600" dirty="0" err="1" smtClean="0"/>
              <a:t>Tgenie</a:t>
            </a:r>
            <a:r>
              <a:rPr lang="en-US" sz="1600" dirty="0"/>
              <a:t>-CP || T </a:t>
            </a:r>
            <a:r>
              <a:rPr lang="en-US" sz="1600" dirty="0" smtClean="0"/>
              <a:t>&gt; Tgenie+10) 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816" y="1319601"/>
            <a:ext cx="6263042" cy="47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0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Discussion on Time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447800"/>
            <a:ext cx="8109092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Minus symbol vs OFF symbol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OOOOOM rolls off two times faster than OOOOOF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sign flip property can be utilized for better timing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2513013"/>
            <a:ext cx="5334000" cy="400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00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To meet the requirement of achieving same coverage as of 802.11 main radio, WUR data needs to have one low data rate, for example 62.5kbps or 31.25kbps [4].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WUR preamble needs to be more reliable than the lowest rate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SYNC sequence based on “ON” and “OFF” and energy detection cannot meet the requirement on both miss detection and false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We propose no “OFF” SYNC sequence design, which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achieves required performance with the same SYNC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facilitates simple AGC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enables flexible SYNC sequence design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57200" lvl="1" indent="0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18451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</a:t>
            </a:r>
            <a:r>
              <a:rPr lang="en-US" dirty="0" smtClean="0"/>
              <a:t>design the WUR SYNC field with </a:t>
            </a:r>
            <a:r>
              <a:rPr lang="en-US" smtClean="0"/>
              <a:t>no-OFF period</a:t>
            </a:r>
            <a:r>
              <a:rPr lang="en-US" dirty="0" smtClean="0"/>
              <a:t>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/>
              <a:t>11-16-0950-00-0wur-considerations-on-wur-design</a:t>
            </a:r>
          </a:p>
          <a:p>
            <a:r>
              <a:rPr lang="en-US" dirty="0" smtClean="0"/>
              <a:t>[2] </a:t>
            </a:r>
            <a:r>
              <a:rPr lang="en-US" dirty="0"/>
              <a:t>11-17-0679-02-00ba-1-wur-packet-format-and-preamble-design</a:t>
            </a:r>
          </a:p>
          <a:p>
            <a:r>
              <a:rPr lang="en-US" dirty="0" smtClean="0"/>
              <a:t>[3] </a:t>
            </a:r>
            <a:r>
              <a:rPr lang="en-US" dirty="0"/>
              <a:t>Wake-up radio (WUR) Preamble Design, Rui Cao and Hongyuan </a:t>
            </a:r>
            <a:r>
              <a:rPr lang="en-US" dirty="0" smtClean="0"/>
              <a:t>Zhang</a:t>
            </a:r>
          </a:p>
          <a:p>
            <a:r>
              <a:rPr lang="en-US" dirty="0" smtClean="0"/>
              <a:t>[4] 11-17-0656-00-00ba-wur-phy-performance-study-with-phase-noise-and-aci.ppdx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62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3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1065213"/>
          </a:xfrm>
        </p:spPr>
        <p:txBody>
          <a:bodyPr/>
          <a:lstStyle/>
          <a:p>
            <a:r>
              <a:rPr lang="en-US" dirty="0" smtClean="0"/>
              <a:t>Synchronization Performance: Mean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40565" y="6014775"/>
            <a:ext cx="7845426" cy="540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Stable mean timing across SNR facilitates better timing offset setting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343" y="1148301"/>
            <a:ext cx="6535725" cy="49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04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Synchronization Performance</a:t>
            </a:r>
            <a:r>
              <a:rPr lang="en-US" dirty="0" smtClean="0"/>
              <a:t>: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50912" y="6089124"/>
            <a:ext cx="7845426" cy="540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Small timing variance shows better timing accuracy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95400"/>
            <a:ext cx="6383325" cy="479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52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PER with CS/ST: 250kbps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50912" y="6089124"/>
            <a:ext cx="7845426" cy="540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Small timing variance shows better timing accuracy</a:t>
            </a:r>
            <a:endParaRPr lang="en-US" sz="16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6605715" cy="495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9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to 802.11a/g/n/ac/ax LSTF portion, the Wake-up Radio (WUR) preamble needs a SYNC field to serve the purpose of carrier sensing, time synchronization, gain adjustment and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previous contributions, the design of the SYNC field mostly focus on same on-off keying </a:t>
            </a:r>
            <a:r>
              <a:rPr lang="en-US" dirty="0" smtClean="0"/>
              <a:t>(OOK) design </a:t>
            </a:r>
            <a:r>
              <a:rPr lang="en-US" dirty="0"/>
              <a:t>as data field </a:t>
            </a:r>
            <a:r>
              <a:rPr lang="en-US" dirty="0" smtClean="0"/>
              <a:t>[1, 2]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</a:t>
            </a:r>
            <a:r>
              <a:rPr lang="en-US" dirty="0" smtClean="0"/>
              <a:t>the design of SYNC field with some sequence(s) and no “OFF” period </a:t>
            </a:r>
            <a:r>
              <a:rPr lang="en-US" dirty="0"/>
              <a:t>to achieve better performance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WUR Frame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8001000" cy="3429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Legacy preambles: LSTF+LLTF+LSIG+BPSK symbol, which is utilized to spoof 802.11 devices </a:t>
            </a:r>
            <a:r>
              <a:rPr lang="en-US" dirty="0" smtClean="0"/>
              <a:t>[3]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WUR </a:t>
            </a:r>
            <a:r>
              <a:rPr lang="en-US" dirty="0" smtClean="0"/>
              <a:t>preamble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May be </a:t>
            </a:r>
            <a:r>
              <a:rPr lang="en-US" dirty="0"/>
              <a:t>designed based on narrow band (e.g. 4MHz) signaling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May </a:t>
            </a:r>
            <a:r>
              <a:rPr lang="en-US" dirty="0"/>
              <a:t>consist of SYNC field and/or PHY header field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SYNC field </a:t>
            </a:r>
            <a:r>
              <a:rPr lang="en-US" dirty="0" smtClean="0"/>
              <a:t>can be used for </a:t>
            </a:r>
            <a:r>
              <a:rPr lang="en-US" dirty="0"/>
              <a:t>carrier sensing, synchronization, </a:t>
            </a:r>
            <a:r>
              <a:rPr lang="en-US" dirty="0" smtClean="0"/>
              <a:t>gain control, etc.</a:t>
            </a:r>
            <a:endParaRPr lang="en-US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PHY header may be needed for PHY parameter signaling, such as data rate, packet length, and etc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45689" y="1560848"/>
            <a:ext cx="7796650" cy="877553"/>
            <a:chOff x="723557" y="1211250"/>
            <a:chExt cx="7796650" cy="877553"/>
          </a:xfrm>
        </p:grpSpPr>
        <p:grpSp>
          <p:nvGrpSpPr>
            <p:cNvPr id="8" name="Group 7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711668" y="1439909"/>
              <a:ext cx="2819400" cy="431800"/>
              <a:chOff x="334602" y="1397000"/>
              <a:chExt cx="2819400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8" name="Rectangle 17"/>
              <p:cNvSpPr/>
              <p:nvPr/>
            </p:nvSpPr>
            <p:spPr>
              <a:xfrm>
                <a:off x="334602" y="1397000"/>
                <a:ext cx="2819400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964527" y="1487100"/>
                <a:ext cx="1306448" cy="24622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WUR Preamble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531069" y="1439909"/>
              <a:ext cx="1989138" cy="431800"/>
              <a:chOff x="1214959" y="1397000"/>
              <a:chExt cx="1444488" cy="4318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214959" y="1397000"/>
                <a:ext cx="1444488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1401356" y="1473140"/>
                <a:ext cx="665855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3293526" y="2768600"/>
            <a:ext cx="237664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70174" y="2768600"/>
            <a:ext cx="1294488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3710501" y="2861389"/>
            <a:ext cx="10740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eaLnBrk="1" hangingPunct="1"/>
            <a:r>
              <a:rPr lang="en-US" sz="1600" dirty="0" smtClean="0">
                <a:solidFill>
                  <a:schemeClr val="tx1"/>
                </a:solidFill>
              </a:rPr>
              <a:t>WUR SYNC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5735898" y="2868119"/>
            <a:ext cx="112210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pPr eaLnBrk="1" hangingPunct="1"/>
            <a:r>
              <a:rPr lang="en-US" sz="1600" dirty="0" smtClean="0">
                <a:solidFill>
                  <a:schemeClr val="tx1"/>
                </a:solidFill>
              </a:rPr>
              <a:t>WUR Header</a:t>
            </a:r>
          </a:p>
        </p:txBody>
      </p:sp>
      <p:sp>
        <p:nvSpPr>
          <p:cNvPr id="33" name="Left Brace 32"/>
          <p:cNvSpPr/>
          <p:nvPr/>
        </p:nvSpPr>
        <p:spPr bwMode="auto">
          <a:xfrm rot="5400000">
            <a:off x="4887693" y="543084"/>
            <a:ext cx="462026" cy="398901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SYNC </a:t>
            </a:r>
            <a:r>
              <a:rPr lang="en-US" dirty="0" smtClean="0"/>
              <a:t>Field </a:t>
            </a:r>
            <a:r>
              <a:rPr lang="en-US" dirty="0"/>
              <a:t>Design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033"/>
            <a:ext cx="8381999" cy="41116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To serve the desired goals, the SYNC field needs to be designed such that: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miss detection rate (</a:t>
            </a:r>
            <a:r>
              <a:rPr lang="en-US" dirty="0" err="1" smtClean="0"/>
              <a:t>Pmiss</a:t>
            </a:r>
            <a:r>
              <a:rPr lang="en-US" dirty="0" smtClean="0"/>
              <a:t>) of carrier sensing needs to match the packet error rate of lowest </a:t>
            </a:r>
            <a:r>
              <a:rPr lang="en-US" dirty="0"/>
              <a:t>WUR data </a:t>
            </a:r>
            <a:r>
              <a:rPr lang="en-US" dirty="0" smtClean="0"/>
              <a:t>rate and </a:t>
            </a:r>
            <a:r>
              <a:rPr lang="en-US" dirty="0"/>
              <a:t>legacy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data rate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false detection rate (</a:t>
            </a:r>
            <a:r>
              <a:rPr lang="en-US" dirty="0" err="1" smtClean="0"/>
              <a:t>Pfalse</a:t>
            </a:r>
            <a:r>
              <a:rPr lang="en-US" dirty="0" smtClean="0"/>
              <a:t>) of </a:t>
            </a:r>
            <a:r>
              <a:rPr lang="en-US" dirty="0"/>
              <a:t>carrier sensing </a:t>
            </a:r>
            <a:r>
              <a:rPr lang="en-US" dirty="0" smtClean="0"/>
              <a:t>needs to be low, triggered by </a:t>
            </a:r>
            <a:r>
              <a:rPr lang="en-US" dirty="0"/>
              <a:t>L-STF </a:t>
            </a:r>
            <a:r>
              <a:rPr lang="en-US" dirty="0" smtClean="0"/>
              <a:t>field, and other 802.11 packets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For symbol timing</a:t>
            </a:r>
            <a:r>
              <a:rPr lang="en-US" dirty="0"/>
              <a:t>: </a:t>
            </a:r>
            <a:r>
              <a:rPr lang="en-US" dirty="0" smtClean="0"/>
              <a:t>needs to find accurate </a:t>
            </a:r>
            <a:r>
              <a:rPr lang="en-US" dirty="0"/>
              <a:t>symbol timing and frame </a:t>
            </a:r>
            <a:r>
              <a:rPr lang="en-US" dirty="0" smtClean="0"/>
              <a:t>delimiter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Zero </a:t>
            </a:r>
            <a:r>
              <a:rPr lang="en-US" dirty="0"/>
              <a:t>DC in digital </a:t>
            </a:r>
            <a:r>
              <a:rPr lang="en-US" dirty="0" smtClean="0"/>
              <a:t>domain to enable the receiver to remove LO leakage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Good signal power profile that facilitates simpler AGC</a:t>
            </a: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SYNC </a:t>
            </a:r>
            <a:r>
              <a:rPr lang="en-US" dirty="0" smtClean="0"/>
              <a:t>Sequence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71600"/>
            <a:ext cx="8382000" cy="546735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</a:t>
            </a:r>
            <a:r>
              <a:rPr lang="en-US" dirty="0"/>
              <a:t>1: Construct SYNC based on on-off keying (OOK</a:t>
            </a:r>
            <a:r>
              <a:rPr lang="en-US" dirty="0" smtClean="0"/>
              <a:t>)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Reuse similar OFDM waveform generation architecture of data portion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Each sequence is of 4us, and can be either “ON” or “OFF”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</a:t>
            </a:r>
            <a:r>
              <a:rPr lang="en-US" dirty="0"/>
              <a:t>2: Design SYNC </a:t>
            </a:r>
            <a:r>
              <a:rPr lang="en-US" dirty="0" smtClean="0"/>
              <a:t>with no OFF symbol</a:t>
            </a:r>
          </a:p>
          <a:p>
            <a:pPr marL="57150" indent="0"/>
            <a:r>
              <a:rPr lang="en-US" dirty="0" smtClean="0"/>
              <a:t>	</a:t>
            </a:r>
            <a:endParaRPr lang="en-US" sz="1600" dirty="0" smtClean="0"/>
          </a:p>
          <a:p>
            <a:pPr marL="57150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Design: SYNC field consist of N SYNC </a:t>
            </a:r>
            <a:r>
              <a:rPr lang="en-US" dirty="0" smtClean="0"/>
              <a:t>sequences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  <a:r>
              <a:rPr lang="en-US" dirty="0" smtClean="0"/>
              <a:t>“OFF” symbol, which sends zero energy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Each sequence can be “ON”, “-ON”, BPSK, QPSK, or any other design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Each sequence will be DC free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Choose SYNC sequences with good auto/cross-correlation properties, and can ease </a:t>
            </a:r>
            <a:r>
              <a:rPr lang="en-US" dirty="0"/>
              <a:t>AGC </a:t>
            </a:r>
            <a:r>
              <a:rPr lang="en-US" dirty="0" smtClean="0"/>
              <a:t>adjustment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415990" y="1925591"/>
            <a:ext cx="3857995" cy="436609"/>
            <a:chOff x="2030867" y="3340676"/>
            <a:chExt cx="3857995" cy="436609"/>
          </a:xfrm>
        </p:grpSpPr>
        <p:sp>
          <p:nvSpPr>
            <p:cNvPr id="8" name="Rectangle 7"/>
            <p:cNvSpPr/>
            <p:nvPr/>
          </p:nvSpPr>
          <p:spPr>
            <a:xfrm>
              <a:off x="2030867" y="3340676"/>
              <a:ext cx="771599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800" dirty="0" smtClean="0">
                  <a:solidFill>
                    <a:srgbClr val="000000"/>
                  </a:solidFill>
                  <a:ea typeface="ＭＳ Ｐゴシック" pitchFamily="34" charset="-128"/>
                </a:rPr>
                <a:t>ON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02466" y="3340676"/>
              <a:ext cx="771599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800" dirty="0" smtClean="0">
                  <a:solidFill>
                    <a:srgbClr val="000000"/>
                  </a:solidFill>
                  <a:ea typeface="ＭＳ Ｐゴシック" pitchFamily="34" charset="-128"/>
                </a:rPr>
                <a:t>OFF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74065" y="3340676"/>
              <a:ext cx="771599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800" dirty="0" smtClean="0">
                  <a:solidFill>
                    <a:srgbClr val="000000"/>
                  </a:solidFill>
                  <a:ea typeface="ＭＳ Ｐゴシック" pitchFamily="34" charset="-128"/>
                </a:rPr>
                <a:t>ON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5664" y="3340676"/>
              <a:ext cx="771599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800" dirty="0" smtClean="0">
                  <a:solidFill>
                    <a:srgbClr val="000000"/>
                  </a:solidFill>
                  <a:ea typeface="ＭＳ Ｐゴシック" pitchFamily="34" charset="-128"/>
                </a:rPr>
                <a:t>OFF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17263" y="3345485"/>
              <a:ext cx="771599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800" dirty="0" smtClean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75125" y="3818777"/>
            <a:ext cx="7111324" cy="436471"/>
            <a:chOff x="1226533" y="1189832"/>
            <a:chExt cx="7111324" cy="436471"/>
          </a:xfrm>
        </p:grpSpPr>
        <p:sp>
          <p:nvSpPr>
            <p:cNvPr id="14" name="Rectangle 13"/>
            <p:cNvSpPr/>
            <p:nvPr/>
          </p:nvSpPr>
          <p:spPr>
            <a:xfrm>
              <a:off x="1226533" y="1189832"/>
              <a:ext cx="1777831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488326" y="1283788"/>
              <a:ext cx="1176604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WUR SYNC1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04364" y="1189832"/>
              <a:ext cx="1777831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3266157" y="1283788"/>
              <a:ext cx="1176604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WUR SYNC2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2195" y="1189832"/>
              <a:ext cx="1777831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5437072" y="1207056"/>
              <a:ext cx="583493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2000" dirty="0" smtClean="0">
                  <a:solidFill>
                    <a:schemeClr val="tx1"/>
                  </a:solidFill>
                </a:rPr>
                <a:t>… …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560026" y="1194503"/>
              <a:ext cx="1777831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6834991" y="1278825"/>
              <a:ext cx="1261564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WUR SYNCN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225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15938"/>
            <a:ext cx="7770813" cy="1065213"/>
          </a:xfrm>
        </p:spPr>
        <p:txBody>
          <a:bodyPr/>
          <a:lstStyle/>
          <a:p>
            <a:r>
              <a:rPr lang="en-US" dirty="0" smtClean="0"/>
              <a:t>Advantages of SYNC with no OFF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2" y="1371600"/>
            <a:ext cx="8085138" cy="4573588"/>
          </a:xfrm>
        </p:spPr>
        <p:txBody>
          <a:bodyPr/>
          <a:lstStyle/>
          <a:p>
            <a:pPr marL="4000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“OOK” based SYNC design,</a:t>
            </a:r>
          </a:p>
          <a:p>
            <a:pPr marL="8001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solely energy detection will NOT have sufficient performance for carrier sensing, symbol timing and etc.</a:t>
            </a:r>
          </a:p>
          <a:p>
            <a:pPr marL="8001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Some correlation will be necessary</a:t>
            </a:r>
          </a:p>
          <a:p>
            <a:pPr marL="8001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“OFF” period design will waste the air time</a:t>
            </a:r>
          </a:p>
          <a:p>
            <a:pPr marL="4000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no-OFF SYNC design,</a:t>
            </a:r>
          </a:p>
          <a:p>
            <a:pPr marL="8001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continuous sequence design facilitates </a:t>
            </a:r>
            <a:r>
              <a:rPr lang="en-US" dirty="0"/>
              <a:t>both cross-correlation and auto-correlation for carrier sensing and time synchronization</a:t>
            </a:r>
          </a:p>
          <a:p>
            <a:pPr marL="8001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Good </a:t>
            </a:r>
            <a:r>
              <a:rPr lang="en-US" dirty="0"/>
              <a:t>for </a:t>
            </a:r>
            <a:r>
              <a:rPr lang="en-US" dirty="0" smtClean="0"/>
              <a:t>AGC without OFF symbol</a:t>
            </a:r>
            <a:endParaRPr lang="en-US" dirty="0"/>
          </a:p>
          <a:p>
            <a:pPr marL="800100"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Flexibility </a:t>
            </a:r>
            <a:r>
              <a:rPr lang="en-US" dirty="0"/>
              <a:t>of </a:t>
            </a:r>
            <a:r>
              <a:rPr lang="en-US" dirty="0" smtClean="0"/>
              <a:t>sequence design</a:t>
            </a:r>
          </a:p>
          <a:p>
            <a:pPr marL="1200150" lvl="2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Choose length and pattern depending </a:t>
            </a:r>
            <a:r>
              <a:rPr lang="en-US" dirty="0"/>
              <a:t>on the performance </a:t>
            </a:r>
            <a:r>
              <a:rPr lang="en-US" dirty="0" smtClean="0"/>
              <a:t>requirement, not restricted to 4us duration</a:t>
            </a:r>
            <a:endParaRPr lang="en-US" dirty="0"/>
          </a:p>
          <a:p>
            <a:pPr marL="1200150" lvl="2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Helps reducing false trigger in data portion which is 4us period</a:t>
            </a:r>
          </a:p>
          <a:p>
            <a:pPr marL="1200150" lvl="2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Helps reducing </a:t>
            </a:r>
            <a:r>
              <a:rPr lang="en-US" dirty="0"/>
              <a:t>false trigger </a:t>
            </a:r>
            <a:r>
              <a:rPr lang="en-US" dirty="0" smtClean="0"/>
              <a:t>from other 802.11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82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SYNC Field Design with no-OFF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SYNC sequence design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One sequence design: S</a:t>
            </a:r>
            <a:r>
              <a:rPr lang="en-US" sz="1800" baseline="-25000" dirty="0" smtClean="0"/>
              <a:t>0</a:t>
            </a:r>
            <a:endParaRPr lang="en-US" baseline="-25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 one SYNC sequence with good correlation property and zero DC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example of SYNC field design with S</a:t>
            </a:r>
            <a:r>
              <a:rPr lang="en-US" sz="1400" baseline="-25000" dirty="0" smtClean="0"/>
              <a:t>0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Dual sequence design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Design a SYNC sequence pair with good </a:t>
            </a:r>
            <a:r>
              <a:rPr lang="en-US" dirty="0" smtClean="0"/>
              <a:t>cross-correlation and autocorrelation properties and zero DC: S</a:t>
            </a:r>
            <a:r>
              <a:rPr lang="en-US" baseline="-25000" dirty="0" smtClean="0"/>
              <a:t>a</a:t>
            </a:r>
            <a:r>
              <a:rPr lang="en-US" dirty="0" smtClean="0"/>
              <a:t> and S</a:t>
            </a:r>
            <a:r>
              <a:rPr lang="en-US" baseline="-25000" dirty="0" smtClean="0"/>
              <a:t>b</a:t>
            </a:r>
            <a:endParaRPr lang="en-US" baseline="-25000" dirty="0"/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 smtClean="0"/>
              <a:t>For example, </a:t>
            </a:r>
            <a:r>
              <a:rPr lang="en-US" dirty="0" err="1" smtClean="0"/>
              <a:t>Golay</a:t>
            </a:r>
            <a:r>
              <a:rPr lang="en-US" dirty="0" smtClean="0"/>
              <a:t> </a:t>
            </a:r>
            <a:r>
              <a:rPr lang="en-US" dirty="0"/>
              <a:t>complementary </a:t>
            </a:r>
            <a:r>
              <a:rPr lang="en-US" dirty="0" smtClean="0"/>
              <a:t>sequence</a:t>
            </a:r>
            <a:r>
              <a:rPr lang="en-US" dirty="0"/>
              <a:t> (GCS)</a:t>
            </a:r>
            <a:r>
              <a:rPr lang="en-US" dirty="0" smtClean="0"/>
              <a:t> pair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baseline="-25000" dirty="0"/>
              <a:t>a</a:t>
            </a:r>
            <a:r>
              <a:rPr lang="en-US" dirty="0"/>
              <a:t> and </a:t>
            </a:r>
            <a:r>
              <a:rPr lang="en-US" dirty="0" smtClean="0"/>
              <a:t>S</a:t>
            </a:r>
            <a:r>
              <a:rPr lang="en-US" baseline="-25000" dirty="0" smtClean="0"/>
              <a:t>b </a:t>
            </a:r>
            <a:r>
              <a:rPr lang="en-US" dirty="0" smtClean="0"/>
              <a:t>can be of different length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One example of SYNC field design with S</a:t>
            </a:r>
            <a:r>
              <a:rPr lang="en-US" baseline="-25000" dirty="0"/>
              <a:t>a</a:t>
            </a:r>
            <a:r>
              <a:rPr lang="en-US" dirty="0"/>
              <a:t> and </a:t>
            </a:r>
            <a:r>
              <a:rPr lang="en-US" dirty="0" smtClean="0"/>
              <a:t>S</a:t>
            </a:r>
            <a:r>
              <a:rPr lang="en-US" baseline="-25000" dirty="0" smtClean="0"/>
              <a:t>b</a:t>
            </a: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1447800" y="3200400"/>
            <a:ext cx="6576389" cy="431800"/>
            <a:chOff x="1447800" y="3200400"/>
            <a:chExt cx="6576389" cy="431800"/>
          </a:xfrm>
        </p:grpSpPr>
        <p:sp>
          <p:nvSpPr>
            <p:cNvPr id="8" name="Rectangle 7"/>
            <p:cNvSpPr/>
            <p:nvPr/>
          </p:nvSpPr>
          <p:spPr>
            <a:xfrm>
              <a:off x="1447800" y="3200400"/>
              <a:ext cx="1238370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975614" y="3297860"/>
              <a:ext cx="182742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49816" y="3200400"/>
              <a:ext cx="1631476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5658338" y="3228358"/>
              <a:ext cx="583493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just" eaLnBrk="1" hangingPunct="1"/>
              <a:r>
                <a:rPr lang="en-US" sz="2000" dirty="0" smtClean="0">
                  <a:solidFill>
                    <a:schemeClr val="tx1"/>
                  </a:solidFill>
                </a:rPr>
                <a:t>… …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80155" y="3200400"/>
              <a:ext cx="1238370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3207969" y="3297860"/>
              <a:ext cx="182742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17461" y="3200400"/>
              <a:ext cx="1238370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4457986" y="3297860"/>
              <a:ext cx="182742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785819" y="3200400"/>
              <a:ext cx="1238370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7313633" y="3297860"/>
              <a:ext cx="251672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-S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00811" y="5816600"/>
            <a:ext cx="6576389" cy="431800"/>
            <a:chOff x="1447800" y="3200400"/>
            <a:chExt cx="6576389" cy="431800"/>
          </a:xfrm>
        </p:grpSpPr>
        <p:sp>
          <p:nvSpPr>
            <p:cNvPr id="35" name="Rectangle 34"/>
            <p:cNvSpPr/>
            <p:nvPr/>
          </p:nvSpPr>
          <p:spPr>
            <a:xfrm>
              <a:off x="1447800" y="3200400"/>
              <a:ext cx="1238370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1975614" y="3297860"/>
              <a:ext cx="174728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49816" y="3200400"/>
              <a:ext cx="1631476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5658338" y="3228358"/>
              <a:ext cx="583493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just" eaLnBrk="1" hangingPunct="1"/>
              <a:r>
                <a:rPr lang="en-US" sz="2000" dirty="0" smtClean="0">
                  <a:solidFill>
                    <a:schemeClr val="tx1"/>
                  </a:solidFill>
                </a:rPr>
                <a:t>… …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80155" y="3200400"/>
              <a:ext cx="1238370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3207969" y="3297860"/>
              <a:ext cx="174728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17461" y="3200400"/>
              <a:ext cx="1238370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457986" y="3297860"/>
              <a:ext cx="174728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785819" y="3200400"/>
              <a:ext cx="1238370" cy="431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7313633" y="3297860"/>
              <a:ext cx="182742" cy="24622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600" dirty="0" smtClean="0">
                  <a:solidFill>
                    <a:schemeClr val="tx1"/>
                  </a:solidFill>
                </a:rPr>
                <a:t>S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807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77093" y="15240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20MHz bandwidth, 4MHz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SNR defined on 20MHz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Sampling rate is 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4MHz LPF is added at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CFO </a:t>
            </a:r>
            <a:r>
              <a:rPr lang="en-US" dirty="0"/>
              <a:t>= </a:t>
            </a:r>
            <a:r>
              <a:rPr lang="en-US" dirty="0" smtClean="0"/>
              <a:t>200kHz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Legends: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 means ON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 means OFF symbol with no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 means “–ON” (minus of ON symbol)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CS </a:t>
            </a:r>
            <a:r>
              <a:rPr lang="en-US" dirty="0" err="1" smtClean="0"/>
              <a:t>Pfalse</a:t>
            </a:r>
            <a:r>
              <a:rPr lang="en-US" dirty="0" smtClean="0"/>
              <a:t> is simulated with 11ax packet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9750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458787"/>
            <a:ext cx="7770813" cy="1065213"/>
          </a:xfrm>
        </p:spPr>
        <p:txBody>
          <a:bodyPr/>
          <a:lstStyle/>
          <a:p>
            <a:r>
              <a:rPr lang="en-US" dirty="0" smtClean="0"/>
              <a:t>Carrier Sensing Performance: AWGN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43000" y="5791200"/>
            <a:ext cx="7848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OFOFOF with energy detection show worse </a:t>
            </a:r>
            <a:r>
              <a:rPr lang="en-US" sz="1600" dirty="0" err="1" smtClean="0"/>
              <a:t>Pmiss</a:t>
            </a:r>
            <a:r>
              <a:rPr lang="en-US" sz="1600" dirty="0" smtClean="0"/>
              <a:t> and </a:t>
            </a:r>
            <a:r>
              <a:rPr lang="en-US" sz="1600" dirty="0" err="1" smtClean="0"/>
              <a:t>Pfalse</a:t>
            </a:r>
            <a:r>
              <a:rPr lang="en-US" sz="1600" dirty="0" smtClean="0"/>
              <a:t> error floor @ 0.1%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Pfalse</a:t>
            </a:r>
            <a:r>
              <a:rPr lang="en-US" sz="1600" dirty="0" smtClean="0"/>
              <a:t> is zero for other cases</a:t>
            </a:r>
            <a:endParaRPr lang="en-US" sz="16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238" y="1213039"/>
            <a:ext cx="6201962" cy="465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8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28111</TotalTime>
  <Words>1045</Words>
  <Application>Microsoft Office PowerPoint</Application>
  <PresentationFormat>On-screen Show (4:3)</PresentationFormat>
  <Paragraphs>199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WUR Preamble SYNC Field Design</vt:lpstr>
      <vt:lpstr>Introduction</vt:lpstr>
      <vt:lpstr>WUR Frame Format</vt:lpstr>
      <vt:lpstr>SYNC Field Design Criteria</vt:lpstr>
      <vt:lpstr>SYNC Sequence Design</vt:lpstr>
      <vt:lpstr>Advantages of SYNC with no OFF Period</vt:lpstr>
      <vt:lpstr>SYNC Field Design with no-OFF Period</vt:lpstr>
      <vt:lpstr>Simulation Settings</vt:lpstr>
      <vt:lpstr>Carrier Sensing Performance: AWGN</vt:lpstr>
      <vt:lpstr>Synchronization Performance</vt:lpstr>
      <vt:lpstr>Discussion on Time Synchronization</vt:lpstr>
      <vt:lpstr>Summary</vt:lpstr>
      <vt:lpstr>Straw Poll 1</vt:lpstr>
      <vt:lpstr>Reference</vt:lpstr>
      <vt:lpstr>Appendix</vt:lpstr>
      <vt:lpstr>Synchronization Performance: Mean Timing</vt:lpstr>
      <vt:lpstr>Synchronization Performance: Variance</vt:lpstr>
      <vt:lpstr>PER with CS/ST: 250kbps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596</cp:revision>
  <cp:lastPrinted>1601-01-01T00:00:00Z</cp:lastPrinted>
  <dcterms:created xsi:type="dcterms:W3CDTF">2015-10-31T00:33:08Z</dcterms:created>
  <dcterms:modified xsi:type="dcterms:W3CDTF">2017-07-12T07:32:55Z</dcterms:modified>
</cp:coreProperties>
</file>