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5" r:id="rId3"/>
    <p:sldId id="302" r:id="rId4"/>
    <p:sldId id="321" r:id="rId5"/>
    <p:sldId id="303" r:id="rId6"/>
    <p:sldId id="308" r:id="rId7"/>
    <p:sldId id="307" r:id="rId8"/>
    <p:sldId id="322" r:id="rId9"/>
    <p:sldId id="309" r:id="rId10"/>
    <p:sldId id="320" r:id="rId11"/>
    <p:sldId id="323" r:id="rId12"/>
    <p:sldId id="324" r:id="rId13"/>
    <p:sldId id="325" r:id="rId14"/>
    <p:sldId id="304" r:id="rId15"/>
    <p:sldId id="305" r:id="rId16"/>
    <p:sldId id="328" r:id="rId17"/>
    <p:sldId id="306" r:id="rId18"/>
    <p:sldId id="311" r:id="rId19"/>
    <p:sldId id="326" r:id="rId20"/>
    <p:sldId id="32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23108F5-EB8B-4F09-A120-862B591A2F0D}">
          <p14:sldIdLst>
            <p14:sldId id="256"/>
            <p14:sldId id="285"/>
            <p14:sldId id="302"/>
            <p14:sldId id="321"/>
            <p14:sldId id="303"/>
            <p14:sldId id="308"/>
            <p14:sldId id="307"/>
            <p14:sldId id="322"/>
            <p14:sldId id="309"/>
            <p14:sldId id="320"/>
            <p14:sldId id="323"/>
            <p14:sldId id="324"/>
            <p14:sldId id="325"/>
            <p14:sldId id="304"/>
            <p14:sldId id="305"/>
            <p14:sldId id="328"/>
            <p14:sldId id="306"/>
            <p14:sldId id="311"/>
            <p14:sldId id="326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 varScale="1">
        <p:scale>
          <a:sx n="114" d="100"/>
          <a:sy n="114" d="100"/>
        </p:scale>
        <p:origin x="15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802.11-17/963r0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Signaling Method for Multiple Data Rate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2017-07-09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7087"/>
              </p:ext>
            </p:extLst>
          </p:nvPr>
        </p:nvGraphicFramePr>
        <p:xfrm>
          <a:off x="703181" y="2351665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according to option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UMi-NLoS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438164"/>
            <a:ext cx="5112568" cy="383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6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SNR at 1% PER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TGnD</a:t>
            </a:r>
            <a:r>
              <a:rPr lang="en-US" altLang="ko-KR" dirty="0" smtClean="0"/>
              <a:t> ( targeted SNR at 1% PER : -3.7dB)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/>
              <a:t>( targeted SNR at 1% PER </a:t>
            </a:r>
            <a:r>
              <a:rPr lang="en-US" altLang="ko-KR" dirty="0" smtClean="0"/>
              <a:t>: -2dB )    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130"/>
              </p:ext>
            </p:extLst>
          </p:nvPr>
        </p:nvGraphicFramePr>
        <p:xfrm>
          <a:off x="827585" y="2564904"/>
          <a:ext cx="7344817" cy="13584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  <a:gridCol w="936104"/>
                <a:gridCol w="864096"/>
                <a:gridCol w="936104"/>
                <a:gridCol w="864096"/>
                <a:gridCol w="792088"/>
                <a:gridCol w="792088"/>
                <a:gridCol w="864098"/>
              </a:tblGrid>
              <a:tr h="2281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</a:t>
                      </a:r>
                      <a:endParaRPr lang="ko-KR" altLang="en-US" sz="11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SIG</a:t>
                      </a:r>
                      <a:r>
                        <a:rPr lang="en-US" altLang="ko-KR" sz="1100" baseline="0" dirty="0" smtClean="0"/>
                        <a:t> field (w/BCC)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Signature</a:t>
                      </a:r>
                      <a:r>
                        <a:rPr lang="en-US" altLang="ko-KR" sz="1100" baseline="0" dirty="0" smtClean="0"/>
                        <a:t> sequence 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</a:tr>
              <a:tr h="244975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2bits </a:t>
                      </a:r>
                      <a:r>
                        <a:rPr lang="en-US" altLang="ko-KR" sz="1100" baseline="0" dirty="0" smtClean="0"/>
                        <a:t>+ 2bitsCRC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2bits</a:t>
                      </a:r>
                      <a:r>
                        <a:rPr lang="en-US" altLang="ko-KR" sz="1100" baseline="0" dirty="0" smtClean="0"/>
                        <a:t> + 3bits CRC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SS(6,3)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SS(9,5)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SS(12,7)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20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Data</a:t>
                      </a:r>
                      <a:r>
                        <a:rPr lang="en-US" altLang="ko-KR" sz="1100" baseline="0" dirty="0" smtClean="0"/>
                        <a:t> rate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31.25Kbps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31.25Kbps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</a:tr>
              <a:tr h="20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Overhead</a:t>
                      </a:r>
                      <a:r>
                        <a:rPr lang="en-US" altLang="ko-KR" sz="1100" baseline="0" dirty="0" smtClean="0"/>
                        <a:t>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320us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160us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352us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176us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144us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192us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3221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SNR at</a:t>
                      </a:r>
                      <a:r>
                        <a:rPr lang="en-US" altLang="ko-KR" sz="1100" baseline="0" dirty="0" smtClean="0"/>
                        <a:t> 1% PER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-5.5dB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-3.7dB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-5dB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-3.6dB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-3dB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-4.8dB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-6dB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95428"/>
              </p:ext>
            </p:extLst>
          </p:nvPr>
        </p:nvGraphicFramePr>
        <p:xfrm>
          <a:off x="827584" y="4743922"/>
          <a:ext cx="7344816" cy="13584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8272"/>
                <a:gridCol w="1216023"/>
                <a:gridCol w="1224136"/>
                <a:gridCol w="1152128"/>
                <a:gridCol w="1224136"/>
                <a:gridCol w="1080121"/>
              </a:tblGrid>
              <a:tr h="2281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</a:t>
                      </a:r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SIG</a:t>
                      </a:r>
                      <a:r>
                        <a:rPr lang="en-US" altLang="ko-KR" sz="1100" baseline="0" dirty="0" smtClean="0"/>
                        <a:t> field (w/ BCC)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Signature</a:t>
                      </a:r>
                      <a:r>
                        <a:rPr lang="en-US" altLang="ko-KR" sz="1100" baseline="0" dirty="0" smtClean="0"/>
                        <a:t> sequence 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</a:tr>
              <a:tr h="244975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2bits </a:t>
                      </a:r>
                      <a:r>
                        <a:rPr lang="en-US" altLang="ko-KR" sz="1100" baseline="0" dirty="0" smtClean="0"/>
                        <a:t>+ 2bitsCRC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2bits</a:t>
                      </a:r>
                      <a:r>
                        <a:rPr lang="en-US" altLang="ko-KR" sz="1100" baseline="0" dirty="0" smtClean="0"/>
                        <a:t> + 3bits CRC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SS(6,3)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SS(9,5)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SS(12,7)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20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Data</a:t>
                      </a:r>
                      <a:r>
                        <a:rPr lang="en-US" altLang="ko-KR" sz="1100" baseline="0" dirty="0" smtClean="0"/>
                        <a:t> rate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125kbps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20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Overhead</a:t>
                      </a:r>
                      <a:r>
                        <a:rPr lang="en-US" altLang="ko-KR" sz="1100" baseline="0" dirty="0" smtClean="0"/>
                        <a:t>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160us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176us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72us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32216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SNR at</a:t>
                      </a:r>
                      <a:r>
                        <a:rPr lang="en-US" altLang="ko-KR" sz="1100" baseline="0" dirty="0" smtClean="0"/>
                        <a:t> 1% PER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-4.3dB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-3.4dB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-2.6dB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9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channel,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Signature sequence (12,7) and (9,5) using the 62.5kbps data rate can meet the targeted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As shown in appendix, if Manchester coding is not applied on OOK symbol, it can not meet the targeted SNR.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if BCC encoding is applied on SIG field, received SNR when 62.5Kbps data rate is applied can approximately reach to the targeted SNR.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But, for the reliable transmission, option 2(i.e. SIG field) may need to apply the lower data rate such as 31.25Kbps with BCC.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It can occur the large overhead (i.e. 320us).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The overhead of SS would be smaller than that of SIG field when we assume that the performance of two methods are reaching the targeted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minimization of overhead, </a:t>
            </a:r>
            <a:r>
              <a:rPr lang="en-US" altLang="ko-KR" dirty="0"/>
              <a:t>SS(9,5) using </a:t>
            </a:r>
            <a:r>
              <a:rPr lang="en-US" altLang="ko-KR" dirty="0" smtClean="0"/>
              <a:t>62.5Kbps can be considered.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85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</a:t>
            </a:r>
            <a:r>
              <a:rPr lang="en-US" altLang="ko-KR" dirty="0" err="1"/>
              <a:t>UMi</a:t>
            </a:r>
            <a:r>
              <a:rPr lang="en-US" altLang="ko-KR" dirty="0"/>
              <a:t> channel,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Following cases can meet the targeted SNR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Option 1 : SS(12,7) and SS(9,5) using </a:t>
            </a:r>
            <a:r>
              <a:rPr lang="en-US" altLang="ko-KR" dirty="0" smtClean="0"/>
              <a:t>125Kbps </a:t>
            </a:r>
            <a:r>
              <a:rPr lang="en-US" altLang="ko-KR" dirty="0"/>
              <a:t>data </a:t>
            </a:r>
            <a:r>
              <a:rPr lang="en-US" altLang="ko-KR" dirty="0" smtClean="0"/>
              <a:t>rate</a:t>
            </a:r>
            <a:r>
              <a:rPr lang="en-US" altLang="ko-KR" dirty="0"/>
              <a:t>, </a:t>
            </a:r>
            <a:r>
              <a:rPr lang="en-US" altLang="ko-KR" dirty="0" smtClean="0"/>
              <a:t>SS(6,3) </a:t>
            </a:r>
            <a:r>
              <a:rPr lang="en-US" altLang="ko-KR" dirty="0"/>
              <a:t>using </a:t>
            </a:r>
            <a:r>
              <a:rPr lang="en-US" altLang="ko-KR" dirty="0" smtClean="0"/>
              <a:t>62.5Kbps </a:t>
            </a:r>
            <a:r>
              <a:rPr lang="en-US" altLang="ko-KR" dirty="0"/>
              <a:t>data rate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Option 2 : 2bit+CRC2 and 2bit +CRC3 using the 31.25kbps data rate with BCC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For overhead minimization, the following methods can be considered.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SS(9,5</a:t>
            </a:r>
            <a:r>
              <a:rPr lang="en-US" altLang="ko-KR" dirty="0"/>
              <a:t>) using </a:t>
            </a:r>
            <a:r>
              <a:rPr lang="en-US" altLang="ko-KR" dirty="0" smtClean="0"/>
              <a:t>125Kbps – 72us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As shown in results, the Use of signature sequence (option 1)has a less overhead than a use of SIG field (option 2).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279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this contribution, we examined the two signaling methods for indicating the data rate of WUR payload.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By using the signature sequence(i.e. SS) for indicating the data rate, we can achieve the targeted SNR which is required for reliable transmission of WUR PPDU.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SS does not require the larger overhead than SIG field to meet the targeted SNR.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Overhead due to SS may be reduced by reducing the information for data rate.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Also, to achieve the required SNR, we could consider the signature sequence that is supported the Manchester coding.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40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agree to add following into 11ba SFD</a:t>
            </a:r>
            <a:r>
              <a:rPr lang="en-US" altLang="ko-KR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Signature sequence is used to indicate the data rate for 11ba payload.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3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agree to add following into 11ba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Signature sequence is included in the WUR preamble.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286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agree to add following into 11ba </a:t>
            </a:r>
            <a:r>
              <a:rPr lang="en-US" altLang="ko-KR" dirty="0" smtClean="0"/>
              <a:t>SFD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Manchester code shall be used for </a:t>
            </a:r>
            <a:r>
              <a:rPr lang="en-GB" altLang="ko-KR" dirty="0" smtClean="0"/>
              <a:t>Signature sequences 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7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</a:t>
            </a:r>
            <a:r>
              <a:rPr lang="en-US" altLang="ko-KR" dirty="0"/>
              <a:t> IEEE </a:t>
            </a:r>
            <a:r>
              <a:rPr lang="en-US" altLang="ko-KR" dirty="0" smtClean="0"/>
              <a:t>802.11-17/676r1,</a:t>
            </a:r>
            <a:r>
              <a:rPr lang="en-US" altLang="ko-KR" dirty="0"/>
              <a:t> WUR Link Budget Analysis Follow-up: </a:t>
            </a:r>
            <a:r>
              <a:rPr lang="en-US" altLang="ko-KR" dirty="0" smtClean="0"/>
              <a:t>Data </a:t>
            </a:r>
            <a:r>
              <a:rPr lang="en-US" altLang="ko-KR" dirty="0"/>
              <a:t>Rates and SIG Bits Protection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2] IEEE 802.11-17/679r1, </a:t>
            </a:r>
            <a:r>
              <a:rPr lang="en-US" altLang="zh-TW" dirty="0" smtClean="0"/>
              <a:t>Preamble  </a:t>
            </a:r>
            <a:r>
              <a:rPr lang="en-US" altLang="zh-TW" dirty="0"/>
              <a:t>Design for WUR WLAN</a:t>
            </a:r>
            <a:endParaRPr lang="en-US" altLang="ko-KR" dirty="0" smtClean="0"/>
          </a:p>
          <a:p>
            <a:r>
              <a:rPr lang="en-US" altLang="ko-KR" dirty="0"/>
              <a:t>[3] IEEE 802.11-17/0654r3 Multiple Data Rates for WUR</a:t>
            </a:r>
          </a:p>
          <a:p>
            <a:r>
              <a:rPr lang="en-US" altLang="ko-KR" dirty="0" smtClean="0"/>
              <a:t>[4]</a:t>
            </a:r>
            <a:r>
              <a:rPr lang="en-US" altLang="ko-KR" dirty="0"/>
              <a:t> IEEE 802.11-17</a:t>
            </a:r>
            <a:r>
              <a:rPr lang="en-US" altLang="ko-KR" dirty="0" smtClean="0"/>
              <a:t>/</a:t>
            </a:r>
            <a:r>
              <a:rPr lang="ko-KR" altLang="en-US"/>
              <a:t> </a:t>
            </a:r>
            <a:r>
              <a:rPr lang="en-US" altLang="ko-KR" dirty="0" smtClean="0"/>
              <a:t>965r0 </a:t>
            </a:r>
            <a:r>
              <a:rPr lang="en-US" altLang="ko-KR" dirty="0"/>
              <a:t>data-rate-for-range-requirement-in-11ba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3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: OOK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MC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TGnD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803" y="2381000"/>
            <a:ext cx="5432806" cy="407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6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 Multiple data rate for WUR payload was approved in the last May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And, to indicate the various data rate for WUR payload, the following methods were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Signaling(SIG) field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 and Signature sequence </a:t>
            </a:r>
            <a:r>
              <a:rPr lang="en-US" altLang="ko-KR" dirty="0"/>
              <a:t>[2</a:t>
            </a:r>
            <a:r>
              <a:rPr lang="en-US" altLang="ko-KR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this contribution, we investigate two signaling methods for </a:t>
            </a:r>
            <a:r>
              <a:rPr lang="en-US" altLang="ko-KR" dirty="0"/>
              <a:t>efficiently </a:t>
            </a:r>
            <a:r>
              <a:rPr lang="en-US" altLang="ko-KR" dirty="0" smtClean="0"/>
              <a:t>delivering data rate.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Also, we provide the simulation results of two methods considering the overhead and range requirement.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</a:t>
            </a:r>
            <a:r>
              <a:rPr lang="en-US" dirty="0" smtClean="0"/>
              <a:t>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2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: OOK </a:t>
            </a:r>
            <a:r>
              <a:rPr lang="en-US" altLang="ko-KR" dirty="0" err="1"/>
              <a:t>vs</a:t>
            </a:r>
            <a:r>
              <a:rPr lang="en-US" altLang="ko-KR" dirty="0"/>
              <a:t> MC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UMi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378191"/>
            <a:ext cx="5432806" cy="407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13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Signature sequence design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To provide </a:t>
            </a:r>
            <a:r>
              <a:rPr lang="en-US" altLang="ko-KR" dirty="0"/>
              <a:t>the </a:t>
            </a:r>
            <a:r>
              <a:rPr lang="en-US" altLang="ko-KR" dirty="0" smtClean="0"/>
              <a:t>information for </a:t>
            </a:r>
            <a:r>
              <a:rPr lang="en-US" altLang="ko-KR" dirty="0"/>
              <a:t>data rate, signature sequence </a:t>
            </a:r>
            <a:r>
              <a:rPr lang="en-US" altLang="ko-KR" dirty="0" smtClean="0"/>
              <a:t>can </a:t>
            </a:r>
            <a:r>
              <a:rPr lang="en-US" altLang="ko-KR" dirty="0"/>
              <a:t>be </a:t>
            </a:r>
            <a:r>
              <a:rPr lang="en-US" altLang="ko-KR" dirty="0" smtClean="0"/>
              <a:t>designed </a:t>
            </a:r>
            <a:r>
              <a:rPr lang="en-US" altLang="ko-KR" dirty="0"/>
              <a:t>such that </a:t>
            </a:r>
            <a:r>
              <a:rPr lang="en-US" altLang="ko-KR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One signature sequence indicates one specific data rate.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example, if the number of data rate which is used for WUR payload is 4, then we need the 4 different signature sequences.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Each Signature sequence consists of  “0” and “1”. and  it also can be designed that “0” is not repeated continuously within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the signature sequence, a Pseudo-random sequence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Signature sequence is designed to have a Hamming distance with equal error correction capability.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By using the sequence with large Hamming distance, we can reduce the wrong detection of sequence due to bit error.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2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Configuration of Signature sequence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Error correction is defined by using the following relation according to Hamming distance.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Given a Hamming </a:t>
            </a:r>
            <a:r>
              <a:rPr lang="en-US" altLang="ko-KR" sz="1600" dirty="0" smtClean="0"/>
              <a:t>distance </a:t>
            </a:r>
            <a:r>
              <a:rPr lang="en-US" altLang="ko-KR" sz="1600" dirty="0"/>
              <a:t>of  </a:t>
            </a:r>
            <a:r>
              <a:rPr lang="en-US" altLang="ko-KR" sz="1600" dirty="0" err="1" smtClean="0"/>
              <a:t>HD</a:t>
            </a:r>
            <a:r>
              <a:rPr lang="en-US" altLang="ko-KR" sz="1600" baseline="-25000" dirty="0" err="1" smtClean="0"/>
              <a:t>code</a:t>
            </a:r>
            <a:r>
              <a:rPr lang="en-US" altLang="ko-KR" sz="16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Error detection : </a:t>
            </a:r>
            <a:r>
              <a:rPr lang="en-US" altLang="ko-KR" sz="1400" dirty="0" err="1"/>
              <a:t>e</a:t>
            </a:r>
            <a:r>
              <a:rPr lang="en-US" altLang="ko-KR" sz="1400" baseline="-25000" dirty="0" err="1"/>
              <a:t>d</a:t>
            </a:r>
            <a:r>
              <a:rPr lang="en-US" altLang="ko-KR" sz="1400" dirty="0"/>
              <a:t> &lt;= </a:t>
            </a:r>
            <a:r>
              <a:rPr lang="en-US" altLang="ko-KR" sz="1400" dirty="0" err="1" smtClean="0"/>
              <a:t>HD</a:t>
            </a:r>
            <a:r>
              <a:rPr lang="en-US" altLang="ko-KR" sz="1400" baseline="-25000" dirty="0" err="1" smtClean="0"/>
              <a:t>code</a:t>
            </a:r>
            <a:r>
              <a:rPr lang="en-US" altLang="ko-KR" sz="1400" dirty="0" smtClean="0"/>
              <a:t> -1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Error correction : </a:t>
            </a:r>
            <a:r>
              <a:rPr lang="en-US" altLang="ko-KR" sz="1400" dirty="0" err="1"/>
              <a:t>e</a:t>
            </a:r>
            <a:r>
              <a:rPr lang="en-US" altLang="ko-KR" sz="1400" baseline="-25000" dirty="0" err="1"/>
              <a:t>c</a:t>
            </a:r>
            <a:r>
              <a:rPr lang="en-US" altLang="ko-KR" sz="1400" dirty="0"/>
              <a:t> &lt;= 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HD</a:t>
            </a:r>
            <a:r>
              <a:rPr lang="en-US" altLang="ko-KR" sz="1400" baseline="-25000" dirty="0" err="1" smtClean="0"/>
              <a:t>code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-1)/2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If we assume that HD is 3 then we can correct the one error which is occurred due to bit flip.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According to Design criteria and Hamming distance, we use the following sequences in this contribution.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(length , hamming distance)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(6, 3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≤</a:t>
            </a:r>
            <a:r>
              <a:rPr lang="en-US" altLang="ko-KR" dirty="0"/>
              <a:t>HD&lt;5)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/>
              <a:t>[0     1     0     1     0     1; 0     1     1     0     1     0; 1     0     0     1     1     0; 1     0     1     0     0     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(9, 5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≤</a:t>
            </a:r>
            <a:r>
              <a:rPr lang="en-US" altLang="ko-KR" dirty="0" smtClean="0"/>
              <a:t>HD&lt;7)</a:t>
            </a:r>
            <a:endParaRPr lang="en-US" altLang="ko-KR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/>
              <a:t>[0     1     0     1     0     1     0     1     1;     0     1     1     0     1     0     1     0     1;     1     0     1     0     1     1     0     1     0;     1     0     1     1     0     1     1     0     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(12, 7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≤</a:t>
            </a:r>
            <a:r>
              <a:rPr lang="en-US" altLang="ko-KR" dirty="0" smtClean="0"/>
              <a:t>HD&lt;9)</a:t>
            </a:r>
            <a:endParaRPr lang="en-US" altLang="ko-KR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/>
              <a:t>[ 0     1     0     1     0     1     0     1     0     1     0     1;     0     1     0     1     1     0     1     0     1     0     1     0;     1     0     1     0     1     0     1     0     1     1     0     1;     1     0     1     1     0     1     0     1     1     0     1     0 ]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4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(SIG)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can assume that a information except the information related with decoding of WUR payload may be not transmitted by using the signaling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We do not focus what information is included in signaling field in this contribution.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So, we consider that WUR-SIG consists of bits to signal data rate and CRC bits that are used for error detection.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Assume 2/3 bits for CRC to detect the error of SIG fields.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0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rate and required SNR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To indicate the multiple data rate which was discussed in [3], </a:t>
            </a:r>
            <a:r>
              <a:rPr lang="en-US" altLang="ko-KR" dirty="0"/>
              <a:t>at </a:t>
            </a:r>
            <a:r>
              <a:rPr lang="en-US" altLang="ko-KR" dirty="0" smtClean="0"/>
              <a:t>least, we may need the 1 bit or 2 bits information.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Assume the 2 bits to signaling data rate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 required SNR of 11ba to </a:t>
            </a:r>
            <a:r>
              <a:rPr lang="en-US" altLang="ko-KR" dirty="0"/>
              <a:t>satisfy the range requirement in </a:t>
            </a:r>
            <a:r>
              <a:rPr lang="en-US" altLang="ko-KR" dirty="0" smtClean="0"/>
              <a:t>2.4GHz </a:t>
            </a:r>
            <a:r>
              <a:rPr lang="en-US" altLang="ko-KR" dirty="0"/>
              <a:t>may </a:t>
            </a:r>
            <a:r>
              <a:rPr lang="en-US" altLang="ko-KR" dirty="0" smtClean="0"/>
              <a:t>be 12 dB lower than that of primary radio transmission due to power regulation and Phase Noise[4].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So, </a:t>
            </a:r>
            <a:r>
              <a:rPr lang="en-US" altLang="ko-KR" dirty="0"/>
              <a:t>required SNR </a:t>
            </a:r>
            <a:r>
              <a:rPr lang="en-US" altLang="ko-KR" dirty="0" smtClean="0"/>
              <a:t>(</a:t>
            </a:r>
            <a:r>
              <a:rPr lang="en-US" altLang="ko-KR" dirty="0"/>
              <a:t>at 1%) </a:t>
            </a:r>
            <a:r>
              <a:rPr lang="en-US" altLang="ko-KR" dirty="0" smtClean="0"/>
              <a:t>for control information(i.e. data rate ) can be obtained by considering the performance of L-SIG(at 1%) or the performance of Data part (at 10%)in primary radio.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But, to secure the reliable operation of 11ba, we assume that required SNR (at 1%) should be lower than a minimum SNR for the data part of the primary radio.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-3.7/-2dB is required at the PER of 1% in </a:t>
            </a:r>
            <a:r>
              <a:rPr lang="en-US" altLang="ko-KR" dirty="0" err="1"/>
              <a:t>TGnD</a:t>
            </a:r>
            <a:r>
              <a:rPr lang="en-US" altLang="ko-KR" dirty="0"/>
              <a:t>/</a:t>
            </a:r>
            <a:r>
              <a:rPr lang="en-US" altLang="ko-KR" dirty="0" err="1"/>
              <a:t>UMi</a:t>
            </a:r>
            <a:r>
              <a:rPr lang="en-US" altLang="ko-KR" dirty="0"/>
              <a:t> </a:t>
            </a:r>
            <a:r>
              <a:rPr lang="en-US" altLang="ko-KR" dirty="0" err="1"/>
              <a:t>NLoS</a:t>
            </a:r>
            <a:r>
              <a:rPr lang="en-US" altLang="ko-KR" dirty="0"/>
              <a:t> channels.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5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13 subcarriers (4 MHz) are used for a WUR symbol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 sequences mapped to available subcarriers are optimized in terms of the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Information for data rate : 2 bits </a:t>
            </a: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Number of CRC bits : 2,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Length of signature sequence : 6, 9, 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Data rate : 31.25Kbps, 62.5Kbps, 125Kbps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We considered the various data rate to search the method which can reach the targeted SNR at 1% PER.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20MHz </a:t>
            </a:r>
            <a:r>
              <a:rPr lang="en-US" altLang="ko-KR" sz="2000" dirty="0"/>
              <a:t>sampling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err="1"/>
              <a:t>TGnD</a:t>
            </a:r>
            <a:r>
              <a:rPr lang="en-US" altLang="ko-KR" sz="2000" dirty="0"/>
              <a:t> and </a:t>
            </a:r>
            <a:r>
              <a:rPr lang="en-US" altLang="ko-KR" sz="2000" dirty="0" err="1"/>
              <a:t>UMi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NLoS</a:t>
            </a:r>
            <a:r>
              <a:rPr lang="en-US" altLang="ko-KR" sz="2000" dirty="0"/>
              <a:t> channels in </a:t>
            </a:r>
            <a:r>
              <a:rPr lang="en-US" altLang="ko-KR" sz="2000" dirty="0" smtClean="0"/>
              <a:t>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No impairments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anose="020B0600000101010101" pitchFamily="50" charset="-127"/>
              </a:rPr>
              <a:t>SNR is defined considering 20MHz </a:t>
            </a:r>
            <a:r>
              <a:rPr lang="en-US" altLang="ko-KR" sz="2000" dirty="0" smtClean="0">
                <a:ea typeface="굴림" panose="020B0600000101010101" pitchFamily="50" charset="-127"/>
              </a:rPr>
              <a:t>bandwidth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symbol and length according to data rate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applied the various data rate to each option to find whether the targeted SNR at 1% PER is achieved or not.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125Kbps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8us </a:t>
            </a:r>
            <a:r>
              <a:rPr lang="en-US" altLang="ko-KR" dirty="0"/>
              <a:t>OOK symbol with Manchester coding </a:t>
            </a:r>
            <a:r>
              <a:rPr lang="en-US" altLang="ko-KR" dirty="0" smtClean="0"/>
              <a:t>(4us </a:t>
            </a:r>
            <a:r>
              <a:rPr lang="en-US" altLang="ko-KR" dirty="0"/>
              <a:t>ON+ </a:t>
            </a:r>
            <a:r>
              <a:rPr lang="en-US" altLang="ko-KR" dirty="0" smtClean="0"/>
              <a:t>4us OFF </a:t>
            </a:r>
            <a:r>
              <a:rPr lang="en-US" altLang="ko-KR" dirty="0"/>
              <a:t>and vice versa</a:t>
            </a:r>
            <a:r>
              <a:rPr lang="en-US" altLang="ko-KR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Option1 (i.e. Signature sequence) : </a:t>
            </a:r>
            <a:r>
              <a:rPr lang="en-US" altLang="ko-KR" dirty="0" smtClean="0"/>
              <a:t>72us for SS(9,5) </a:t>
            </a:r>
            <a:r>
              <a:rPr lang="en-US" altLang="ko-KR" dirty="0"/>
              <a:t>, </a:t>
            </a:r>
            <a:r>
              <a:rPr lang="en-US" altLang="ko-KR" dirty="0" smtClean="0"/>
              <a:t>96us </a:t>
            </a:r>
            <a:r>
              <a:rPr lang="en-US" altLang="ko-KR" dirty="0"/>
              <a:t>for </a:t>
            </a:r>
            <a:r>
              <a:rPr lang="en-US" altLang="ko-KR" dirty="0" smtClean="0"/>
              <a:t>SS(12,7)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62.5Kbps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16us </a:t>
            </a:r>
            <a:r>
              <a:rPr lang="en-US" altLang="ko-KR" dirty="0"/>
              <a:t>OOK symbol with Manchester coding </a:t>
            </a:r>
            <a:r>
              <a:rPr lang="en-US" altLang="ko-KR" dirty="0" smtClean="0"/>
              <a:t>(</a:t>
            </a:r>
            <a:r>
              <a:rPr lang="en-US" altLang="ko-KR" dirty="0"/>
              <a:t>4us ON+ 4us OFF </a:t>
            </a:r>
            <a:r>
              <a:rPr lang="en-US" altLang="ko-KR" dirty="0" smtClean="0"/>
              <a:t>+</a:t>
            </a:r>
            <a:r>
              <a:rPr lang="en-US" altLang="ko-KR" dirty="0"/>
              <a:t> 4us ON+ 4us OFF </a:t>
            </a:r>
            <a:r>
              <a:rPr lang="en-US" altLang="ko-KR" dirty="0" smtClean="0"/>
              <a:t>vice versa)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Option1 (i.e. Signature sequence) : </a:t>
            </a:r>
            <a:r>
              <a:rPr lang="en-US" altLang="ko-KR" dirty="0" smtClean="0"/>
              <a:t>96us </a:t>
            </a:r>
            <a:r>
              <a:rPr lang="en-US" altLang="ko-KR" dirty="0"/>
              <a:t>for SS(6,3), </a:t>
            </a:r>
            <a:r>
              <a:rPr lang="en-US" altLang="ko-KR" dirty="0" smtClean="0"/>
              <a:t>144us </a:t>
            </a:r>
            <a:r>
              <a:rPr lang="en-US" altLang="ko-KR" dirty="0"/>
              <a:t>for SS(9,5), </a:t>
            </a:r>
            <a:r>
              <a:rPr lang="en-US" altLang="ko-KR" dirty="0" smtClean="0"/>
              <a:t>192us </a:t>
            </a:r>
            <a:r>
              <a:rPr lang="en-US" altLang="ko-KR" dirty="0"/>
              <a:t>for SS(12,7</a:t>
            </a:r>
            <a:r>
              <a:rPr lang="en-US" altLang="ko-KR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8us </a:t>
            </a:r>
            <a:r>
              <a:rPr lang="en-US" altLang="ko-KR" dirty="0"/>
              <a:t>OOK symbol with Manchester coding (4us ON+ 4us OFF </a:t>
            </a:r>
            <a:r>
              <a:rPr lang="en-US" altLang="ko-KR" dirty="0" smtClean="0"/>
              <a:t>vice </a:t>
            </a:r>
            <a:r>
              <a:rPr lang="en-US" altLang="ko-KR" dirty="0"/>
              <a:t>versa</a:t>
            </a:r>
            <a:r>
              <a:rPr lang="en-US" altLang="ko-KR" dirty="0" smtClean="0"/>
              <a:t>) and ½ BCC encoding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 </a:t>
            </a:r>
            <a:r>
              <a:rPr lang="en-US" altLang="ko-KR" dirty="0"/>
              <a:t>Option2 (i.e. </a:t>
            </a:r>
            <a:r>
              <a:rPr lang="en-US" altLang="ko-KR" dirty="0" err="1"/>
              <a:t>SiG</a:t>
            </a:r>
            <a:r>
              <a:rPr lang="en-US" altLang="ko-KR" dirty="0"/>
              <a:t> field ) : </a:t>
            </a:r>
            <a:r>
              <a:rPr lang="en-US" altLang="ko-KR" dirty="0" smtClean="0"/>
              <a:t>160us </a:t>
            </a:r>
            <a:r>
              <a:rPr lang="en-US" altLang="ko-KR" dirty="0"/>
              <a:t>( 2bits + 2bits CRC), </a:t>
            </a:r>
            <a:r>
              <a:rPr lang="en-US" altLang="ko-KR" dirty="0" smtClean="0"/>
              <a:t>176us </a:t>
            </a:r>
            <a:r>
              <a:rPr lang="en-US" altLang="ko-KR" dirty="0"/>
              <a:t>(2bits +3bits CRC</a:t>
            </a:r>
            <a:r>
              <a:rPr lang="en-US" altLang="ko-KR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31.25Kbps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 </a:t>
            </a:r>
            <a:r>
              <a:rPr lang="en-US" altLang="ko-KR" dirty="0"/>
              <a:t>16us OOK symbol with Manchester coding (4us ON+ 4us OFF + 4us ON+ 4us OFF vice versa</a:t>
            </a:r>
            <a:r>
              <a:rPr lang="en-US" altLang="ko-KR" dirty="0" smtClean="0"/>
              <a:t>) and ½ BCC encoding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Option2 (i.e. </a:t>
            </a:r>
            <a:r>
              <a:rPr lang="en-US" altLang="ko-KR" dirty="0" err="1"/>
              <a:t>SiG</a:t>
            </a:r>
            <a:r>
              <a:rPr lang="en-US" altLang="ko-KR" dirty="0"/>
              <a:t> field ) : </a:t>
            </a:r>
            <a:r>
              <a:rPr lang="en-US" altLang="ko-KR" dirty="0" smtClean="0"/>
              <a:t>320us </a:t>
            </a:r>
            <a:r>
              <a:rPr lang="en-US" altLang="ko-KR" dirty="0"/>
              <a:t>( 2bits + </a:t>
            </a:r>
            <a:r>
              <a:rPr lang="en-US" altLang="ko-KR" dirty="0" smtClean="0"/>
              <a:t>2bits CRC), 352us </a:t>
            </a:r>
            <a:r>
              <a:rPr lang="en-US" altLang="ko-KR" dirty="0"/>
              <a:t>(2bits +3bits </a:t>
            </a:r>
            <a:r>
              <a:rPr lang="en-US" altLang="ko-KR" dirty="0" smtClean="0"/>
              <a:t>CRC)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6 tail bits are considered to calculate the overhead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2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according to option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5611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900" dirty="0" err="1" smtClean="0"/>
              <a:t>TGnD</a:t>
            </a:r>
            <a:endParaRPr lang="en-US" altLang="ko-KR" sz="29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Error rate for SIG : ( # of packet with CRC error or </a:t>
            </a:r>
            <a:r>
              <a:rPr lang="en-US" altLang="ko-KR" dirty="0">
                <a:solidFill>
                  <a:schemeClr val="tx1"/>
                </a:solidFill>
              </a:rPr>
              <a:t># of packet with data error and CRC no error</a:t>
            </a:r>
            <a:r>
              <a:rPr lang="en-US" altLang="ko-KR" dirty="0" smtClean="0"/>
              <a:t>) / (# of total packet)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Error rate for SS : (# of packet when the transmission and reception</a:t>
            </a:r>
            <a:r>
              <a:rPr lang="en-US" altLang="ko-KR" baseline="30000" dirty="0" smtClean="0"/>
              <a:t>1)</a:t>
            </a:r>
            <a:r>
              <a:rPr lang="en-US" altLang="ko-KR" dirty="0" smtClean="0"/>
              <a:t> sequences are different )/( # of total packet)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July,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35393" y="6223558"/>
            <a:ext cx="7973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1) reception </a:t>
            </a:r>
            <a:r>
              <a:rPr lang="en-US" altLang="ko-KR" sz="1200" dirty="0">
                <a:solidFill>
                  <a:schemeClr val="tx1"/>
                </a:solidFill>
              </a:rPr>
              <a:t>sequence means detected sequence which is selected among signature sequences by using the Hamming distance.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823" y="1830388"/>
            <a:ext cx="5072766" cy="380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34257</TotalTime>
  <Words>1932</Words>
  <Application>Microsoft Office PowerPoint</Application>
  <PresentationFormat>화면 슬라이드 쇼(4:3)</PresentationFormat>
  <Paragraphs>287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굴림</vt:lpstr>
      <vt:lpstr>맑은 고딕</vt:lpstr>
      <vt:lpstr>Arial</vt:lpstr>
      <vt:lpstr>Times New Roman</vt:lpstr>
      <vt:lpstr>Office 테마</vt:lpstr>
      <vt:lpstr>Signaling Method for Multiple Data Rate</vt:lpstr>
      <vt:lpstr>Introduction   </vt:lpstr>
      <vt:lpstr>Signature sequence design</vt:lpstr>
      <vt:lpstr>Configuration of Signature sequence</vt:lpstr>
      <vt:lpstr>Signaling (SIG) field</vt:lpstr>
      <vt:lpstr>Data rate and required SNR</vt:lpstr>
      <vt:lpstr>Simulation Assumption</vt:lpstr>
      <vt:lpstr>OOK symbol and length according to data rate</vt:lpstr>
      <vt:lpstr>Performance according to option</vt:lpstr>
      <vt:lpstr>Performance according to option</vt:lpstr>
      <vt:lpstr>SNR at 1% PER</vt:lpstr>
      <vt:lpstr>Discussion (1/2)</vt:lpstr>
      <vt:lpstr>Discussion (2/2)</vt:lpstr>
      <vt:lpstr>Conclusion </vt:lpstr>
      <vt:lpstr>Straw Poll 1</vt:lpstr>
      <vt:lpstr>Straw Poll 2</vt:lpstr>
      <vt:lpstr>Straw Poll 3</vt:lpstr>
      <vt:lpstr>Reference </vt:lpstr>
      <vt:lpstr>Appendix : OOK vs MC</vt:lpstr>
      <vt:lpstr>Appendix : OOK vs MC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임동국/선임연구원/차세대표준(연)IoT팀(dongguk.lim@lge.com)</cp:lastModifiedBy>
  <cp:revision>557</cp:revision>
  <cp:lastPrinted>1601-01-01T00:00:00Z</cp:lastPrinted>
  <dcterms:created xsi:type="dcterms:W3CDTF">2016-12-14T01:56:24Z</dcterms:created>
  <dcterms:modified xsi:type="dcterms:W3CDTF">2017-07-09T21:06:10Z</dcterms:modified>
</cp:coreProperties>
</file>