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19" r:id="rId3"/>
    <p:sldId id="430" r:id="rId4"/>
    <p:sldId id="431" r:id="rId5"/>
    <p:sldId id="432" r:id="rId6"/>
    <p:sldId id="433" r:id="rId7"/>
    <p:sldId id="434" r:id="rId8"/>
    <p:sldId id="436" r:id="rId9"/>
    <p:sldId id="435" r:id="rId10"/>
    <p:sldId id="438" r:id="rId11"/>
    <p:sldId id="439" r:id="rId12"/>
    <p:sldId id="440" r:id="rId13"/>
    <p:sldId id="429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94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802.11-17/0908r0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July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MCS Set for OFDM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2017-07-10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501568"/>
              </p:ext>
            </p:extLst>
          </p:nvPr>
        </p:nvGraphicFramePr>
        <p:xfrm>
          <a:off x="498475" y="3751263"/>
          <a:ext cx="7999413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ocument" r:id="rId5" imgW="8450443" imgH="3076229" progId="Word.Document.8">
                  <p:embed/>
                </p:oleObj>
              </mc:Choice>
              <mc:Fallback>
                <p:oleObj name="Document" r:id="rId5" imgW="8450443" imgH="3076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51263"/>
                        <a:ext cx="7999413" cy="290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MCS Set for OFDM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787204"/>
              </p:ext>
            </p:extLst>
          </p:nvPr>
        </p:nvGraphicFramePr>
        <p:xfrm>
          <a:off x="1296988" y="1807735"/>
          <a:ext cx="60960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235124"/>
                <a:gridCol w="1812876"/>
              </a:tblGrid>
              <a:tr h="12332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MCS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Modulation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Code rate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</a:t>
                      </a:r>
                      <a:r>
                        <a:rPr lang="en-US" sz="1000" baseline="-25000" dirty="0" smtClean="0"/>
                        <a:t>CB</a:t>
                      </a:r>
                      <a:r>
                        <a:rPr lang="en-US" sz="1000" baseline="0" dirty="0" smtClean="0"/>
                        <a:t> = 1, </a:t>
                      </a:r>
                      <a:r>
                        <a:rPr lang="en-US" sz="1000" dirty="0" smtClean="0"/>
                        <a:t>Data rate,</a:t>
                      </a:r>
                      <a:r>
                        <a:rPr lang="en-US" sz="1000" baseline="0" dirty="0" smtClean="0"/>
                        <a:t> Mbps</a:t>
                      </a:r>
                      <a:endParaRPr 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SQPSK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½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729.47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SQPSK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5/8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911.84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SQPSK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¾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1094.20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SQPSK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13/16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1185.40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SQPSK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7/8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1276.60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QPSK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½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1458.90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QPSK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5/8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1823.70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QPSK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¾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2188.40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QPSK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13/16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2370.80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QPSK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7/8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2553.20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½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2917.90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5/8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3647.40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¾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4376.80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13/16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4741.60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16QAM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7/8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5106.30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64QAM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5/8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5471.10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64QAM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¾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6565.30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64QAM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13/16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7112.40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64QAM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7/8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7659.50</a:t>
                      </a:r>
                      <a:endParaRPr lang="en-US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96988" y="1556792"/>
            <a:ext cx="6096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2: Proposed MCS set for OFDM, red color highlights new MCSs.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68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1241863"/>
          </a:xfrm>
        </p:spPr>
        <p:txBody>
          <a:bodyPr/>
          <a:lstStyle/>
          <a:p>
            <a:r>
              <a:rPr lang="en-US" dirty="0"/>
              <a:t>Figures </a:t>
            </a:r>
            <a:r>
              <a:rPr lang="en-US" dirty="0" smtClean="0"/>
              <a:t>below show results for augmented MCS grid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Frequency flat channel (AWGN), IEEE 802.11ad #3;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356992"/>
            <a:ext cx="4435088" cy="30020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348228"/>
            <a:ext cx="4435088" cy="300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4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</a:t>
            </a:r>
            <a:r>
              <a:rPr lang="en-US" dirty="0" smtClean="0"/>
              <a:t>agree:</a:t>
            </a:r>
          </a:p>
          <a:p>
            <a:pPr lvl="1" algn="just"/>
            <a:r>
              <a:rPr lang="en-US" dirty="0" smtClean="0"/>
              <a:t>to </a:t>
            </a:r>
            <a:r>
              <a:rPr lang="en-US" dirty="0"/>
              <a:t>define the MCS set for EDMG OFDM PHY as described in </a:t>
            </a:r>
            <a:r>
              <a:rPr lang="en-US" dirty="0" smtClean="0"/>
              <a:t>(11-17-908-00-00ay 30 </a:t>
            </a:r>
            <a:r>
              <a:rPr lang="en-US" dirty="0"/>
              <a:t>6 </a:t>
            </a:r>
            <a:r>
              <a:rPr lang="en-US" dirty="0" smtClean="0"/>
              <a:t>6 </a:t>
            </a:r>
            <a:r>
              <a:rPr lang="en-US" dirty="0"/>
              <a:t>Modulation and Coding Scheme for OFDM Mode)?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319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IEEE802.11-2016</a:t>
            </a:r>
          </a:p>
          <a:p>
            <a:r>
              <a:rPr lang="en-US" dirty="0" smtClean="0"/>
              <a:t>Draft P802.11ay_D0.35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overviews the design of MCS set for OFDM PHY in 11ad and proposes MCS set for 11ay.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Modulation Types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IEEE 802.11ad standard defines 4 modulation types including SQPSK, QPSK, 16QAM and 64QAM, [1].</a:t>
            </a:r>
          </a:p>
          <a:p>
            <a:pPr algn="just"/>
            <a:r>
              <a:rPr lang="en-US" sz="2000" dirty="0" smtClean="0"/>
              <a:t>These modulations can be divided into two subtypes:</a:t>
            </a:r>
          </a:p>
          <a:p>
            <a:pPr lvl="1" algn="just"/>
            <a:r>
              <a:rPr lang="en-US" sz="1600" dirty="0"/>
              <a:t>Dual carrier modulations:</a:t>
            </a:r>
          </a:p>
          <a:p>
            <a:pPr lvl="2" algn="just"/>
            <a:r>
              <a:rPr lang="en-US" sz="1400" dirty="0"/>
              <a:t>Spread (S)QPSK and QPSK - utilize two subcarriers in the OFDM signal spectrum;</a:t>
            </a:r>
          </a:p>
          <a:p>
            <a:pPr lvl="2" algn="just"/>
            <a:r>
              <a:rPr lang="en-US" sz="1400" dirty="0"/>
              <a:t>SQPSK is in fact a repetition x2 of QPSK point with data rate equivalent to BPSK, it extracts frequency diversity gain;</a:t>
            </a:r>
          </a:p>
          <a:p>
            <a:pPr lvl="2" algn="just"/>
            <a:r>
              <a:rPr lang="en-US" sz="1400" dirty="0"/>
              <a:t>QPSK is a repetition x2 of 16QAM point with the additional coding, it extracts both frequency diversity and coding gain; it provides data rate equivalent to regular QPSK modulation;</a:t>
            </a:r>
          </a:p>
          <a:p>
            <a:pPr lvl="1" algn="just"/>
            <a:r>
              <a:rPr lang="en-US" sz="1600" dirty="0"/>
              <a:t>Regular modulations:</a:t>
            </a:r>
          </a:p>
          <a:p>
            <a:pPr lvl="2" algn="just"/>
            <a:r>
              <a:rPr lang="en-US" sz="1400" dirty="0"/>
              <a:t>16QAM and 64QAM – normal mapping, there is no repetition in the signal spectrum;</a:t>
            </a:r>
          </a:p>
          <a:p>
            <a:pPr lvl="2" algn="just"/>
            <a:r>
              <a:rPr lang="en-US" sz="1400" dirty="0"/>
              <a:t>To extract frequency diversity, the interleaver spreads out the LDPC CW over the entire signal bandwidth</a:t>
            </a:r>
            <a:r>
              <a:rPr lang="en-US" sz="1400" dirty="0" smtClean="0"/>
              <a:t>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63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Modulation Types in 11ad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48880"/>
            <a:ext cx="7772400" cy="2376264"/>
          </a:xfrm>
        </p:spPr>
        <p:txBody>
          <a:bodyPr/>
          <a:lstStyle/>
          <a:p>
            <a:pPr algn="just"/>
            <a:r>
              <a:rPr lang="en-US" sz="2000" dirty="0" smtClean="0"/>
              <a:t>SQPSK modulation mapping is shown in figure below:</a:t>
            </a:r>
          </a:p>
          <a:p>
            <a:pPr lvl="1" algn="just"/>
            <a:r>
              <a:rPr lang="en-US" sz="1600" dirty="0" smtClean="0"/>
              <a:t>Two coded bits (c</a:t>
            </a:r>
            <a:r>
              <a:rPr lang="en-US" sz="1600" baseline="-25000" dirty="0" smtClean="0"/>
              <a:t>2k</a:t>
            </a:r>
            <a:r>
              <a:rPr lang="en-US" sz="1600" dirty="0" smtClean="0"/>
              <a:t>, c</a:t>
            </a:r>
            <a:r>
              <a:rPr lang="en-US" sz="1600" baseline="-25000" dirty="0"/>
              <a:t>2</a:t>
            </a:r>
            <a:r>
              <a:rPr lang="en-US" sz="1600" baseline="-25000" dirty="0" smtClean="0"/>
              <a:t>k+1</a:t>
            </a:r>
            <a:r>
              <a:rPr lang="en-US" sz="1600" dirty="0" smtClean="0"/>
              <a:t>) are modulated to two subcarriers (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,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P</a:t>
            </a:r>
            <a:r>
              <a:rPr lang="en-US" sz="1600" baseline="-25000" dirty="0" smtClean="0"/>
              <a:t>(k)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smtClean="0"/>
              <a:t>The modulation is performed in 2 steps:</a:t>
            </a:r>
          </a:p>
          <a:p>
            <a:pPr lvl="2" algn="just"/>
            <a:r>
              <a:rPr lang="en-US" sz="1400" dirty="0" smtClean="0"/>
              <a:t>First, two BPSK points are modulated as x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</a:t>
            </a:r>
            <a:r>
              <a:rPr lang="en-US" sz="1400" dirty="0" smtClean="0"/>
              <a:t> = (2*c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</a:t>
            </a:r>
            <a:r>
              <a:rPr lang="en-US" sz="1400" dirty="0" smtClean="0"/>
              <a:t>-1), x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k+1</a:t>
            </a:r>
            <a:r>
              <a:rPr lang="en-US" sz="1400" dirty="0" smtClean="0"/>
              <a:t> = (2*c</a:t>
            </a:r>
            <a:r>
              <a:rPr lang="en-US" sz="1400" baseline="-25000" dirty="0"/>
              <a:t>2</a:t>
            </a:r>
            <a:r>
              <a:rPr lang="en-US" sz="1400" baseline="-25000" dirty="0" smtClean="0"/>
              <a:t>k+1</a:t>
            </a:r>
            <a:r>
              <a:rPr lang="en-US" sz="1400" dirty="0" smtClean="0"/>
              <a:t>-1);</a:t>
            </a:r>
          </a:p>
          <a:p>
            <a:pPr lvl="2" algn="just"/>
            <a:r>
              <a:rPr lang="en-US" sz="1400" dirty="0" smtClean="0"/>
              <a:t>Second, two QPSK points are modulated by multiplication on matrix Q;</a:t>
            </a:r>
            <a:endParaRPr lang="en-US" sz="1400" dirty="0"/>
          </a:p>
          <a:p>
            <a:pPr lvl="1" algn="just"/>
            <a:r>
              <a:rPr lang="en-US" sz="1600" dirty="0" smtClean="0"/>
              <a:t>P(k) = 168 + k for Static Tone Pairing (STP) mode and can be permutation of indexes for Dynamic Tone Pairing (DTP) mode in the range [168, 335];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314757"/>
              </p:ext>
            </p:extLst>
          </p:nvPr>
        </p:nvGraphicFramePr>
        <p:xfrm>
          <a:off x="1400175" y="5026025"/>
          <a:ext cx="26543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9" name="Equation" r:id="rId3" imgW="2031840" imgH="660240" progId="Equation.3">
                  <p:embed/>
                </p:oleObj>
              </mc:Choice>
              <mc:Fallback>
                <p:oleObj name="Equation" r:id="rId3" imgW="2031840" imgH="660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5026025"/>
                        <a:ext cx="2654300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171" y="4722814"/>
            <a:ext cx="3821427" cy="148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9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Modulation Types in 11ad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2060848"/>
                <a:ext cx="7772400" cy="2808311"/>
              </a:xfrm>
            </p:spPr>
            <p:txBody>
              <a:bodyPr/>
              <a:lstStyle/>
              <a:p>
                <a:pPr algn="just"/>
                <a:r>
                  <a:rPr lang="en-US" sz="2000" dirty="0" smtClean="0"/>
                  <a:t>QPSK modulation mapping is shown in figure below:</a:t>
                </a:r>
              </a:p>
              <a:p>
                <a:pPr lvl="1" algn="just"/>
                <a:r>
                  <a:rPr lang="en-US" sz="1600" dirty="0" smtClean="0"/>
                  <a:t>Four coded bits (c</a:t>
                </a:r>
                <a:r>
                  <a:rPr lang="en-US" sz="1600" baseline="-25000" dirty="0" smtClean="0"/>
                  <a:t>4k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k+1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k+2</a:t>
                </a:r>
                <a:r>
                  <a:rPr lang="en-US" sz="1600" dirty="0" smtClean="0"/>
                  <a:t>, c</a:t>
                </a:r>
                <a:r>
                  <a:rPr lang="en-US" sz="1600" baseline="-25000" dirty="0"/>
                  <a:t>4</a:t>
                </a:r>
                <a:r>
                  <a:rPr lang="en-US" sz="1600" baseline="-25000" dirty="0" smtClean="0"/>
                  <a:t>k+3</a:t>
                </a:r>
                <a:r>
                  <a:rPr lang="en-US" sz="1600" dirty="0" smtClean="0"/>
                  <a:t>) are modulated to two subcarriers (</a:t>
                </a:r>
                <a:r>
                  <a:rPr lang="en-US" sz="1600" dirty="0" err="1" smtClean="0"/>
                  <a:t>d</a:t>
                </a:r>
                <a:r>
                  <a:rPr lang="en-US" sz="1600" baseline="-25000" dirty="0" err="1" smtClean="0"/>
                  <a:t>k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d</a:t>
                </a:r>
                <a:r>
                  <a:rPr lang="en-US" sz="1600" baseline="-25000" dirty="0" err="1" smtClean="0"/>
                  <a:t>P</a:t>
                </a:r>
                <a:r>
                  <a:rPr lang="en-US" sz="1600" baseline="-25000" dirty="0" smtClean="0"/>
                  <a:t>(k)</a:t>
                </a:r>
                <a:r>
                  <a:rPr lang="en-US" sz="1600" dirty="0" smtClean="0"/>
                  <a:t>);</a:t>
                </a:r>
              </a:p>
              <a:p>
                <a:pPr lvl="1" algn="just"/>
                <a:r>
                  <a:rPr lang="en-US" sz="1600" dirty="0" smtClean="0"/>
                  <a:t>The modulation is performed in 2 steps:</a:t>
                </a:r>
              </a:p>
              <a:p>
                <a:pPr lvl="2" algn="just"/>
                <a:r>
                  <a:rPr lang="en-US" sz="1400" dirty="0" smtClean="0"/>
                  <a:t>First, two QPSK points are modulated as x</a:t>
                </a:r>
                <a:r>
                  <a:rPr lang="en-US" sz="1400" baseline="-25000" dirty="0" smtClean="0"/>
                  <a:t>2k</a:t>
                </a:r>
                <a:r>
                  <a:rPr lang="en-US" sz="1400" dirty="0" smtClean="0"/>
                  <a:t> = ((2*c</a:t>
                </a:r>
                <a:r>
                  <a:rPr lang="en-US" sz="1400" baseline="-25000" dirty="0" smtClean="0"/>
                  <a:t>4k</a:t>
                </a:r>
                <a:r>
                  <a:rPr lang="en-US" sz="1400" dirty="0" smtClean="0"/>
                  <a:t>-1)+j(2*c</a:t>
                </a:r>
                <a:r>
                  <a:rPr lang="en-US" sz="1400" baseline="-25000" dirty="0" smtClean="0"/>
                  <a:t>4k+2</a:t>
                </a:r>
                <a:r>
                  <a:rPr lang="en-US" sz="1400" dirty="0" smtClean="0"/>
                  <a:t>-1))/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 smtClean="0"/>
                  <a:t>; x</a:t>
                </a:r>
                <a:r>
                  <a:rPr lang="en-US" sz="1400" baseline="-25000" dirty="0" smtClean="0"/>
                  <a:t>2k+1</a:t>
                </a:r>
                <a:r>
                  <a:rPr lang="en-US" sz="1400" dirty="0" smtClean="0"/>
                  <a:t> = </a:t>
                </a:r>
                <a:r>
                  <a:rPr lang="en-US" sz="1400" dirty="0"/>
                  <a:t>((</a:t>
                </a:r>
                <a:r>
                  <a:rPr lang="en-US" sz="1400" dirty="0" smtClean="0"/>
                  <a:t>2*c</a:t>
                </a:r>
                <a:r>
                  <a:rPr lang="en-US" sz="1400" baseline="-25000" dirty="0" smtClean="0"/>
                  <a:t>4k+1</a:t>
                </a:r>
                <a:r>
                  <a:rPr lang="en-US" sz="1400" dirty="0" smtClean="0"/>
                  <a:t>-1</a:t>
                </a:r>
                <a:r>
                  <a:rPr lang="en-US" sz="1400" dirty="0"/>
                  <a:t>)+</a:t>
                </a:r>
                <a:r>
                  <a:rPr lang="en-US" sz="1400" dirty="0" smtClean="0"/>
                  <a:t>j(2*c</a:t>
                </a:r>
                <a:r>
                  <a:rPr lang="en-US" sz="1400" baseline="-25000" dirty="0" smtClean="0"/>
                  <a:t>4k+3</a:t>
                </a:r>
                <a:r>
                  <a:rPr lang="en-US" sz="1400" dirty="0" smtClean="0"/>
                  <a:t>-1</a:t>
                </a:r>
                <a:r>
                  <a:rPr lang="en-US" sz="1400" dirty="0"/>
                  <a:t>))/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 smtClean="0"/>
                  <a:t>;</a:t>
                </a:r>
              </a:p>
              <a:p>
                <a:pPr lvl="2" algn="just"/>
                <a:r>
                  <a:rPr lang="en-US" sz="1400" dirty="0" smtClean="0"/>
                  <a:t>Second, two 16QAM points are modulated by multiplication on matrix Q;</a:t>
                </a:r>
              </a:p>
              <a:p>
                <a:pPr lvl="1" algn="just"/>
                <a:r>
                  <a:rPr lang="en-US" sz="1600" dirty="0" smtClean="0"/>
                  <a:t>In essence, SQPSK and QPSK represent normal BPSK and QPSK modulations accordingly with some precoding by Q matrix of size 2x2;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2060848"/>
                <a:ext cx="7772400" cy="2808311"/>
              </a:xfrm>
              <a:blipFill rotWithShape="0">
                <a:blip r:embed="rId3"/>
                <a:stretch>
                  <a:fillRect l="-627" t="-1085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44769"/>
              </p:ext>
            </p:extLst>
          </p:nvPr>
        </p:nvGraphicFramePr>
        <p:xfrm>
          <a:off x="1277055" y="4812331"/>
          <a:ext cx="26701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Equation" r:id="rId4" imgW="2044440" imgH="660240" progId="Equation.3">
                  <p:embed/>
                </p:oleObj>
              </mc:Choice>
              <mc:Fallback>
                <p:oleObj name="Equation" r:id="rId4" imgW="20444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055" y="4812331"/>
                        <a:ext cx="2670175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4988" y="4509120"/>
            <a:ext cx="3821427" cy="148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1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Modulation Types in 11ad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79848"/>
          </a:xfrm>
        </p:spPr>
        <p:txBody>
          <a:bodyPr/>
          <a:lstStyle/>
          <a:p>
            <a:pPr algn="just"/>
            <a:r>
              <a:rPr lang="en-US" sz="2000" dirty="0" smtClean="0"/>
              <a:t>16QAM uses regular Gray coded constellation and maps single QAM point to single OFDM subcarrier:</a:t>
            </a:r>
          </a:p>
          <a:p>
            <a:pPr lvl="1" algn="just"/>
            <a:r>
              <a:rPr lang="en-US" sz="1600" dirty="0" smtClean="0"/>
              <a:t>336*4 = 672*2 – two CWs belong to OFDM symbol;</a:t>
            </a:r>
          </a:p>
          <a:p>
            <a:pPr lvl="1" algn="just"/>
            <a:r>
              <a:rPr lang="en-US" sz="1600" dirty="0" smtClean="0"/>
              <a:t>Interleaver spreads out single LDPC CW over the entire OFDM signal bandwidth as shown in figure below;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058" y="3645024"/>
            <a:ext cx="608588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Modulation Types in 11ad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pPr algn="just"/>
            <a:r>
              <a:rPr lang="en-US" sz="2000" dirty="0" smtClean="0"/>
              <a:t>64QAM </a:t>
            </a:r>
            <a:r>
              <a:rPr lang="en-US" sz="2000" dirty="0"/>
              <a:t>uses regular Gray coded constellation and maps single QAM point to single OFDM subcarrier:</a:t>
            </a:r>
          </a:p>
          <a:p>
            <a:pPr lvl="1" algn="just"/>
            <a:r>
              <a:rPr lang="en-US" sz="1600" dirty="0"/>
              <a:t>336*6 = 672*3 – three CWs belong to OFDM </a:t>
            </a:r>
            <a:r>
              <a:rPr lang="en-US" sz="1600" dirty="0" smtClean="0"/>
              <a:t>symbol;</a:t>
            </a:r>
          </a:p>
          <a:p>
            <a:pPr lvl="1" algn="just"/>
            <a:r>
              <a:rPr lang="en-US" sz="1600" dirty="0" smtClean="0"/>
              <a:t>Interleaver scheme is shown below;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888" y="3368389"/>
            <a:ext cx="6820224" cy="215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7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Set Defined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/>
          <a:lstStyle/>
          <a:p>
            <a:pPr algn="just"/>
            <a:r>
              <a:rPr lang="en-US" sz="2000" dirty="0" smtClean="0"/>
              <a:t>MCS set defined for OFDM in 11ad is provided in Table 1 below.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347028"/>
              </p:ext>
            </p:extLst>
          </p:nvPr>
        </p:nvGraphicFramePr>
        <p:xfrm>
          <a:off x="1562100" y="2793797"/>
          <a:ext cx="60960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805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Modulation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Code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rate,</a:t>
                      </a:r>
                      <a:r>
                        <a:rPr lang="en-US" sz="1400" baseline="0" dirty="0" smtClean="0"/>
                        <a:t> Mbps</a:t>
                      </a:r>
                      <a:endParaRPr lang="en-US" sz="1400" dirty="0"/>
                    </a:p>
                  </a:txBody>
                  <a:tcPr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693.00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866.25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1386.00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1732.50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2079.00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2772.00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3465.00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4158.00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13/16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4504.50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5197.50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64QAM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6237.00</a:t>
                      </a:r>
                    </a:p>
                  </a:txBody>
                  <a:tcPr anchor="ctr"/>
                </a:tc>
              </a:tr>
              <a:tr h="2142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64QAM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13/16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6756.75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62100" y="2515118"/>
            <a:ext cx="40180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MCS set defined for OFDM in 11ad.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851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04392"/>
          </a:xfrm>
        </p:spPr>
        <p:txBody>
          <a:bodyPr/>
          <a:lstStyle/>
          <a:p>
            <a:pPr algn="just"/>
            <a:r>
              <a:rPr lang="en-US" sz="2000" dirty="0" smtClean="0"/>
              <a:t>Channel models:</a:t>
            </a:r>
          </a:p>
          <a:p>
            <a:pPr lvl="1" algn="just"/>
            <a:r>
              <a:rPr lang="en-US" sz="1600" dirty="0" smtClean="0"/>
              <a:t>Frequency flat channel (AWGN), IEEE 802.11ad #3;</a:t>
            </a:r>
          </a:p>
          <a:p>
            <a:pPr lvl="1" algn="just"/>
            <a:r>
              <a:rPr lang="en-US" sz="1600" dirty="0" smtClean="0"/>
              <a:t>AWGN: ~2 dB gap between SQPSK and QPSK, ~3.0 dB gap between QPSK and 16QAM, ~2.5 dB gap between 16QAM and 64QAM;</a:t>
            </a:r>
          </a:p>
          <a:p>
            <a:pPr lvl="1" algn="just"/>
            <a:r>
              <a:rPr lang="en-US" sz="1600" dirty="0" smtClean="0"/>
              <a:t>MCSs are defined in the legacy 11ad grid;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569" y="3353091"/>
            <a:ext cx="4435088" cy="30020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41" y="3338333"/>
            <a:ext cx="4435088" cy="300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874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15694</TotalTime>
  <Words>848</Words>
  <Application>Microsoft Office PowerPoint</Application>
  <PresentationFormat>On-screen Show (4:3)</PresentationFormat>
  <Paragraphs>235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Cambria Math</vt:lpstr>
      <vt:lpstr>Times New Roman</vt:lpstr>
      <vt:lpstr>802-11-Submission</vt:lpstr>
      <vt:lpstr>Document</vt:lpstr>
      <vt:lpstr>Equation</vt:lpstr>
      <vt:lpstr>MCS Set for OFDM PHY in 11ay</vt:lpstr>
      <vt:lpstr>Introduction</vt:lpstr>
      <vt:lpstr>OFDM Modulation Types in 11ad</vt:lpstr>
      <vt:lpstr>OFDM Modulation Types in 11ad (Cont’d)</vt:lpstr>
      <vt:lpstr>OFDM Modulation Types in 11ad (Cont’d)</vt:lpstr>
      <vt:lpstr>OFDM Modulation Types in 11ad (Cont’d)</vt:lpstr>
      <vt:lpstr>OFDM Modulation Types in 11ad (Cont’d)</vt:lpstr>
      <vt:lpstr>MCS Set Defined in 11ad</vt:lpstr>
      <vt:lpstr>Simulation Results</vt:lpstr>
      <vt:lpstr>Proposed MCS Set for OFDM</vt:lpstr>
      <vt:lpstr>Simulation Results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10129</cp:revision>
  <cp:lastPrinted>1998-02-10T13:28:06Z</cp:lastPrinted>
  <dcterms:created xsi:type="dcterms:W3CDTF">2015-03-24T14:22:58Z</dcterms:created>
  <dcterms:modified xsi:type="dcterms:W3CDTF">2017-07-10T15:07:00Z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