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478" r:id="rId3"/>
    <p:sldId id="464" r:id="rId4"/>
    <p:sldId id="465" r:id="rId5"/>
    <p:sldId id="466" r:id="rId6"/>
    <p:sldId id="467" r:id="rId7"/>
    <p:sldId id="468" r:id="rId8"/>
    <p:sldId id="479" r:id="rId9"/>
    <p:sldId id="481" r:id="rId10"/>
    <p:sldId id="471" r:id="rId11"/>
    <p:sldId id="472" r:id="rId12"/>
    <p:sldId id="473" r:id="rId13"/>
    <p:sldId id="480" r:id="rId14"/>
    <p:sldId id="474" r:id="rId15"/>
    <p:sldId id="482" r:id="rId16"/>
    <p:sldId id="47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June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802.11-17/0879r0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June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MCS 1 LDPC Encoding Method Modification in 11ay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2017-06-13</a:t>
            </a:r>
            <a:endParaRPr lang="en-US" altLang="en-US" sz="2000" b="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727489"/>
              </p:ext>
            </p:extLst>
          </p:nvPr>
        </p:nvGraphicFramePr>
        <p:xfrm>
          <a:off x="498475" y="3751263"/>
          <a:ext cx="7999413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450443" imgH="3076229" progId="Word.Document.8">
                  <p:embed/>
                </p:oleObj>
              </mc:Choice>
              <mc:Fallback>
                <p:oleObj name="Document" r:id="rId4" imgW="8450443" imgH="30762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751263"/>
                        <a:ext cx="7999413" cy="290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algn="just"/>
            <a:r>
              <a:rPr lang="en-US" dirty="0" smtClean="0"/>
              <a:t>Probability of 1s and 0s per period, independent on initial seed value:</a:t>
            </a:r>
          </a:p>
          <a:p>
            <a:pPr lvl="1" algn="just"/>
            <a:r>
              <a:rPr lang="en-US" dirty="0" smtClean="0"/>
              <a:t>LFSR #1: 64 1s and 63 0s per period;</a:t>
            </a:r>
          </a:p>
          <a:p>
            <a:pPr lvl="1" algn="just"/>
            <a:r>
              <a:rPr lang="en-US" dirty="0" smtClean="0"/>
              <a:t>LFSR #2: 64 1s and 63 0s per period;</a:t>
            </a:r>
          </a:p>
          <a:p>
            <a:pPr algn="just"/>
            <a:r>
              <a:rPr lang="en-US" smtClean="0"/>
              <a:t>Burst </a:t>
            </a:r>
            <a:r>
              <a:rPr lang="en-US" dirty="0" smtClean="0"/>
              <a:t>statistics:</a:t>
            </a:r>
          </a:p>
          <a:p>
            <a:pPr lvl="1" algn="just"/>
            <a:r>
              <a:rPr lang="en-US" dirty="0" smtClean="0"/>
              <a:t>Burst definition of length N:</a:t>
            </a:r>
          </a:p>
          <a:p>
            <a:pPr lvl="2" algn="just"/>
            <a:r>
              <a:rPr lang="en-US" dirty="0" smtClean="0"/>
              <a:t>Burst of 1s: B</a:t>
            </a:r>
            <a:r>
              <a:rPr lang="en-US" baseline="-25000" dirty="0" smtClean="0"/>
              <a:t>N</a:t>
            </a:r>
            <a:r>
              <a:rPr lang="en-US" dirty="0" smtClean="0"/>
              <a:t> = {0, 1</a:t>
            </a:r>
            <a:r>
              <a:rPr lang="en-US" baseline="-25000" dirty="0" smtClean="0"/>
              <a:t>1</a:t>
            </a:r>
            <a:r>
              <a:rPr lang="en-US" dirty="0" smtClean="0"/>
              <a:t>, 1</a:t>
            </a:r>
            <a:r>
              <a:rPr lang="en-US" baseline="-25000" dirty="0" smtClean="0"/>
              <a:t>2</a:t>
            </a:r>
            <a:r>
              <a:rPr lang="en-US" dirty="0" smtClean="0"/>
              <a:t>, …, 1</a:t>
            </a:r>
            <a:r>
              <a:rPr lang="en-US" baseline="-25000" dirty="0" smtClean="0"/>
              <a:t>N</a:t>
            </a:r>
            <a:r>
              <a:rPr lang="en-US" dirty="0" smtClean="0"/>
              <a:t>, 0};</a:t>
            </a:r>
          </a:p>
          <a:p>
            <a:pPr lvl="2" algn="just"/>
            <a:r>
              <a:rPr lang="en-US" dirty="0" smtClean="0"/>
              <a:t>Burst probability;</a:t>
            </a:r>
          </a:p>
          <a:p>
            <a:pPr algn="just"/>
            <a:r>
              <a:rPr lang="en-US" dirty="0" smtClean="0"/>
              <a:t>Correlation properties:</a:t>
            </a:r>
          </a:p>
          <a:p>
            <a:pPr lvl="1" algn="just"/>
            <a:r>
              <a:rPr lang="en-US" dirty="0" smtClean="0"/>
              <a:t>Mean value, autocorrelation function;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69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2317150"/>
          </a:xfrm>
        </p:spPr>
        <p:txBody>
          <a:bodyPr/>
          <a:lstStyle/>
          <a:p>
            <a:pPr lvl="1" algn="just"/>
            <a:r>
              <a:rPr lang="en-US" sz="1800" dirty="0" smtClean="0"/>
              <a:t>Figures below compare burst statistics for LFSR #1, new LFSR #2 and </a:t>
            </a:r>
            <a:r>
              <a:rPr lang="en-US" sz="1800" b="1" dirty="0" smtClean="0"/>
              <a:t>s1</a:t>
            </a:r>
            <a:r>
              <a:rPr lang="en-US" sz="1800" dirty="0" smtClean="0"/>
              <a:t>+</a:t>
            </a:r>
            <a:r>
              <a:rPr lang="en-US" sz="1800" b="1" dirty="0" smtClean="0"/>
              <a:t>s2</a:t>
            </a:r>
            <a:r>
              <a:rPr lang="en-US" sz="1800" dirty="0" smtClean="0"/>
              <a:t>;</a:t>
            </a:r>
          </a:p>
          <a:p>
            <a:pPr lvl="1" algn="just"/>
            <a:r>
              <a:rPr lang="en-US" sz="1800" dirty="0" smtClean="0"/>
              <a:t>Probability for burst of length N, P(N) ~2</a:t>
            </a:r>
            <a:r>
              <a:rPr lang="en-US" sz="1800" baseline="30000" dirty="0" smtClean="0"/>
              <a:t>-N</a:t>
            </a:r>
            <a:r>
              <a:rPr lang="en-US" sz="1800" dirty="0" smtClean="0"/>
              <a:t>;</a:t>
            </a:r>
          </a:p>
          <a:p>
            <a:pPr lvl="1" algn="just"/>
            <a:r>
              <a:rPr lang="en-US" sz="1800" b="1" dirty="0" smtClean="0"/>
              <a:t>Conclusion:</a:t>
            </a:r>
            <a:r>
              <a:rPr lang="en-US" sz="1800" dirty="0" smtClean="0"/>
              <a:t> both generators have similar burst statistics;</a:t>
            </a:r>
          </a:p>
          <a:p>
            <a:pPr lvl="1" algn="just"/>
            <a:r>
              <a:rPr lang="en-US" sz="1800" dirty="0" smtClean="0"/>
              <a:t>For unscrambled block we can have high probability of burst of length N = L, after application of scrambler P(L) ~2</a:t>
            </a:r>
            <a:r>
              <a:rPr lang="en-US" sz="1800" baseline="30000" dirty="0" smtClean="0"/>
              <a:t>-L</a:t>
            </a:r>
            <a:r>
              <a:rPr lang="en-US" sz="1800" dirty="0" smtClean="0"/>
              <a:t>, which is negligible for L = 168 or 336;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5034"/>
            <a:ext cx="3079125" cy="2319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365" y="3833070"/>
            <a:ext cx="3099245" cy="23313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833070"/>
            <a:ext cx="3136225" cy="2363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05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1668239"/>
          </a:xfrm>
        </p:spPr>
        <p:txBody>
          <a:bodyPr/>
          <a:lstStyle/>
          <a:p>
            <a:pPr algn="just"/>
            <a:r>
              <a:rPr lang="en-US" dirty="0" smtClean="0"/>
              <a:t>Mean value – LFSR #1, #2:</a:t>
            </a:r>
          </a:p>
          <a:p>
            <a:pPr lvl="1" algn="just"/>
            <a:r>
              <a:rPr lang="en-US" dirty="0" smtClean="0"/>
              <a:t>Estimations are performed for ±1, (0, 1) are converted to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k</a:t>
            </a:r>
            <a:r>
              <a:rPr lang="en-US" dirty="0" smtClean="0"/>
              <a:t> BPSK values (-1, +1);</a:t>
            </a:r>
          </a:p>
          <a:p>
            <a:pPr lvl="1" algn="just"/>
            <a:r>
              <a:rPr lang="en-US" dirty="0" smtClean="0"/>
              <a:t>Mean value estimation for LFSR #1, P = 127: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515574"/>
              </p:ext>
            </p:extLst>
          </p:nvPr>
        </p:nvGraphicFramePr>
        <p:xfrm>
          <a:off x="3689350" y="3151957"/>
          <a:ext cx="18415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6" name="Equation" r:id="rId3" imgW="1320480" imgH="507960" progId="Equation.3">
                  <p:embed/>
                </p:oleObj>
              </mc:Choice>
              <mc:Fallback>
                <p:oleObj name="Equation" r:id="rId3" imgW="1320480" imgH="507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3151957"/>
                        <a:ext cx="1841500" cy="70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859982"/>
            <a:ext cx="7772400" cy="2665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kern="0" dirty="0" smtClean="0"/>
              <a:t>where n defines highest degree in generator polynomial, L defines the observation period;</a:t>
            </a:r>
          </a:p>
          <a:p>
            <a:pPr lvl="1" algn="just"/>
            <a:r>
              <a:rPr lang="en-US" kern="0" dirty="0" smtClean="0"/>
              <a:t>LFSR #1: n = 7, L = 127, E(</a:t>
            </a:r>
            <a:r>
              <a:rPr lang="en-US" kern="0" dirty="0" err="1" smtClean="0"/>
              <a:t>w</a:t>
            </a:r>
            <a:r>
              <a:rPr lang="en-US" kern="0" baseline="-25000" dirty="0" err="1" smtClean="0"/>
              <a:t>k</a:t>
            </a:r>
            <a:r>
              <a:rPr lang="en-US" kern="0" dirty="0" smtClean="0"/>
              <a:t>) = 0.0079;</a:t>
            </a:r>
          </a:p>
          <a:p>
            <a:pPr lvl="1" algn="just"/>
            <a:r>
              <a:rPr lang="en-US" kern="0" dirty="0"/>
              <a:t>LFSR </a:t>
            </a:r>
            <a:r>
              <a:rPr lang="en-US" kern="0" dirty="0" smtClean="0"/>
              <a:t>#</a:t>
            </a:r>
            <a:r>
              <a:rPr lang="ru-RU" kern="0" dirty="0" smtClean="0"/>
              <a:t>2</a:t>
            </a:r>
            <a:r>
              <a:rPr lang="en-US" kern="0" dirty="0" smtClean="0"/>
              <a:t>: </a:t>
            </a:r>
            <a:r>
              <a:rPr lang="en-US" kern="0" dirty="0"/>
              <a:t>n = 7, L = 127, E(</a:t>
            </a:r>
            <a:r>
              <a:rPr lang="en-US" kern="0" dirty="0" err="1"/>
              <a:t>w</a:t>
            </a:r>
            <a:r>
              <a:rPr lang="en-US" kern="0" baseline="-25000" dirty="0" err="1"/>
              <a:t>k</a:t>
            </a:r>
            <a:r>
              <a:rPr lang="en-US" kern="0" dirty="0"/>
              <a:t>) = </a:t>
            </a:r>
            <a:r>
              <a:rPr lang="ru-RU" kern="0" dirty="0" smtClean="0"/>
              <a:t>0</a:t>
            </a:r>
            <a:r>
              <a:rPr lang="en-US" kern="0" dirty="0" smtClean="0"/>
              <a:t>.0079;</a:t>
            </a:r>
            <a:endParaRPr lang="ru-RU" kern="0" dirty="0" smtClean="0"/>
          </a:p>
          <a:p>
            <a:pPr lvl="1" algn="just"/>
            <a:r>
              <a:rPr lang="en-US" b="1" kern="0" dirty="0" smtClean="0"/>
              <a:t>Conclusion:</a:t>
            </a:r>
            <a:r>
              <a:rPr lang="en-US" kern="0" dirty="0" smtClean="0"/>
              <a:t> mean values are the same and near to zero in both cases;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3551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</a:t>
            </a:r>
            <a:r>
              <a:rPr lang="en-US" dirty="0" smtClean="0"/>
              <a:t>Properties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871736"/>
          </a:xfrm>
        </p:spPr>
        <p:txBody>
          <a:bodyPr/>
          <a:lstStyle/>
          <a:p>
            <a:pPr algn="just"/>
            <a:r>
              <a:rPr lang="en-US" dirty="0" smtClean="0"/>
              <a:t>Autocorrelation:</a:t>
            </a:r>
          </a:p>
          <a:p>
            <a:pPr lvl="1" algn="just"/>
            <a:r>
              <a:rPr lang="en-US" dirty="0" smtClean="0"/>
              <a:t>Autocorrelation function R(m) definition for period P: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47620"/>
              </p:ext>
            </p:extLst>
          </p:nvPr>
        </p:nvGraphicFramePr>
        <p:xfrm>
          <a:off x="3678291" y="2428528"/>
          <a:ext cx="1863617" cy="617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9" name="Equation" r:id="rId3" imgW="1282700" imgH="431800" progId="Equation.3">
                  <p:embed/>
                </p:oleObj>
              </mc:Choice>
              <mc:Fallback>
                <p:oleObj name="Equation" r:id="rId3" imgW="12827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91" y="2428528"/>
                        <a:ext cx="1863617" cy="6179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046438"/>
            <a:ext cx="7772400" cy="1110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kern="0" dirty="0" smtClean="0"/>
              <a:t>Figures below show autocorrelation functions for LFSR #1 and #2;</a:t>
            </a:r>
          </a:p>
          <a:p>
            <a:pPr lvl="1" algn="just"/>
            <a:r>
              <a:rPr lang="en-US" b="1" kern="0" dirty="0" smtClean="0"/>
              <a:t>Conclusion: </a:t>
            </a:r>
            <a:r>
              <a:rPr lang="en-US" kern="0" dirty="0" smtClean="0"/>
              <a:t>near to delta function shape, i.e. “white” PN in both cases;</a:t>
            </a:r>
            <a:endParaRPr lang="en-US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696" y="4156720"/>
            <a:ext cx="3008119" cy="22816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156492"/>
            <a:ext cx="3014024" cy="228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8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raises the issue with MCS1 bits scrambling.</a:t>
            </a:r>
          </a:p>
          <a:p>
            <a:pPr algn="just"/>
            <a:r>
              <a:rPr lang="en-US" dirty="0" smtClean="0"/>
              <a:t>It was shown that unscrambled blocks can appear in the PPDU due to PN sequence compensation effect.</a:t>
            </a:r>
          </a:p>
          <a:p>
            <a:pPr algn="just"/>
            <a:r>
              <a:rPr lang="en-US" dirty="0" smtClean="0"/>
              <a:t>The proposed solution uses other random sequence to avoid this effect.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agree:</a:t>
            </a:r>
          </a:p>
          <a:p>
            <a:pPr lvl="1"/>
            <a:r>
              <a:rPr lang="en-US" dirty="0"/>
              <a:t>to define the scrambling for MCS 1 as described in </a:t>
            </a:r>
            <a:r>
              <a:rPr lang="en-US" dirty="0"/>
              <a:t>(11-17-0904-00-00ay 30 5 7 3 3 Scrambler for MCS1 Encoding)?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154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/>
              <a:t>Draft </a:t>
            </a:r>
            <a:r>
              <a:rPr lang="en-US" smtClean="0"/>
              <a:t>P802.11ay_D0.35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690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raises the issue on scrambling with Pseudo Noise (PN) sequence applied for MCS1 encoding and proposes the solution.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29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1 LDPC Encoding in 11ad/mc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MCS 1 LDPC encoding:</a:t>
            </a:r>
          </a:p>
          <a:p>
            <a:pPr lvl="1" algn="just"/>
            <a:r>
              <a:rPr lang="en-US" dirty="0" smtClean="0"/>
              <a:t>Input data bits:</a:t>
            </a:r>
          </a:p>
          <a:p>
            <a:pPr lvl="2" algn="just"/>
            <a:r>
              <a:rPr lang="en-US" b="1" dirty="0" smtClean="0"/>
              <a:t>b</a:t>
            </a:r>
            <a:r>
              <a:rPr lang="en-US" dirty="0" smtClean="0"/>
              <a:t> = (b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L</a:t>
            </a:r>
            <a:r>
              <a:rPr lang="en-US" dirty="0" smtClean="0"/>
              <a:t>);</a:t>
            </a:r>
          </a:p>
          <a:p>
            <a:pPr lvl="1" algn="just"/>
            <a:r>
              <a:rPr lang="en-US" dirty="0" smtClean="0"/>
              <a:t>First scrambling sequence, seed defined in header:</a:t>
            </a:r>
          </a:p>
          <a:p>
            <a:pPr lvl="2" algn="just"/>
            <a:r>
              <a:rPr lang="en-US" b="1" dirty="0" smtClean="0"/>
              <a:t>s1</a:t>
            </a:r>
            <a:r>
              <a:rPr lang="en-US" dirty="0" smtClean="0"/>
              <a:t> = (s1</a:t>
            </a:r>
            <a:r>
              <a:rPr lang="en-US" baseline="-25000" dirty="0" smtClean="0"/>
              <a:t>1</a:t>
            </a:r>
            <a:r>
              <a:rPr lang="en-US" dirty="0" smtClean="0"/>
              <a:t>, s1</a:t>
            </a:r>
            <a:r>
              <a:rPr lang="en-US" baseline="-25000" dirty="0" smtClean="0"/>
              <a:t>2</a:t>
            </a:r>
            <a:r>
              <a:rPr lang="en-US" dirty="0" smtClean="0"/>
              <a:t>, …, s1</a:t>
            </a:r>
            <a:r>
              <a:rPr lang="en-US" baseline="-25000" dirty="0" smtClean="0"/>
              <a:t>L</a:t>
            </a:r>
            <a:r>
              <a:rPr lang="en-US" dirty="0" smtClean="0"/>
              <a:t>);</a:t>
            </a:r>
          </a:p>
          <a:p>
            <a:pPr lvl="1" algn="just"/>
            <a:r>
              <a:rPr lang="en-US" dirty="0" smtClean="0"/>
              <a:t>First scrambled information sequence:</a:t>
            </a:r>
          </a:p>
          <a:p>
            <a:pPr lvl="2" algn="just"/>
            <a:r>
              <a:rPr lang="en-US" b="1" dirty="0" smtClean="0"/>
              <a:t>bs1</a:t>
            </a:r>
            <a:r>
              <a:rPr lang="en-US" dirty="0" smtClean="0"/>
              <a:t> = mod(</a:t>
            </a:r>
            <a:r>
              <a:rPr lang="en-US" b="1" dirty="0" smtClean="0"/>
              <a:t>b</a:t>
            </a:r>
            <a:r>
              <a:rPr lang="en-US" dirty="0" smtClean="0"/>
              <a:t>+</a:t>
            </a:r>
            <a:r>
              <a:rPr lang="en-US" b="1" dirty="0" smtClean="0"/>
              <a:t>s1</a:t>
            </a:r>
            <a:r>
              <a:rPr lang="en-US" dirty="0" smtClean="0"/>
              <a:t>, 2);</a:t>
            </a:r>
          </a:p>
          <a:p>
            <a:pPr lvl="1" algn="just"/>
            <a:r>
              <a:rPr lang="en-US" dirty="0" smtClean="0"/>
              <a:t>Parity computation, R = 1/2:</a:t>
            </a:r>
          </a:p>
          <a:p>
            <a:pPr lvl="2" algn="just"/>
            <a:r>
              <a:rPr lang="en-US" dirty="0"/>
              <a:t>Codeword: </a:t>
            </a:r>
            <a:r>
              <a:rPr lang="en-US" b="1" dirty="0"/>
              <a:t>c</a:t>
            </a:r>
            <a:r>
              <a:rPr lang="en-US" dirty="0"/>
              <a:t> = (</a:t>
            </a:r>
            <a:r>
              <a:rPr lang="en-US" dirty="0" smtClean="0"/>
              <a:t>bs1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bs1</a:t>
            </a:r>
            <a:r>
              <a:rPr lang="en-US" baseline="-25000" dirty="0" smtClean="0"/>
              <a:t>2</a:t>
            </a:r>
            <a:r>
              <a:rPr lang="en-US" dirty="0"/>
              <a:t>, …, </a:t>
            </a:r>
            <a:r>
              <a:rPr lang="en-US" dirty="0" smtClean="0"/>
              <a:t>bs1</a:t>
            </a:r>
            <a:r>
              <a:rPr lang="en-US" baseline="-25000" dirty="0" smtClean="0"/>
              <a:t>L</a:t>
            </a:r>
            <a:r>
              <a:rPr lang="en-US" dirty="0" smtClean="0"/>
              <a:t>, </a:t>
            </a:r>
            <a:r>
              <a:rPr lang="en-US" dirty="0"/>
              <a:t>0</a:t>
            </a:r>
            <a:r>
              <a:rPr lang="en-US" baseline="-25000" dirty="0"/>
              <a:t>1</a:t>
            </a:r>
            <a:r>
              <a:rPr lang="en-US" dirty="0"/>
              <a:t>, 0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smtClean="0"/>
              <a:t>0</a:t>
            </a:r>
            <a:r>
              <a:rPr lang="en-US" baseline="-25000" dirty="0" smtClean="0"/>
              <a:t>L</a:t>
            </a:r>
            <a:r>
              <a:rPr lang="en-US" dirty="0" smtClean="0"/>
              <a:t>,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smtClean="0"/>
              <a:t>p</a:t>
            </a:r>
            <a:r>
              <a:rPr lang="en-US" baseline="-25000" dirty="0" smtClean="0"/>
              <a:t>2L</a:t>
            </a:r>
            <a:r>
              <a:rPr lang="en-US" dirty="0" smtClean="0"/>
              <a:t>);</a:t>
            </a:r>
            <a:endParaRPr lang="en-US" dirty="0"/>
          </a:p>
          <a:p>
            <a:pPr lvl="2" algn="just"/>
            <a:r>
              <a:rPr lang="en-US" dirty="0"/>
              <a:t>Parity: </a:t>
            </a:r>
            <a:r>
              <a:rPr lang="en-US" b="1" dirty="0"/>
              <a:t>p</a:t>
            </a:r>
            <a:r>
              <a:rPr lang="en-US" dirty="0"/>
              <a:t> = (p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smtClean="0"/>
              <a:t>p</a:t>
            </a:r>
            <a:r>
              <a:rPr lang="en-US" baseline="-25000" dirty="0" smtClean="0"/>
              <a:t>2L</a:t>
            </a:r>
            <a:r>
              <a:rPr lang="en-US" dirty="0" smtClean="0"/>
              <a:t>);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where: L = 168 for CW 672 bits, L = 336 for CW 1344 bits;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61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 LDPC Encoding in </a:t>
            </a:r>
            <a:r>
              <a:rPr lang="en-US" dirty="0" smtClean="0"/>
              <a:t>11ad/mc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 smtClean="0"/>
              <a:t>Second scrambling sequence, seed is equal to all ones:</a:t>
            </a:r>
          </a:p>
          <a:p>
            <a:pPr lvl="2" algn="just"/>
            <a:r>
              <a:rPr lang="en-US" b="1" dirty="0" smtClean="0"/>
              <a:t>s2</a:t>
            </a:r>
            <a:r>
              <a:rPr lang="en-US" dirty="0" smtClean="0"/>
              <a:t> = (s2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/>
              <a:t>s2</a:t>
            </a:r>
            <a:r>
              <a:rPr lang="en-US" baseline="-25000" dirty="0" smtClean="0"/>
              <a:t>2</a:t>
            </a:r>
            <a:r>
              <a:rPr lang="en-US" dirty="0" smtClean="0"/>
              <a:t>, …, s2</a:t>
            </a:r>
            <a:r>
              <a:rPr lang="en-US" baseline="-25000" dirty="0" smtClean="0"/>
              <a:t>L</a:t>
            </a:r>
            <a:r>
              <a:rPr lang="en-US" dirty="0" smtClean="0"/>
              <a:t>);</a:t>
            </a:r>
            <a:endParaRPr lang="en-US" dirty="0"/>
          </a:p>
          <a:p>
            <a:pPr lvl="1" algn="just"/>
            <a:r>
              <a:rPr lang="en-US" dirty="0" smtClean="0"/>
              <a:t>Second scrambled </a:t>
            </a:r>
            <a:r>
              <a:rPr lang="en-US" dirty="0"/>
              <a:t>information </a:t>
            </a:r>
            <a:r>
              <a:rPr lang="en-US" dirty="0" smtClean="0"/>
              <a:t>sequence:</a:t>
            </a:r>
          </a:p>
          <a:p>
            <a:pPr lvl="2" algn="just"/>
            <a:r>
              <a:rPr lang="en-US" b="1" dirty="0" smtClean="0"/>
              <a:t>bs2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mod(</a:t>
            </a:r>
            <a:r>
              <a:rPr lang="en-US" b="1" dirty="0" smtClean="0"/>
              <a:t>b+s1</a:t>
            </a:r>
            <a:r>
              <a:rPr lang="en-US" dirty="0" smtClean="0"/>
              <a:t>+</a:t>
            </a:r>
            <a:r>
              <a:rPr lang="en-US" b="1" dirty="0" smtClean="0"/>
              <a:t>s2</a:t>
            </a:r>
            <a:r>
              <a:rPr lang="en-US" dirty="0" smtClean="0"/>
              <a:t>, </a:t>
            </a:r>
            <a:r>
              <a:rPr lang="en-US" dirty="0"/>
              <a:t>2</a:t>
            </a:r>
            <a:r>
              <a:rPr lang="en-US" dirty="0" smtClean="0"/>
              <a:t>), </a:t>
            </a:r>
            <a:r>
              <a:rPr lang="en-US" b="1" dirty="0" smtClean="0"/>
              <a:t>s</a:t>
            </a:r>
            <a:r>
              <a:rPr lang="en-US" dirty="0" smtClean="0"/>
              <a:t> = mod(</a:t>
            </a:r>
            <a:r>
              <a:rPr lang="en-US" b="1" dirty="0" smtClean="0"/>
              <a:t>s1</a:t>
            </a:r>
            <a:r>
              <a:rPr lang="en-US" dirty="0" smtClean="0"/>
              <a:t>+</a:t>
            </a:r>
            <a:r>
              <a:rPr lang="en-US" b="1" dirty="0" smtClean="0"/>
              <a:t>s2</a:t>
            </a:r>
            <a:r>
              <a:rPr lang="en-US" dirty="0" smtClean="0"/>
              <a:t>, 2);</a:t>
            </a:r>
          </a:p>
          <a:p>
            <a:pPr lvl="1" algn="just"/>
            <a:r>
              <a:rPr lang="en-US" dirty="0"/>
              <a:t>Codeword to transmit</a:t>
            </a:r>
            <a:r>
              <a:rPr lang="en-US" dirty="0" smtClean="0"/>
              <a:t>:</a:t>
            </a:r>
          </a:p>
          <a:p>
            <a:pPr lvl="2" algn="just"/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b="1" dirty="0" smtClean="0"/>
              <a:t>bs1</a:t>
            </a:r>
            <a:r>
              <a:rPr lang="en-US" dirty="0" smtClean="0"/>
              <a:t>, </a:t>
            </a:r>
            <a:r>
              <a:rPr lang="en-US" b="1" dirty="0" smtClean="0"/>
              <a:t>bs2</a:t>
            </a:r>
            <a:r>
              <a:rPr lang="en-US" dirty="0" smtClean="0"/>
              <a:t>, </a:t>
            </a:r>
            <a:r>
              <a:rPr lang="en-US" b="1" dirty="0"/>
              <a:t>p</a:t>
            </a:r>
            <a:r>
              <a:rPr lang="en-US" dirty="0" smtClean="0"/>
              <a:t>);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b="1" dirty="0"/>
              <a:t>s</a:t>
            </a:r>
            <a:r>
              <a:rPr lang="en-US" b="1" dirty="0" smtClean="0"/>
              <a:t>1</a:t>
            </a:r>
            <a:r>
              <a:rPr lang="en-US" dirty="0" smtClean="0"/>
              <a:t> and </a:t>
            </a:r>
            <a:r>
              <a:rPr lang="en-US" b="1" dirty="0" smtClean="0"/>
              <a:t>s2</a:t>
            </a:r>
            <a:r>
              <a:rPr lang="en-US" dirty="0" smtClean="0"/>
              <a:t> are generated using the same Linear Feedback Shift Register (LFSR);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02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 Compensation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PN Compensation effect:</a:t>
            </a:r>
          </a:p>
          <a:p>
            <a:pPr lvl="1" algn="just"/>
            <a:r>
              <a:rPr lang="en-US" dirty="0" smtClean="0"/>
              <a:t>For some LDPC codewords, </a:t>
            </a:r>
            <a:r>
              <a:rPr lang="en-US" b="1" dirty="0" smtClean="0"/>
              <a:t>s1</a:t>
            </a:r>
            <a:r>
              <a:rPr lang="en-US" dirty="0" smtClean="0"/>
              <a:t> = </a:t>
            </a:r>
            <a:r>
              <a:rPr lang="en-US" b="1" dirty="0" smtClean="0"/>
              <a:t>s2</a:t>
            </a:r>
            <a:r>
              <a:rPr lang="en-US" dirty="0" smtClean="0"/>
              <a:t>, i.e. </a:t>
            </a:r>
            <a:r>
              <a:rPr lang="en-US" b="1" dirty="0" smtClean="0"/>
              <a:t>s</a:t>
            </a:r>
            <a:r>
              <a:rPr lang="en-US" dirty="0" smtClean="0"/>
              <a:t> = </a:t>
            </a:r>
            <a:r>
              <a:rPr lang="en-US" b="1" dirty="0" smtClean="0"/>
              <a:t>0</a:t>
            </a:r>
            <a:r>
              <a:rPr lang="en-US" dirty="0" smtClean="0"/>
              <a:t>, this cancels out the effect of scrambling applied to the original data block </a:t>
            </a:r>
            <a:r>
              <a:rPr lang="en-US" b="1" dirty="0" smtClean="0"/>
              <a:t>b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smtClean="0"/>
              <a:t>The issue comes from the fact that </a:t>
            </a:r>
            <a:r>
              <a:rPr lang="en-US" b="1" dirty="0" smtClean="0"/>
              <a:t>s1</a:t>
            </a:r>
            <a:r>
              <a:rPr lang="en-US" dirty="0" smtClean="0"/>
              <a:t> and </a:t>
            </a:r>
            <a:r>
              <a:rPr lang="en-US" b="1" dirty="0" smtClean="0"/>
              <a:t>s2</a:t>
            </a:r>
            <a:r>
              <a:rPr lang="en-US" dirty="0" smtClean="0"/>
              <a:t> are generated using the same LFSR;</a:t>
            </a:r>
          </a:p>
          <a:p>
            <a:pPr lvl="1" algn="just"/>
            <a:r>
              <a:rPr lang="en-US" b="1" dirty="0" smtClean="0"/>
              <a:t>b</a:t>
            </a:r>
            <a:r>
              <a:rPr lang="en-US" dirty="0" smtClean="0"/>
              <a:t> may contain long sequences of 0s and 1s, this leads to bursts of 0s or 1s in the PPDU and unequal probabilities for -1 and +1 in BPSK modulation and in turn causes spurs in frequency domain;</a:t>
            </a:r>
          </a:p>
          <a:p>
            <a:pPr lvl="1" algn="just"/>
            <a:r>
              <a:rPr lang="en-US" dirty="0" smtClean="0"/>
              <a:t>The potential burst length can be up to N = L (L = 168 or 336) symbols;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51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Scrambler Definition in 11ad/mc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Scrambler LFSR definition:</a:t>
            </a:r>
          </a:p>
          <a:p>
            <a:pPr lvl="1" algn="just"/>
            <a:r>
              <a:rPr lang="en-US" dirty="0" smtClean="0"/>
              <a:t>Modulo 2 linear recurrence is used, starts from initial seed 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…, X</a:t>
            </a:r>
            <a:r>
              <a:rPr lang="en-US" baseline="-25000" dirty="0" smtClean="0"/>
              <a:t>7</a:t>
            </a:r>
            <a:r>
              <a:rPr lang="en-US" dirty="0" smtClean="0"/>
              <a:t>);</a:t>
            </a:r>
          </a:p>
          <a:p>
            <a:pPr lvl="1" algn="just"/>
            <a:r>
              <a:rPr lang="en-US" dirty="0" smtClean="0"/>
              <a:t>Defined by primitive polynomial:</a:t>
            </a:r>
          </a:p>
          <a:p>
            <a:pPr lvl="2" algn="just"/>
            <a:r>
              <a:rPr lang="en-US" dirty="0" smtClean="0"/>
              <a:t>F(x) = x</a:t>
            </a:r>
            <a:r>
              <a:rPr lang="en-US" baseline="30000" dirty="0" smtClean="0"/>
              <a:t>7</a:t>
            </a:r>
            <a:r>
              <a:rPr lang="en-US" dirty="0" smtClean="0"/>
              <a:t> + x</a:t>
            </a:r>
            <a:r>
              <a:rPr lang="en-US" baseline="30000" dirty="0" smtClean="0"/>
              <a:t>4</a:t>
            </a:r>
            <a:r>
              <a:rPr lang="en-US" dirty="0" smtClean="0"/>
              <a:t> + 1;</a:t>
            </a:r>
          </a:p>
          <a:p>
            <a:pPr lvl="1" algn="just"/>
            <a:r>
              <a:rPr lang="en-US" dirty="0" smtClean="0"/>
              <a:t>Sequence period:</a:t>
            </a:r>
          </a:p>
          <a:p>
            <a:pPr lvl="2" algn="just"/>
            <a:r>
              <a:rPr lang="en-US" dirty="0" smtClean="0"/>
              <a:t>P = 2</a:t>
            </a:r>
            <a:r>
              <a:rPr lang="en-US" baseline="30000" dirty="0" smtClean="0"/>
              <a:t>7</a:t>
            </a:r>
            <a:r>
              <a:rPr lang="en-US" dirty="0" smtClean="0"/>
              <a:t> – 1 = 127;</a:t>
            </a:r>
          </a:p>
          <a:p>
            <a:pPr lvl="2" algn="just"/>
            <a:r>
              <a:rPr lang="en-US" dirty="0" smtClean="0"/>
              <a:t>64 1s and 63 0s per period;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876807"/>
            <a:ext cx="5998501" cy="140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1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PN Compensation </a:t>
            </a:r>
            <a:r>
              <a:rPr lang="en-US" dirty="0" smtClean="0"/>
              <a:t>Effect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036440"/>
          </a:xfrm>
        </p:spPr>
        <p:txBody>
          <a:bodyPr/>
          <a:lstStyle/>
          <a:p>
            <a:pPr algn="just"/>
            <a:r>
              <a:rPr lang="en-US" sz="2000" dirty="0" smtClean="0"/>
              <a:t>PN compensation effect periodicity:</a:t>
            </a:r>
          </a:p>
          <a:p>
            <a:pPr lvl="1" algn="just"/>
            <a:r>
              <a:rPr lang="en-US" sz="1800" dirty="0" smtClean="0"/>
              <a:t>The unscrambled block </a:t>
            </a:r>
            <a:r>
              <a:rPr lang="en-US" sz="1800" b="1" dirty="0" smtClean="0"/>
              <a:t>bs2</a:t>
            </a:r>
            <a:r>
              <a:rPr lang="en-US" sz="1800" dirty="0" smtClean="0"/>
              <a:t> = </a:t>
            </a:r>
            <a:r>
              <a:rPr lang="en-US" sz="1800" b="1" dirty="0" smtClean="0"/>
              <a:t>b</a:t>
            </a:r>
            <a:r>
              <a:rPr lang="en-US" sz="1800" dirty="0" smtClean="0"/>
              <a:t> appears with period equal to 127 codewords;</a:t>
            </a:r>
          </a:p>
          <a:p>
            <a:pPr lvl="1" algn="just"/>
            <a:r>
              <a:rPr lang="en-US" sz="1800" dirty="0" smtClean="0"/>
              <a:t>The first unscrambled block number in the PPDU depends on the initial seed value (left figure);</a:t>
            </a:r>
          </a:p>
          <a:p>
            <a:pPr lvl="1" algn="just"/>
            <a:r>
              <a:rPr lang="en-US" sz="1800" dirty="0" smtClean="0"/>
              <a:t>Probability of unscrambled block vs PPDU length M (in CWs) grows linearly with M (right figure), P(M &gt; 127) = 1;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368" y="3870518"/>
            <a:ext cx="3431400" cy="25836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3870518"/>
            <a:ext cx="3496234" cy="261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1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PN Compensation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Consequences of PN compensation effect:</a:t>
            </a:r>
          </a:p>
          <a:p>
            <a:pPr lvl="1" algn="just"/>
            <a:r>
              <a:rPr lang="en-US" dirty="0" smtClean="0"/>
              <a:t>Only short PPDUs with the limited number of CWs less than 127 can be used to avoid the PN compensation effect;</a:t>
            </a:r>
          </a:p>
          <a:p>
            <a:pPr lvl="1" algn="just"/>
            <a:r>
              <a:rPr lang="en-US" dirty="0" smtClean="0"/>
              <a:t>It degrades the seed randomness, because the number of seed values that can be used reduces linearly with growth of CWs number M in the PPDU;</a:t>
            </a:r>
          </a:p>
          <a:p>
            <a:pPr lvl="1" algn="just"/>
            <a:r>
              <a:rPr lang="en-US" dirty="0" smtClean="0"/>
              <a:t>It complicates the seed selection procedure, because the set of seed values depends on the number of CWs M;</a:t>
            </a:r>
          </a:p>
          <a:p>
            <a:pPr lvl="1" algn="just"/>
            <a:endParaRPr lang="en-US" dirty="0"/>
          </a:p>
          <a:p>
            <a:pPr lvl="1" algn="just"/>
            <a:r>
              <a:rPr lang="en-US" b="1" dirty="0" smtClean="0"/>
              <a:t>Conclusion:</a:t>
            </a:r>
            <a:r>
              <a:rPr lang="en-US" dirty="0" smtClean="0"/>
              <a:t> new solution in 11ay standard is needed to avoid this effect and simplify seed selection procedure;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154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65176"/>
            <a:ext cx="7772400" cy="2599928"/>
          </a:xfrm>
        </p:spPr>
        <p:txBody>
          <a:bodyPr/>
          <a:lstStyle/>
          <a:p>
            <a:pPr algn="just"/>
            <a:r>
              <a:rPr lang="en-US" dirty="0" smtClean="0"/>
              <a:t>Proposed solution:</a:t>
            </a:r>
          </a:p>
          <a:p>
            <a:pPr lvl="1" algn="just"/>
            <a:r>
              <a:rPr lang="en-US" dirty="0" smtClean="0"/>
              <a:t>To generate </a:t>
            </a:r>
            <a:r>
              <a:rPr lang="en-US" b="1" dirty="0" smtClean="0"/>
              <a:t>s2</a:t>
            </a:r>
            <a:r>
              <a:rPr lang="en-US" dirty="0" smtClean="0"/>
              <a:t> applying LFSR #2 as shown in figure below;</a:t>
            </a:r>
          </a:p>
          <a:p>
            <a:pPr lvl="1" algn="just"/>
            <a:r>
              <a:rPr lang="en-US" dirty="0"/>
              <a:t>Defined by primitive polynomial:</a:t>
            </a:r>
          </a:p>
          <a:p>
            <a:pPr lvl="2" algn="just"/>
            <a:r>
              <a:rPr lang="en-US" dirty="0"/>
              <a:t>F(x) = x</a:t>
            </a:r>
            <a:r>
              <a:rPr lang="en-US" baseline="30000" dirty="0"/>
              <a:t>7</a:t>
            </a:r>
            <a:r>
              <a:rPr lang="en-US" dirty="0"/>
              <a:t> + </a:t>
            </a:r>
            <a:r>
              <a:rPr lang="en-US" dirty="0" smtClean="0"/>
              <a:t>x </a:t>
            </a:r>
            <a:r>
              <a:rPr lang="en-US" dirty="0"/>
              <a:t>+ 1;</a:t>
            </a:r>
          </a:p>
          <a:p>
            <a:pPr lvl="1" algn="just"/>
            <a:r>
              <a:rPr lang="en-US" dirty="0"/>
              <a:t>Sequence period:</a:t>
            </a:r>
          </a:p>
          <a:p>
            <a:pPr lvl="2" algn="just"/>
            <a:r>
              <a:rPr lang="en-US" dirty="0"/>
              <a:t>P = 2</a:t>
            </a:r>
            <a:r>
              <a:rPr lang="en-US" baseline="30000" dirty="0"/>
              <a:t>7</a:t>
            </a:r>
            <a:r>
              <a:rPr lang="en-US" dirty="0"/>
              <a:t> – 1 = 127;</a:t>
            </a:r>
          </a:p>
          <a:p>
            <a:pPr lvl="2" algn="just"/>
            <a:r>
              <a:rPr lang="en-US" dirty="0"/>
              <a:t>64 1s and 63 0s per period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June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849" y="4714855"/>
            <a:ext cx="5998501" cy="140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283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14464</TotalTime>
  <Words>1118</Words>
  <Application>Microsoft Office PowerPoint</Application>
  <PresentationFormat>On-screen Show (4:3)</PresentationFormat>
  <Paragraphs>150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Times New Roman</vt:lpstr>
      <vt:lpstr>802-11-Submission</vt:lpstr>
      <vt:lpstr>Document</vt:lpstr>
      <vt:lpstr>Equation</vt:lpstr>
      <vt:lpstr>MCS 1 LDPC Encoding Method Modification in 11ay</vt:lpstr>
      <vt:lpstr>Introduction</vt:lpstr>
      <vt:lpstr>MCS 1 LDPC Encoding in 11ad/mc</vt:lpstr>
      <vt:lpstr>MCS 1 LDPC Encoding in 11ad/mc (Cont’d)</vt:lpstr>
      <vt:lpstr>PN Compensation Effect</vt:lpstr>
      <vt:lpstr>Scrambler Definition in 11ad/mc</vt:lpstr>
      <vt:lpstr>PN Compensation Effect Periodicity</vt:lpstr>
      <vt:lpstr>Consequences of PN Compensation Effect</vt:lpstr>
      <vt:lpstr>Proposed Solution</vt:lpstr>
      <vt:lpstr>PN Properties</vt:lpstr>
      <vt:lpstr>Burst Statistics</vt:lpstr>
      <vt:lpstr>Correlation Properties</vt:lpstr>
      <vt:lpstr>Correlation Properties (Cont’d)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9508</cp:revision>
  <cp:lastPrinted>1998-02-10T13:28:06Z</cp:lastPrinted>
  <dcterms:created xsi:type="dcterms:W3CDTF">2015-03-24T14:22:58Z</dcterms:created>
  <dcterms:modified xsi:type="dcterms:W3CDTF">2017-06-13T15:54:14Z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eb77253c-f5f5-4d8f-b8a3-215cdd1da189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2017-05-25 14:20:11Z</vt:lpwstr>
  </property>
  <property fmtid="{D5CDD505-2E9C-101B-9397-08002B2CF9AE}" pid="5" name="CTPClassification">
    <vt:lpwstr>CTP_IC</vt:lpwstr>
  </property>
</Properties>
</file>