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78" r:id="rId3"/>
    <p:sldId id="326" r:id="rId4"/>
    <p:sldId id="339" r:id="rId5"/>
    <p:sldId id="367" r:id="rId6"/>
    <p:sldId id="355" r:id="rId7"/>
    <p:sldId id="353" r:id="rId8"/>
    <p:sldId id="365" r:id="rId9"/>
    <p:sldId id="364" r:id="rId10"/>
    <p:sldId id="356" r:id="rId11"/>
    <p:sldId id="338" r:id="rId12"/>
    <p:sldId id="295" r:id="rId13"/>
    <p:sldId id="343" r:id="rId14"/>
    <p:sldId id="348" r:id="rId15"/>
    <p:sldId id="357" r:id="rId16"/>
    <p:sldId id="366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 autoAdjust="0"/>
    <p:restoredTop sz="98389" autoAdjust="0"/>
  </p:normalViewPr>
  <p:slideViewPr>
    <p:cSldViewPr>
      <p:cViewPr varScale="1">
        <p:scale>
          <a:sx n="69" d="100"/>
          <a:sy n="69" d="100"/>
        </p:scale>
        <p:origin x="1192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802.11-17/0877r0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802.11-17/0877r0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802.11-17/0877r0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2017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802.11-17/0877r0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2017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380162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802.11-17/0877r0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2017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71668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802.11-17/0877r0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2017</a:t>
            </a:r>
          </a:p>
        </p:txBody>
      </p:sp>
      <p:sp>
        <p:nvSpPr>
          <p:cNvPr id="389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389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734D471-6454-471D-A711-6EED3DF1D25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89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89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097128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802.11-17/0877r0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802.11-17/0877r0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802.11-17/0877r0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802.11-17/0877r0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802.11-17/0877r0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2017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802.11-17/0877r0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2017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802.11-17/0877r0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802.11-17/0877r0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087165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802.11-17/0877r0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2017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3876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802.11-17/0877r0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802.11-17/0877r0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754616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802.11-17/0877r0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802.11-17/0877r0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charter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donnelly-capport-detection/" TargetMode="External"/><Relationship Id="rId4" Type="http://schemas.openxmlformats.org/officeDocument/2006/relationships/hyperlink" Target="https://datatracker.ietf.org/doc/draft-larose-capport-architectu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ools.ietf.org/html/rfc8146" TargetMode="External"/><Relationship Id="rId4" Type="http://schemas.openxmlformats.org/officeDocument/2006/relationships/hyperlink" Target="https://datatracker.ietf.org/doc/draft-garcia-radext-radius-lorawan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homenet/" TargetMode="External"/><Relationship Id="rId7" Type="http://schemas.openxmlformats.org/officeDocument/2006/relationships/hyperlink" Target="https://datatracker.ietf.org/doc/draft-barth-homenet-wifi-roamin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homenet-dot/" TargetMode="External"/><Relationship Id="rId5" Type="http://schemas.openxmlformats.org/officeDocument/2006/relationships/hyperlink" Target="https://datatracker.ietf.org/doc/draft-ietf-homenet-hncp/" TargetMode="External"/><Relationship Id="rId4" Type="http://schemas.openxmlformats.org/officeDocument/2006/relationships/hyperlink" Target="http://datatracker.ietf.org/doc/rfc7368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ietf-opsawg-capwap-alt-tunnel/" TargetMode="External"/><Relationship Id="rId13" Type="http://schemas.openxmlformats.org/officeDocument/2006/relationships/hyperlink" Target="https://datatracker.ietf.org/doc/rfc7548/" TargetMode="External"/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://datatracker.ietf.org/doc/draft-ietf-opsawg-capwap-extension/" TargetMode="External"/><Relationship Id="rId12" Type="http://schemas.openxmlformats.org/officeDocument/2006/relationships/hyperlink" Target="https://tools.ietf.org/html/rfc6632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rfc7494/" TargetMode="External"/><Relationship Id="rId11" Type="http://schemas.openxmlformats.org/officeDocument/2006/relationships/hyperlink" Target="https://datatracker.ietf.org/doc/draft-pularikkal-opsawg-wifi-calling/" TargetMode="External"/><Relationship Id="rId5" Type="http://schemas.openxmlformats.org/officeDocument/2006/relationships/hyperlink" Target="https://datatracker.ietf.org/doc/draft-ietf-opsawg-capwap-hybridmac/" TargetMode="External"/><Relationship Id="rId10" Type="http://schemas.openxmlformats.org/officeDocument/2006/relationships/hyperlink" Target="https://datatracker.ietf.org/doc/draft-li-opsawg-carrier-ip-service-model-req-arch/" TargetMode="External"/><Relationship Id="rId4" Type="http://schemas.openxmlformats.org/officeDocument/2006/relationships/hyperlink" Target="http://www.ietf.org/id/draft-zhang-opsawg-capwap-cds-02.txt" TargetMode="External"/><Relationship Id="rId9" Type="http://schemas.openxmlformats.org/officeDocument/2006/relationships/hyperlink" Target="https://datatracker.ietf.org/doc/draft-ietf-opsawg-tacacs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charter/" TargetMode="External"/><Relationship Id="rId7" Type="http://schemas.openxmlformats.org/officeDocument/2006/relationships/hyperlink" Target="http://datatracker.ietf.org/doc/draft-ietf-tls-rfc4492bis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tls13-vectors/" TargetMode="External"/><Relationship Id="rId5" Type="http://schemas.openxmlformats.org/officeDocument/2006/relationships/hyperlink" Target="https://datatracker.ietf.org/doc/draft-ietf-tls-tls13/" TargetMode="External"/><Relationship Id="rId4" Type="http://schemas.openxmlformats.org/officeDocument/2006/relationships/hyperlink" Target="https://datatracker.ietf.org/doc/draft-ietf-tls-dtls13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huang-detnet-xhaul/" TargetMode="External"/><Relationship Id="rId3" Type="http://schemas.openxmlformats.org/officeDocument/2006/relationships/hyperlink" Target="https://datatracker.ietf.org/wg/detnet/charter/" TargetMode="External"/><Relationship Id="rId7" Type="http://schemas.openxmlformats.org/officeDocument/2006/relationships/hyperlink" Target="https://datatracker.ietf.org/doc/draft-ietf-detnet-problem-statement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etnet-use-cases/" TargetMode="External"/><Relationship Id="rId5" Type="http://schemas.openxmlformats.org/officeDocument/2006/relationships/hyperlink" Target="https://datatracker.ietf.org/doc/draft-ietf-detnet-architecture/" TargetMode="External"/><Relationship Id="rId4" Type="http://schemas.openxmlformats.org/officeDocument/2006/relationships/hyperlink" Target="https://datatracker.ietf.org/doc/draft-ietf-detnet-dp-alt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7" Type="http://schemas.openxmlformats.org/officeDocument/2006/relationships/hyperlink" Target="https://tools.ietf.org/html/draft-bormann-t2trg-sworn-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SMh_vggVgrg&amp;index=43&amp;list=PLC86T-6ZTP5jo6kIuqdyeYYhsKv9sUwG1" TargetMode="External"/><Relationship Id="rId5" Type="http://schemas.openxmlformats.org/officeDocument/2006/relationships/hyperlink" Target="https://datatracker.ietf.org/wg/ipwave/charter/" TargetMode="External"/><Relationship Id="rId4" Type="http://schemas.openxmlformats.org/officeDocument/2006/relationships/hyperlink" Target="https://datatracker.ietf.org/doc/draft-ietf-opsawg-capwap-alt-tunnel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html/draft-ietf-6lo-rfc6775-update-06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6lo@ietf.org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ideas/about/" TargetMode="External"/><Relationship Id="rId3" Type="http://schemas.openxmlformats.org/officeDocument/2006/relationships/hyperlink" Target="https://datatracker.ietf.org/wg/bofs/" TargetMode="External"/><Relationship Id="rId7" Type="http://schemas.openxmlformats.org/officeDocument/2006/relationships/hyperlink" Target="https://datatracker.ietf.org/wg/iasa20/abou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banana/about/" TargetMode="External"/><Relationship Id="rId5" Type="http://schemas.openxmlformats.org/officeDocument/2006/relationships/hyperlink" Target="https://datatracker.ietf.org/wg/netslicing/about/" TargetMode="External"/><Relationship Id="rId4" Type="http://schemas.openxmlformats.org/officeDocument/2006/relationships/hyperlink" Target="https://www.ietf.org/blog/2017/06/new-work-at-upcoming-ietf-99-meetin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2017/04/yang-catalog-latest-development-ietf-98-hackathon/Insight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angcatalog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61-02-0arc-mulicast-performance-optimization-features-overview-for-ietf-nov-2015.pp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tf.org/proceedings/98/slides/slides-98-intarea-80211-multicast-testbed-and-results-00.pdf" TargetMode="External"/><Relationship Id="rId5" Type="http://schemas.openxmlformats.org/officeDocument/2006/relationships/hyperlink" Target="https://tools.ietf.org/html/draft-perkins-intarea-multicast-ieee802-02" TargetMode="External"/><Relationship Id="rId4" Type="http://schemas.openxmlformats.org/officeDocument/2006/relationships/hyperlink" Target="http://www.ieee802.org/11/email/stds-802-11/msg01838.html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tools.ietf.org/html/draft-jjmb-v6ops-unique-ipv6-prefix-per-host-00" TargetMode="External"/><Relationship Id="rId3" Type="http://schemas.openxmlformats.org/officeDocument/2006/relationships/hyperlink" Target="http://datatracker.ietf.org/wg/6lo/charter/" TargetMode="External"/><Relationship Id="rId7" Type="http://schemas.openxmlformats.org/officeDocument/2006/relationships/hyperlink" Target="https://tools.ietf.org/html/draft-thubert-6lo-backbone-router-02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draft-thubert-6lo-routing-dispatch-06" TargetMode="External"/><Relationship Id="rId11" Type="http://schemas.openxmlformats.org/officeDocument/2006/relationships/hyperlink" Target="http://datatracker.ietf.org/wg/core/" TargetMode="External"/><Relationship Id="rId5" Type="http://schemas.openxmlformats.org/officeDocument/2006/relationships/hyperlink" Target="http://datatracker.ietf.org/doc/draft-delcarpio-6lo-wlanah/" TargetMode="External"/><Relationship Id="rId10" Type="http://schemas.openxmlformats.org/officeDocument/2006/relationships/hyperlink" Target="https://tools.ietf.org/html/draft-ietf-6lo-ethertype-request-01" TargetMode="External"/><Relationship Id="rId4" Type="http://schemas.openxmlformats.org/officeDocument/2006/relationships/hyperlink" Target="https://mentor.ieee.org/802.11/dcn/15/11-15-1085-00-0wng-6lowpan-over-802-11.pptx" TargetMode="External"/><Relationship Id="rId9" Type="http://schemas.openxmlformats.org/officeDocument/2006/relationships/hyperlink" Target="http://datatracker.ietf.org/wg/rol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2017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2017-07-13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4597986"/>
              </p:ext>
            </p:extLst>
          </p:nvPr>
        </p:nvGraphicFramePr>
        <p:xfrm>
          <a:off x="531813" y="2286000"/>
          <a:ext cx="8186737" cy="253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5" name="Document" r:id="rId4" imgW="8257888" imgH="2550332" progId="Word.Document.8">
                  <p:embed/>
                </p:oleObj>
              </mc:Choice>
              <mc:Fallback>
                <p:oleObj name="Document" r:id="rId4" imgW="8257888" imgH="255033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286000"/>
                        <a:ext cx="8186737" cy="2530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2017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sz="2000" dirty="0" err="1" smtClean="0"/>
              <a:t>CAPtive</a:t>
            </a:r>
            <a:r>
              <a:rPr lang="en-US" sz="2000" dirty="0" smtClean="0"/>
              <a:t> </a:t>
            </a:r>
            <a:r>
              <a:rPr lang="en-US" sz="2000" dirty="0" err="1" smtClean="0"/>
              <a:t>PORTal</a:t>
            </a:r>
            <a:r>
              <a:rPr lang="en-US" sz="2000" dirty="0" smtClean="0"/>
              <a:t>:  </a:t>
            </a:r>
            <a:r>
              <a:rPr lang="en-US" sz="2000" dirty="0">
                <a:hlinkClick r:id="rId3"/>
              </a:rPr>
              <a:t>https://datatracker.ietf.org/wg/capport/charter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The </a:t>
            </a:r>
            <a:r>
              <a:rPr lang="en-US" sz="2000" dirty="0"/>
              <a:t>CAPPORT Working Group will define secure mechanisms and protocols </a:t>
            </a:r>
            <a:r>
              <a:rPr lang="en-US" sz="2000" dirty="0" smtClean="0"/>
              <a:t>to</a:t>
            </a:r>
          </a:p>
          <a:p>
            <a:pPr lvl="1"/>
            <a:r>
              <a:rPr lang="en-US" sz="1600" dirty="0" smtClean="0"/>
              <a:t>allow </a:t>
            </a:r>
            <a:r>
              <a:rPr lang="en-US" sz="1600" dirty="0"/>
              <a:t>endpoints to discover that they are in this sort of limited environment</a:t>
            </a:r>
            <a:r>
              <a:rPr lang="en-US" sz="1600" dirty="0" smtClean="0"/>
              <a:t>,</a:t>
            </a:r>
          </a:p>
          <a:p>
            <a:pPr lvl="1"/>
            <a:r>
              <a:rPr lang="en-US" sz="1600" dirty="0" smtClean="0"/>
              <a:t>provide </a:t>
            </a:r>
            <a:r>
              <a:rPr lang="en-US" sz="1600" dirty="0"/>
              <a:t>a URL to interact with the Captive Portal, - allow endpoints to learn about the parameters of their confinement</a:t>
            </a:r>
            <a:r>
              <a:rPr lang="en-US" sz="1600" dirty="0" smtClean="0"/>
              <a:t>,</a:t>
            </a:r>
          </a:p>
          <a:p>
            <a:pPr lvl="1"/>
            <a:r>
              <a:rPr lang="en-US" sz="1600" dirty="0" smtClean="0"/>
              <a:t>interact </a:t>
            </a:r>
            <a:r>
              <a:rPr lang="en-US" sz="1600" dirty="0"/>
              <a:t>with the Captive Portal to obtain information such as status and remaining access time, </a:t>
            </a:r>
            <a:r>
              <a:rPr lang="en-US" sz="1600" dirty="0" smtClean="0"/>
              <a:t>and</a:t>
            </a:r>
          </a:p>
          <a:p>
            <a:pPr lvl="1"/>
            <a:r>
              <a:rPr lang="en-US" sz="1600" dirty="0" smtClean="0"/>
              <a:t>optionally</a:t>
            </a:r>
            <a:r>
              <a:rPr lang="en-US" sz="1600" dirty="0"/>
              <a:t>, advertise a service whereby devices can enable or disable access to the Internet without human interaction. (RFC 7710 may be a full or partial solution to the first two bullets</a:t>
            </a:r>
            <a:r>
              <a:rPr lang="en-US" sz="1600" dirty="0" smtClean="0"/>
              <a:t>)</a:t>
            </a:r>
          </a:p>
          <a:p>
            <a:r>
              <a:rPr lang="en-US" sz="2000" dirty="0"/>
              <a:t>Updates </a:t>
            </a:r>
            <a:r>
              <a:rPr lang="en-US" sz="2000" dirty="0" smtClean="0"/>
              <a:t>[July </a:t>
            </a:r>
            <a:r>
              <a:rPr lang="en-US" sz="2000" dirty="0"/>
              <a:t>2017]</a:t>
            </a:r>
          </a:p>
          <a:p>
            <a:pPr lvl="1"/>
            <a:r>
              <a:rPr lang="en-US" sz="1600" dirty="0" smtClean="0"/>
              <a:t>Updated: CAPPORT architecture: </a:t>
            </a:r>
            <a:r>
              <a:rPr lang="en-US" sz="1600" dirty="0" smtClean="0">
                <a:hlinkClick r:id="rId4"/>
              </a:rPr>
              <a:t>https</a:t>
            </a:r>
            <a:r>
              <a:rPr lang="en-US" sz="1600" dirty="0">
                <a:hlinkClick r:id="rId4"/>
              </a:rPr>
              <a:t>://datatracker.ietf.org/doc/draft-larose-capport-architecture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smtClean="0"/>
              <a:t>Updated: Captive Portal API: </a:t>
            </a:r>
            <a:r>
              <a:rPr lang="en-US" sz="1600" dirty="0" smtClean="0">
                <a:hlinkClick r:id="rId5"/>
              </a:rPr>
              <a:t>https</a:t>
            </a:r>
            <a:r>
              <a:rPr lang="en-US" sz="1600" dirty="0">
                <a:hlinkClick r:id="rId5"/>
              </a:rPr>
              <a:t>://datatracker.ietf.org/doc/draft-donnelly-capport-detection</a:t>
            </a:r>
            <a:r>
              <a:rPr lang="en-US" sz="1600" dirty="0" smtClean="0">
                <a:hlinkClick r:id="rId5"/>
              </a:rPr>
              <a:t>/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2017</a:t>
            </a:r>
            <a:endParaRPr lang="en-US" sz="1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http://datatracker.ietf.org/wg/radext/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RADIUS Extensions Working Group will focus on extensions to the</a:t>
            </a:r>
            <a:br>
              <a:rPr lang="en-US" sz="1600" dirty="0" smtClean="0"/>
            </a:br>
            <a:r>
              <a:rPr lang="en-US" sz="1600" dirty="0" smtClean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In addition, RADEXT will work on RADIUS Design Guidelines and define new attributes for particular applications of authentication, authorization and</a:t>
            </a:r>
            <a:br>
              <a:rPr lang="en-US" sz="1600" dirty="0" smtClean="0"/>
            </a:br>
            <a:r>
              <a:rPr lang="en-US" sz="1600" dirty="0" smtClean="0"/>
              <a:t>accounting such as NAS management and local area network (LAN) usage. </a:t>
            </a:r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[July 2017]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Updated: </a:t>
            </a:r>
            <a:r>
              <a:rPr lang="en-GB" sz="1600" dirty="0" err="1"/>
              <a:t>LoRaWAN</a:t>
            </a:r>
            <a:r>
              <a:rPr lang="en-GB" sz="1600" dirty="0"/>
              <a:t> Authentication in RADIUS, see </a:t>
            </a:r>
            <a:r>
              <a:rPr lang="en-GB" sz="1600" dirty="0">
                <a:hlinkClick r:id="rId4"/>
              </a:rPr>
              <a:t>https://datatracker.ietf.org/doc/draft-garcia-radext-radius-lorawan</a:t>
            </a:r>
            <a:r>
              <a:rPr lang="en-GB" sz="1600" dirty="0" smtClean="0">
                <a:hlinkClick r:id="rId4"/>
              </a:rPr>
              <a:t>/</a:t>
            </a:r>
            <a:r>
              <a:rPr lang="en-GB" sz="1600" dirty="0" smtClean="0"/>
              <a:t> 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Published: RFC 8146: Adding Support for Salted Password Databases to EAP-</a:t>
            </a:r>
            <a:r>
              <a:rPr lang="en-US" sz="1600" dirty="0" err="1" smtClean="0"/>
              <a:t>pwd</a:t>
            </a:r>
            <a:r>
              <a:rPr lang="en-US" sz="1600" dirty="0"/>
              <a:t>, see </a:t>
            </a:r>
            <a:r>
              <a:rPr lang="en-US" sz="1600" dirty="0">
                <a:hlinkClick r:id="rId5"/>
              </a:rPr>
              <a:t>https://</a:t>
            </a:r>
            <a:r>
              <a:rPr lang="en-US" sz="1600" dirty="0" smtClean="0">
                <a:hlinkClick r:id="rId5"/>
              </a:rPr>
              <a:t>tools.ietf.org/html/rfc8146</a:t>
            </a:r>
            <a:r>
              <a:rPr lang="en-US" sz="1600" dirty="0" smtClean="0"/>
              <a:t> </a:t>
            </a: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2017</a:t>
            </a:r>
            <a:endParaRPr lang="en-US" sz="18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8A9DF8B-7739-464D-BCA9-BDE1E90A768D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 Networking (homenet) WG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https://datatracker.ietf.org/wg/homenet/</a:t>
            </a:r>
            <a:r>
              <a:rPr lang="en-US" sz="1800" dirty="0" smtClean="0"/>
              <a:t>  </a:t>
            </a:r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This working group focuses on the evolving networking technology </a:t>
            </a:r>
            <a:br>
              <a:rPr lang="en-US" sz="1800" dirty="0" smtClean="0"/>
            </a:br>
            <a:r>
              <a:rPr lang="en-US" sz="1800" dirty="0" smtClean="0"/>
              <a:t>within and among relatively small "residential home" networks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task of the group is to produce an architecture document that outlines how to construct home networks involving multiple routers and subnets.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Home Networking Architecture for IPv6, Published as IPv6 Home Networking Architecture Principle: </a:t>
            </a:r>
            <a:r>
              <a:rPr lang="en-US" sz="1600" dirty="0" smtClean="0">
                <a:hlinkClick r:id="rId4"/>
              </a:rPr>
              <a:t>http://datatracker.ietf.org/doc/rfc7368/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Home Networking Control Protocol, published as RFC 7788, see </a:t>
            </a:r>
            <a:r>
              <a:rPr lang="en-US" sz="1600" dirty="0" smtClean="0">
                <a:hlinkClick r:id="rId5"/>
              </a:rPr>
              <a:t>https://datatracker.ietf.org/doc/rfc7788/  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</a:t>
            </a:r>
            <a:r>
              <a:rPr lang="en-US" sz="1800" dirty="0" smtClean="0"/>
              <a:t>[</a:t>
            </a:r>
            <a:r>
              <a:rPr lang="en-US" sz="1800" dirty="0" smtClean="0"/>
              <a:t>Jul</a:t>
            </a:r>
            <a:r>
              <a:rPr lang="en-US" sz="1800" dirty="0" smtClean="0"/>
              <a:t>y </a:t>
            </a:r>
            <a:r>
              <a:rPr lang="en-US" sz="1800" dirty="0" smtClean="0"/>
              <a:t>2017] Documents of interest: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 and in WG Last call: </a:t>
            </a:r>
            <a:r>
              <a:rPr lang="en-US" sz="1600" dirty="0" smtClean="0"/>
              <a:t>Special </a:t>
            </a:r>
            <a:r>
              <a:rPr lang="en-US" sz="1600" dirty="0"/>
              <a:t>Use Top Level Domain '.</a:t>
            </a:r>
            <a:r>
              <a:rPr lang="en-US" sz="1600" dirty="0" err="1" smtClean="0"/>
              <a:t>homenet</a:t>
            </a:r>
            <a:r>
              <a:rPr lang="en-US" sz="1600" dirty="0"/>
              <a:t>‘, see </a:t>
            </a:r>
            <a:r>
              <a:rPr lang="en-US" sz="1600" dirty="0">
                <a:hlinkClick r:id="rId6"/>
              </a:rPr>
              <a:t>https://datatracker.ietf.org/doc/draft-ietf-homenet-dot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Of Interest (no longer active): Home Network Wi-Fi Roaming, see </a:t>
            </a:r>
            <a:r>
              <a:rPr lang="en-US" sz="1600" dirty="0" smtClean="0">
                <a:hlinkClick r:id="rId7"/>
              </a:rPr>
              <a:t>https://datatracker.ietf.org/doc/draft-barth-homenet-wifi-roaming/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://datatracker.ietf.org/wg/opsawg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Responded to requests from OPSAWG chairs for IEEE 802.11 review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“Alternate Tunnel Encapsulation for Data Frames in CAPWAP”  </a:t>
            </a:r>
            <a:r>
              <a:rPr lang="en-US" sz="1400" dirty="0" smtClean="0">
                <a:hlinkClick r:id="rId4"/>
              </a:rPr>
              <a:t>http://www.ietf.org/id/draft-zhang-opsawg-capwap-cds-02.txt</a:t>
            </a:r>
            <a:r>
              <a:rPr lang="en-US" sz="1400" dirty="0" smtClean="0"/>
              <a:t> , see Slide 5 in11-14-0368-01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US" sz="1400" dirty="0"/>
              <a:t>IEEE 802.11 MAC Profile for CAPWAP” </a:t>
            </a:r>
            <a:r>
              <a:rPr lang="en-US" sz="1400" dirty="0">
                <a:hlinkClick r:id="rId5"/>
              </a:rPr>
              <a:t>https://datatracker.ietf.org/doc/draft-ietf-opsawg-capwap-hybridmac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, see 11-14-0684-01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CAPWAP Hybrid MAC published as RFC7494, </a:t>
            </a:r>
            <a:r>
              <a:rPr lang="en-US" sz="1400" dirty="0" smtClean="0">
                <a:hlinkClick r:id="rId6"/>
              </a:rPr>
              <a:t>http://datatracker.ietf.org/doc/rfc7494/</a:t>
            </a:r>
            <a:r>
              <a:rPr lang="en-US" sz="1400" dirty="0" smtClean="0"/>
              <a:t> </a:t>
            </a:r>
            <a:r>
              <a:rPr lang="en-US" sz="1400" u="sng" dirty="0" smtClean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GB" sz="1400" dirty="0"/>
              <a:t>CAPWAP extension for 802.11n and Power/channel </a:t>
            </a:r>
            <a:r>
              <a:rPr lang="en-GB" sz="1400" dirty="0" err="1" smtClean="0"/>
              <a:t>Autoconfiguration</a:t>
            </a:r>
            <a:r>
              <a:rPr lang="en-GB" sz="1400" dirty="0" smtClean="0"/>
              <a:t>” </a:t>
            </a:r>
            <a:r>
              <a:rPr lang="en-US" sz="1400" u="sng" dirty="0">
                <a:hlinkClick r:id="rId7"/>
              </a:rPr>
              <a:t>http://datatracker.ietf.org/doc/draft-ietf-opsawg-capwap-extension/</a:t>
            </a:r>
            <a:r>
              <a:rPr lang="en-US" sz="1400" dirty="0"/>
              <a:t> </a:t>
            </a:r>
            <a:r>
              <a:rPr lang="en-US" sz="1400" dirty="0" smtClean="0"/>
              <a:t>, </a:t>
            </a:r>
            <a:r>
              <a:rPr lang="en-US" sz="1400" dirty="0"/>
              <a:t>see </a:t>
            </a:r>
            <a:r>
              <a:rPr lang="en-US" sz="1400" dirty="0" smtClean="0"/>
              <a:t>11-14-0913-01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</a:t>
            </a:r>
            <a:r>
              <a:rPr lang="en-US" sz="1800" dirty="0" smtClean="0"/>
              <a:t>[</a:t>
            </a:r>
            <a:r>
              <a:rPr lang="en-US" sz="1800" dirty="0" smtClean="0"/>
              <a:t>Jul</a:t>
            </a:r>
            <a:r>
              <a:rPr lang="en-US" sz="1800" dirty="0" smtClean="0"/>
              <a:t>y </a:t>
            </a:r>
            <a:r>
              <a:rPr lang="en-US" sz="1800" dirty="0" smtClean="0"/>
              <a:t>2017] Operations Area Working Group work group items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Still active:</a:t>
            </a:r>
            <a:r>
              <a:rPr lang="en-US" sz="1400" dirty="0" smtClean="0"/>
              <a:t> </a:t>
            </a:r>
            <a:r>
              <a:rPr lang="en-US" sz="1400" dirty="0" smtClean="0"/>
              <a:t>Alternate Tunnel Encapsulation for Data Frames in CAPWAP, see  </a:t>
            </a:r>
            <a:r>
              <a:rPr lang="en-US" sz="1400" dirty="0">
                <a:hlinkClick r:id="rId8"/>
              </a:rPr>
              <a:t>https://datatracker.ietf.org/doc/draft-ietf-opsawg-capwap-alt-tunnel</a:t>
            </a:r>
            <a:r>
              <a:rPr lang="en-US" sz="1400" dirty="0" smtClean="0">
                <a:hlinkClick r:id="rId8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Of interest: The TACACS+ Protocol, see </a:t>
            </a:r>
            <a:r>
              <a:rPr lang="en-US" sz="1400" dirty="0" smtClean="0">
                <a:hlinkClick r:id="rId9"/>
              </a:rPr>
              <a:t>https://datatracker.ietf.org/doc/draft-ietf-opsawg-tacacs/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Of interest: Requirements </a:t>
            </a:r>
            <a:r>
              <a:rPr lang="en-US" sz="1400" dirty="0"/>
              <a:t>and Architecture of Carrier IP Service Models  </a:t>
            </a:r>
            <a:r>
              <a:rPr lang="en-US" sz="1400" dirty="0">
                <a:hlinkClick r:id="rId10"/>
              </a:rPr>
              <a:t>https://datatracker.ietf.org/doc/draft-li-opsawg-carrier-ip-service-model-req-arch</a:t>
            </a:r>
            <a:r>
              <a:rPr lang="en-US" sz="1400" dirty="0" smtClean="0">
                <a:hlinkClick r:id="rId10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Carrier </a:t>
            </a:r>
            <a:r>
              <a:rPr lang="en-US" sz="1400" dirty="0"/>
              <a:t>Wi-Fi Calling Deployment </a:t>
            </a:r>
            <a:r>
              <a:rPr lang="en-US" sz="1400" dirty="0" smtClean="0"/>
              <a:t>Considerations</a:t>
            </a:r>
            <a:r>
              <a:rPr lang="en-US" sz="1400" dirty="0"/>
              <a:t>: </a:t>
            </a:r>
            <a:r>
              <a:rPr lang="en-US" sz="1400" dirty="0">
                <a:hlinkClick r:id="rId11"/>
              </a:rPr>
              <a:t>https://datatracker.ietf.org/doc/draft-pularikkal-opsawg-wifi-calling</a:t>
            </a:r>
            <a:r>
              <a:rPr lang="en-US" sz="1400" dirty="0" smtClean="0">
                <a:hlinkClick r:id="rId11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Of interest: RFC6632, An Overview of the IETF Network Management Protocols, </a:t>
            </a:r>
            <a:r>
              <a:rPr lang="en-US" sz="1400" dirty="0"/>
              <a:t>see </a:t>
            </a:r>
            <a:r>
              <a:rPr lang="en-US" sz="1400" dirty="0">
                <a:hlinkClick r:id="rId12"/>
              </a:rPr>
              <a:t>https://</a:t>
            </a:r>
            <a:r>
              <a:rPr lang="en-US" sz="1400" dirty="0" smtClean="0">
                <a:hlinkClick r:id="rId12"/>
              </a:rPr>
              <a:t>tools.ietf.org/html/rfc6632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Of Interest: </a:t>
            </a:r>
            <a:r>
              <a:rPr lang="en-US" sz="1400" dirty="0" smtClean="0"/>
              <a:t>RFC7548, Management of Networks with Constrained Devices: Use Cases, see </a:t>
            </a:r>
            <a:r>
              <a:rPr lang="en-US" sz="1400" dirty="0">
                <a:hlinkClick r:id="rId13"/>
              </a:rPr>
              <a:t>https://datatracker.ietf.org/doc/rfc7548</a:t>
            </a:r>
            <a:r>
              <a:rPr lang="en-US" sz="1400" dirty="0" smtClean="0">
                <a:hlinkClick r:id="rId13"/>
              </a:rPr>
              <a:t>/</a:t>
            </a:r>
            <a:r>
              <a:rPr lang="en-US" sz="14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Work underway on a new version of TLS (used in EAP methods): Transport Layer Security Protocol Version 1.3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</a:t>
            </a:r>
            <a:r>
              <a:rPr lang="en-US" sz="1800" dirty="0" smtClean="0"/>
              <a:t>[</a:t>
            </a:r>
            <a:r>
              <a:rPr lang="en-US" sz="1800" dirty="0" smtClean="0"/>
              <a:t>Jul</a:t>
            </a:r>
            <a:r>
              <a:rPr lang="en-US" sz="1800" dirty="0" smtClean="0"/>
              <a:t>y </a:t>
            </a:r>
            <a:r>
              <a:rPr lang="en-US" sz="1800" dirty="0" smtClean="0"/>
              <a:t>2017]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New WG document: Datagram Transport Layer Security (DTLS) Protocol </a:t>
            </a:r>
            <a:r>
              <a:rPr lang="en-US" sz="1600" dirty="0"/>
              <a:t>Version 1.3,see </a:t>
            </a:r>
            <a:r>
              <a:rPr lang="en-US" sz="1600" dirty="0">
                <a:hlinkClick r:id="rId4"/>
              </a:rPr>
              <a:t>https://datatracker.ietf.org/doc/draft-ietf-tls-dtls13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  <a:endParaRPr 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 </a:t>
            </a:r>
            <a:r>
              <a:rPr lang="en-US" sz="1600" dirty="0" smtClean="0"/>
              <a:t>and </a:t>
            </a:r>
            <a:r>
              <a:rPr lang="en-US" sz="1600" dirty="0" smtClean="0"/>
              <a:t>in WG Last Call: </a:t>
            </a:r>
            <a:r>
              <a:rPr lang="en-US" sz="1600" dirty="0" smtClean="0"/>
              <a:t>TLS version 1.3 </a:t>
            </a:r>
            <a:r>
              <a:rPr lang="en-US" sz="1600" u="sng" dirty="0">
                <a:hlinkClick r:id="rId5"/>
              </a:rPr>
              <a:t>https://datatracker.ietf.org/doc/draft-ietf-tls-tls13</a:t>
            </a:r>
            <a:r>
              <a:rPr lang="en-US" sz="1600" u="sng" dirty="0" smtClean="0">
                <a:hlinkClick r:id="rId5"/>
              </a:rPr>
              <a:t>/</a:t>
            </a:r>
            <a:r>
              <a:rPr lang="en-US" sz="1600" u="sng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Of interest: </a:t>
            </a:r>
            <a:r>
              <a:rPr lang="en-US" sz="1600" dirty="0"/>
              <a:t>Example Handshake Traces for TLS 1.3, see </a:t>
            </a:r>
            <a:r>
              <a:rPr lang="en-US" sz="1600" dirty="0">
                <a:hlinkClick r:id="rId6"/>
              </a:rPr>
              <a:t>https://datatracker.ietf.org/doc/draft-ietf-tls-tls13-vectors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 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Submitted for publication</a:t>
            </a:r>
            <a:r>
              <a:rPr lang="en-US" sz="1600" dirty="0" smtClean="0"/>
              <a:t>: </a:t>
            </a:r>
            <a:r>
              <a:rPr lang="en-US" sz="1600" dirty="0" smtClean="0"/>
              <a:t>Elliptic Curve Cryptography (ECC) Cipher Suites for Transport Layer Security (TLS) Versions 1.2 and Earlier, see </a:t>
            </a:r>
            <a:r>
              <a:rPr lang="en-US" sz="1600" dirty="0" smtClean="0">
                <a:hlinkClick r:id="rId7"/>
              </a:rPr>
              <a:t>http://datatracker.ietf.org/doc/draft-ietf-tls-rfc4492bis/</a:t>
            </a:r>
            <a:r>
              <a:rPr lang="en-US" sz="1600" dirty="0" smtClean="0"/>
              <a:t> 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Deterministic Networking (DETNET)</a:t>
            </a:r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486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</a:t>
            </a:r>
            <a:r>
              <a:rPr lang="en-US" sz="1400" dirty="0" smtClean="0"/>
              <a:t>on deterministic </a:t>
            </a:r>
            <a:r>
              <a:rPr lang="en-US" sz="1400" dirty="0"/>
              <a:t>data paths that operate over Layer 2 bridged and Layer </a:t>
            </a:r>
            <a:r>
              <a:rPr lang="en-US" sz="1400" dirty="0" smtClean="0"/>
              <a:t>3 routed </a:t>
            </a:r>
            <a:r>
              <a:rPr lang="en-US" sz="1400" dirty="0"/>
              <a:t>segments, where such paths can provide bounds on latency, loss</a:t>
            </a:r>
            <a:r>
              <a:rPr lang="en-US" sz="1400" dirty="0" smtClean="0"/>
              <a:t>, and </a:t>
            </a:r>
            <a:r>
              <a:rPr lang="en-US" sz="1400" dirty="0"/>
              <a:t>packet delay variation (jitter), and high reliability. </a:t>
            </a:r>
            <a:endParaRPr lang="en-US" sz="1400" dirty="0" smtClean="0"/>
          </a:p>
          <a:p>
            <a:pPr lvl="1"/>
            <a:r>
              <a:rPr lang="en-US" sz="1400" dirty="0" smtClean="0"/>
              <a:t>Addresses </a:t>
            </a:r>
            <a:r>
              <a:rPr lang="en-US" sz="1400" dirty="0"/>
              <a:t>Layer 3 aspects in support of applications </a:t>
            </a:r>
            <a:r>
              <a:rPr lang="en-US" sz="1400" dirty="0" smtClean="0"/>
              <a:t>requiring deterministic </a:t>
            </a:r>
            <a:r>
              <a:rPr lang="en-US" sz="1400" dirty="0"/>
              <a:t>networking. </a:t>
            </a:r>
            <a:endParaRPr lang="en-US" sz="1400" dirty="0" smtClean="0"/>
          </a:p>
          <a:p>
            <a:pPr lvl="1"/>
            <a:r>
              <a:rPr lang="en-US" sz="1400" dirty="0" smtClean="0"/>
              <a:t>The </a:t>
            </a:r>
            <a:r>
              <a:rPr lang="en-US" sz="1400" dirty="0"/>
              <a:t>Working Group collaborates with </a:t>
            </a:r>
            <a:r>
              <a:rPr lang="en-US" sz="1400" dirty="0" smtClean="0"/>
              <a:t>IEEE802.1 Time </a:t>
            </a:r>
            <a:r>
              <a:rPr lang="en-US" sz="1400" dirty="0"/>
              <a:t>Sensitive Networking (TSN), which is responsible for Layer </a:t>
            </a:r>
            <a:r>
              <a:rPr lang="en-US" sz="1400" dirty="0" smtClean="0"/>
              <a:t>2 operations</a:t>
            </a:r>
            <a:r>
              <a:rPr lang="en-US" sz="1400" dirty="0"/>
              <a:t>, to define a common architecture for both Layer 2 and </a:t>
            </a:r>
            <a:r>
              <a:rPr lang="en-US" sz="1400" dirty="0" smtClean="0"/>
              <a:t>Layer 3</a:t>
            </a:r>
            <a:r>
              <a:rPr lang="en-US" sz="1400" dirty="0"/>
              <a:t>. </a:t>
            </a:r>
            <a:endParaRPr lang="en-US" sz="1400" dirty="0" smtClean="0"/>
          </a:p>
          <a:p>
            <a:pPr lvl="1"/>
            <a:r>
              <a:rPr lang="en-US" sz="1400" dirty="0" smtClean="0"/>
              <a:t>Example </a:t>
            </a:r>
            <a:r>
              <a:rPr lang="en-US" sz="1400" dirty="0"/>
              <a:t>applications for deterministic networks include </a:t>
            </a:r>
            <a:r>
              <a:rPr lang="en-US" sz="1400" dirty="0" smtClean="0"/>
              <a:t>professional and </a:t>
            </a:r>
            <a:r>
              <a:rPr lang="en-US" sz="1400" dirty="0"/>
              <a:t>home audio/video, multimedia in transportation, engine </a:t>
            </a:r>
            <a:r>
              <a:rPr lang="en-US" sz="1400" dirty="0" smtClean="0"/>
              <a:t>control systems</a:t>
            </a:r>
            <a:r>
              <a:rPr lang="en-US" sz="1400" dirty="0"/>
              <a:t>, and other general industrial and vehicular applications </a:t>
            </a:r>
            <a:r>
              <a:rPr lang="en-US" sz="1400" dirty="0" smtClean="0"/>
              <a:t>being considered </a:t>
            </a:r>
            <a:r>
              <a:rPr lang="en-US" sz="1400" dirty="0"/>
              <a:t>by the IEEE 802.1 TSN Task Group.</a:t>
            </a:r>
          </a:p>
          <a:p>
            <a:pPr marL="0" indent="0">
              <a:buNone/>
            </a:pPr>
            <a:r>
              <a:rPr lang="en-US" sz="1800" dirty="0" smtClean="0"/>
              <a:t>Of interest:</a:t>
            </a:r>
          </a:p>
          <a:p>
            <a:pPr lvl="1"/>
            <a:r>
              <a:rPr lang="en-US" sz="1400" dirty="0" err="1" smtClean="0"/>
              <a:t>DetNet</a:t>
            </a:r>
            <a:r>
              <a:rPr lang="en-US" sz="1400" dirty="0" smtClean="0"/>
              <a:t> </a:t>
            </a:r>
            <a:r>
              <a:rPr lang="en-US" sz="1400" dirty="0"/>
              <a:t>Data Plane Protocol and Solution Alternatives, see </a:t>
            </a:r>
            <a:r>
              <a:rPr lang="en-US" sz="1400" dirty="0">
                <a:hlinkClick r:id="rId4"/>
              </a:rPr>
              <a:t>https://datatracker.ietf.org/doc/draft-ietf-detnet-dp-alt</a:t>
            </a:r>
            <a:r>
              <a:rPr lang="en-US" sz="1400" dirty="0" smtClean="0">
                <a:hlinkClick r:id="rId4"/>
              </a:rPr>
              <a:t>/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smtClean="0"/>
              <a:t>Deterministic </a:t>
            </a:r>
            <a:r>
              <a:rPr lang="en-US" sz="1400" dirty="0"/>
              <a:t>Networking Architecture, see </a:t>
            </a:r>
            <a:r>
              <a:rPr lang="en-US" sz="1400" dirty="0">
                <a:hlinkClick r:id="rId5"/>
              </a:rPr>
              <a:t>https://datatracker.ietf.org/doc/draft-ietf-detnet-architecture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 </a:t>
            </a:r>
          </a:p>
          <a:p>
            <a:pPr lvl="1"/>
            <a:r>
              <a:rPr lang="en-US" sz="1400" dirty="0" smtClean="0"/>
              <a:t>Deterministic Networking Use Cases, see </a:t>
            </a:r>
            <a:r>
              <a:rPr lang="en-US" sz="1400" dirty="0" smtClean="0">
                <a:hlinkClick r:id="rId6"/>
              </a:rPr>
              <a:t>https://datatracker.ietf.org/doc/draft-ietf-detnet-use-cases/</a:t>
            </a:r>
            <a:r>
              <a:rPr lang="en-US" sz="1400" dirty="0" smtClean="0"/>
              <a:t> (note 5.1.1, reference to </a:t>
            </a:r>
            <a:r>
              <a:rPr lang="en-US" sz="1400" dirty="0" err="1" smtClean="0"/>
              <a:t>WiFi</a:t>
            </a:r>
            <a:r>
              <a:rPr lang="en-US" sz="1400" dirty="0" smtClean="0"/>
              <a:t>)</a:t>
            </a:r>
          </a:p>
          <a:p>
            <a:pPr lvl="1"/>
            <a:r>
              <a:rPr lang="en-US" sz="1400" dirty="0" smtClean="0"/>
              <a:t>Deterministic </a:t>
            </a:r>
            <a:r>
              <a:rPr lang="en-US" sz="1400" dirty="0"/>
              <a:t>Networking Problem Statement, see </a:t>
            </a:r>
            <a:r>
              <a:rPr lang="en-US" sz="1400" dirty="0">
                <a:hlinkClick r:id="rId7"/>
              </a:rPr>
              <a:t>https://datatracker.ietf.org/doc/draft-ietf-detnet-problem-statement/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smtClean="0"/>
              <a:t>Integrated </a:t>
            </a:r>
            <a:r>
              <a:rPr lang="en-US" sz="1400" dirty="0"/>
              <a:t>Mobile </a:t>
            </a:r>
            <a:r>
              <a:rPr lang="en-US" sz="1400" dirty="0" err="1"/>
              <a:t>Fronthaul</a:t>
            </a:r>
            <a:r>
              <a:rPr lang="en-US" sz="1400" dirty="0"/>
              <a:t> and Backhaul, see </a:t>
            </a:r>
            <a:r>
              <a:rPr lang="en-US" sz="1400" dirty="0">
                <a:hlinkClick r:id="rId8"/>
              </a:rPr>
              <a:t>https://datatracker.ietf.org/doc/draft-huang-detnet-xhaul/</a:t>
            </a:r>
            <a:r>
              <a:rPr lang="en-US" sz="1400" dirty="0"/>
              <a:t> </a:t>
            </a:r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RFC </a:t>
            </a:r>
            <a:r>
              <a:rPr lang="en-US" sz="2000" dirty="0"/>
              <a:t>7241, “The IEEE 802/IETF Relationship” </a:t>
            </a:r>
            <a:r>
              <a:rPr lang="en-US" sz="2000" dirty="0" smtClean="0"/>
              <a:t>(RFC4441 </a:t>
            </a:r>
            <a:r>
              <a:rPr lang="en-US" sz="2000" dirty="0"/>
              <a:t>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IEEE </a:t>
            </a:r>
            <a:r>
              <a:rPr lang="en-US" sz="2000" dirty="0"/>
              <a:t>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</a:t>
            </a:r>
            <a:r>
              <a:rPr lang="en-US" sz="1600" u="sng" dirty="0" smtClean="0">
                <a:hlinkClick r:id="rId4"/>
              </a:rPr>
              <a:t>ieee-sa.centraldesktop.com/802liaisondb/FrontPage</a:t>
            </a: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>
              <a:lnSpc>
                <a:spcPct val="80000"/>
              </a:lnSpc>
              <a:defRPr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2017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IEEE 802.11 – IETF liaison report for July 2017.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2017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dirty="0" smtClean="0"/>
              <a:t>Upcoming Meetings:</a:t>
            </a:r>
          </a:p>
          <a:p>
            <a:pPr lvl="1"/>
            <a:r>
              <a:rPr lang="en-US" dirty="0" smtClean="0"/>
              <a:t>July </a:t>
            </a:r>
            <a:r>
              <a:rPr lang="en-US" dirty="0"/>
              <a:t>16-21, </a:t>
            </a:r>
            <a:r>
              <a:rPr lang="en-US" dirty="0" smtClean="0"/>
              <a:t>2017 – Prague </a:t>
            </a:r>
          </a:p>
          <a:p>
            <a:pPr lvl="1"/>
            <a:r>
              <a:rPr lang="en-US" dirty="0" smtClean="0"/>
              <a:t>November 12-17, 2017</a:t>
            </a:r>
            <a:r>
              <a:rPr lang="en-US" dirty="0"/>
              <a:t> – </a:t>
            </a:r>
            <a:r>
              <a:rPr lang="en-US" dirty="0" smtClean="0"/>
              <a:t>Singapore </a:t>
            </a:r>
          </a:p>
          <a:p>
            <a:pPr lvl="1"/>
            <a:r>
              <a:rPr lang="en-US" dirty="0" smtClean="0"/>
              <a:t>March 18-23, 2018 – London</a:t>
            </a:r>
          </a:p>
          <a:p>
            <a:pPr lvl="1"/>
            <a:r>
              <a:rPr lang="en-US" dirty="0" smtClean="0"/>
              <a:t>July 22-27, </a:t>
            </a:r>
            <a:r>
              <a:rPr lang="en-US" dirty="0"/>
              <a:t>2018 –  </a:t>
            </a:r>
            <a:r>
              <a:rPr lang="en-US" dirty="0" smtClean="0"/>
              <a:t>San Francisco</a:t>
            </a:r>
          </a:p>
          <a:p>
            <a:r>
              <a:rPr lang="en-US" dirty="0" smtClean="0">
                <a:hlinkClick r:id="rId3"/>
              </a:rPr>
              <a:t>http://www.ietf.org</a:t>
            </a:r>
            <a:endParaRPr lang="en-US" dirty="0" smtClean="0"/>
          </a:p>
          <a:p>
            <a:pPr lvl="1"/>
            <a:r>
              <a:rPr lang="en-US" dirty="0" smtClean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 smtClean="0"/>
              <a:t>April 2016: Wireless </a:t>
            </a:r>
            <a:r>
              <a:rPr lang="en-US" sz="1800" dirty="0"/>
              <a:t>Tutorial (Donald Eastlake), 802.11 &amp; 802.15 tutorials (Dorothy Stanley, Charlie </a:t>
            </a:r>
            <a:r>
              <a:rPr lang="en-US" sz="1800" dirty="0" smtClean="0"/>
              <a:t>Perkins), see 11-16/500, July 2016: Pat Thaler &amp; Juan Carlos </a:t>
            </a:r>
            <a:r>
              <a:rPr lang="en-US" sz="1800" dirty="0"/>
              <a:t>– 802.1E (Privacy Considerations) and 802.c (Local MAC address usage) 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www.ietf.org/edu/tutorials.html</a:t>
            </a:r>
            <a:r>
              <a:rPr lang="en-US" dirty="0" smtClean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</a:t>
            </a:r>
            <a:r>
              <a:rPr lang="en-US" dirty="0" smtClean="0">
                <a:hlinkClick r:id="rId6"/>
              </a:rPr>
              <a:t>/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Next meeting: 15 July 2017, Prague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Agenda topics include: YANG Models, Low Latency, Time Sensitive Networking/DETNET, </a:t>
            </a:r>
            <a:r>
              <a:rPr lang="en-US" sz="1600" dirty="0" err="1" smtClean="0"/>
              <a:t>FlexE</a:t>
            </a:r>
            <a:r>
              <a:rPr lang="en-US" sz="1600" dirty="0" smtClean="0"/>
              <a:t>, </a:t>
            </a:r>
            <a:r>
              <a:rPr lang="en-US" sz="1600" dirty="0"/>
              <a:t>Networking Slicing, 48-bit and 64-bit MAC addresses </a:t>
            </a:r>
            <a:r>
              <a:rPr lang="en-US" sz="1600" dirty="0" smtClean="0"/>
              <a:t>interworking, 5G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802.11 related items being discussion/tracked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CAPWAP</a:t>
            </a:r>
            <a:r>
              <a:rPr lang="en-US" sz="1600" dirty="0"/>
              <a:t>, </a:t>
            </a:r>
            <a:r>
              <a:rPr lang="en-US" sz="1600" dirty="0" smtClean="0"/>
              <a:t>one remaining draft:  </a:t>
            </a:r>
            <a:r>
              <a:rPr lang="en-US" sz="1600" dirty="0">
                <a:hlinkClick r:id="rId4"/>
              </a:rPr>
              <a:t>https://datatracker.ietf.org/doc/draft-ietf-opsawg-capwap-alt-tunnel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Intelligent Transportation Systems (ITS</a:t>
            </a:r>
            <a:r>
              <a:rPr lang="en-GB" sz="1600" dirty="0" smtClean="0"/>
              <a:t>)- IETF IP Wireless Access in Vehicular Environments  </a:t>
            </a:r>
            <a:r>
              <a:rPr lang="en-GB" sz="1600" dirty="0" err="1" smtClean="0">
                <a:hlinkClick r:id="rId5"/>
              </a:rPr>
              <a:t>ipwave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Also note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March 2017 IETF presentation on 5G Security, see </a:t>
            </a:r>
            <a:r>
              <a:rPr lang="en-US" sz="1600" dirty="0" smtClean="0">
                <a:hlinkClick r:id="rId6"/>
              </a:rPr>
              <a:t>https://www.youtube.com/watch?v=SMh_vggVgrg&amp;index=43&amp;list=PLC86T-6ZTP5jo6kIuqdyeYYhsKv9sUwG1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Individual submission draft: Secure </a:t>
            </a:r>
            <a:r>
              <a:rPr lang="en-US" sz="1600" dirty="0"/>
              <a:t>Wake on Radio Nudging (SWORN), </a:t>
            </a:r>
            <a:r>
              <a:rPr lang="en-US" sz="1600" dirty="0">
                <a:hlinkClick r:id="rId7"/>
              </a:rPr>
              <a:t>https://</a:t>
            </a:r>
            <a:r>
              <a:rPr lang="en-US" sz="1600" dirty="0" smtClean="0">
                <a:hlinkClick r:id="rId7"/>
              </a:rPr>
              <a:t>tools.ietf.org/html/draft-bormann-t2trg-sworn-00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IoT</a:t>
            </a:r>
            <a:r>
              <a:rPr lang="en-US" dirty="0" smtClean="0"/>
              <a:t> related work – feedback requested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r>
              <a:rPr lang="en-US" dirty="0" smtClean="0"/>
              <a:t>IETF last call ongoing </a:t>
            </a:r>
            <a:r>
              <a:rPr lang="en-US" dirty="0" smtClean="0"/>
              <a:t>for</a:t>
            </a:r>
            <a:r>
              <a:rPr lang="en-US" dirty="0" smtClean="0"/>
              <a:t> </a:t>
            </a:r>
            <a:r>
              <a:rPr lang="en-US" dirty="0"/>
              <a:t>IPv6 over Networks of Resource-constrained </a:t>
            </a:r>
            <a:r>
              <a:rPr lang="en-US" dirty="0" smtClean="0"/>
              <a:t>Nodes (6LO)</a:t>
            </a:r>
            <a:r>
              <a:rPr lang="en-US" dirty="0" smtClean="0"/>
              <a:t> draft: “An update to 6LO ND”, see  </a:t>
            </a:r>
            <a:r>
              <a:rPr lang="en-US" dirty="0" smtClean="0">
                <a:hlinkClick r:id="rId3"/>
              </a:rPr>
              <a:t>“</a:t>
            </a:r>
            <a:r>
              <a:rPr lang="en-US" u="sng" dirty="0" smtClean="0">
                <a:hlinkClick r:id="rId3"/>
              </a:rPr>
              <a:t>https</a:t>
            </a:r>
            <a:r>
              <a:rPr lang="en-US" u="sng" dirty="0">
                <a:hlinkClick r:id="rId3"/>
              </a:rPr>
              <a:t>://tools.ietf.org/html/draft-ietf-6lo-rfc6775-update-06 </a:t>
            </a:r>
            <a:r>
              <a:rPr lang="en-US" u="sng" dirty="0" smtClean="0"/>
              <a:t> </a:t>
            </a:r>
          </a:p>
          <a:p>
            <a:pPr lvl="1"/>
            <a:r>
              <a:rPr lang="en-US" dirty="0" smtClean="0"/>
              <a:t>6LoWPAN </a:t>
            </a:r>
            <a:r>
              <a:rPr lang="en-US" dirty="0" smtClean="0"/>
              <a:t>Neighbor Discovery </a:t>
            </a:r>
            <a:r>
              <a:rPr lang="en-US" dirty="0"/>
              <a:t>for </a:t>
            </a:r>
            <a:r>
              <a:rPr lang="en-US" dirty="0" err="1" smtClean="0"/>
              <a:t>LoWPANs</a:t>
            </a:r>
            <a:r>
              <a:rPr lang="en-US" dirty="0"/>
              <a:t> </a:t>
            </a:r>
            <a:r>
              <a:rPr lang="en-US" dirty="0" smtClean="0"/>
              <a:t>was initially used only </a:t>
            </a:r>
            <a:r>
              <a:rPr lang="en-US" dirty="0"/>
              <a:t>for duplicate address </a:t>
            </a:r>
            <a:r>
              <a:rPr lang="en-US" dirty="0" smtClean="0"/>
              <a:t>detection. </a:t>
            </a:r>
            <a:endParaRPr lang="en-US" dirty="0" smtClean="0"/>
          </a:p>
          <a:p>
            <a:pPr lvl="1"/>
            <a:r>
              <a:rPr lang="en-US" dirty="0" smtClean="0"/>
              <a:t>Now </a:t>
            </a:r>
            <a:r>
              <a:rPr lang="en-US" dirty="0" smtClean="0"/>
              <a:t>being </a:t>
            </a:r>
            <a:r>
              <a:rPr lang="en-US" dirty="0" smtClean="0"/>
              <a:t>extended </a:t>
            </a:r>
            <a:r>
              <a:rPr lang="en-US" dirty="0"/>
              <a:t>as a Layer-3 association process that enables IPv6 ND proxy operations. </a:t>
            </a:r>
            <a:endParaRPr lang="en-US" dirty="0" smtClean="0"/>
          </a:p>
          <a:p>
            <a:pPr lvl="1"/>
            <a:r>
              <a:rPr lang="en-US" dirty="0"/>
              <a:t>N</a:t>
            </a:r>
            <a:r>
              <a:rPr lang="en-US" dirty="0" smtClean="0"/>
              <a:t>othing </a:t>
            </a:r>
            <a:r>
              <a:rPr lang="en-US" dirty="0"/>
              <a:t>prevents its use in higher power environments such as </a:t>
            </a:r>
            <a:r>
              <a:rPr lang="en-US" dirty="0" smtClean="0"/>
              <a:t>802.11</a:t>
            </a:r>
          </a:p>
          <a:p>
            <a:r>
              <a:rPr lang="en-US" dirty="0" smtClean="0"/>
              <a:t>Invitation/request for review and feedback from 802.11 members, send to any comments to </a:t>
            </a:r>
            <a:r>
              <a:rPr lang="en-GB" dirty="0" smtClean="0">
                <a:hlinkClick r:id="rId4"/>
              </a:rPr>
              <a:t>6lo@ietf.org</a:t>
            </a:r>
            <a:r>
              <a:rPr lang="en-GB" dirty="0" smtClean="0"/>
              <a:t> </a:t>
            </a:r>
            <a:r>
              <a:rPr lang="en-US" sz="1400" i="1" dirty="0" smtClean="0"/>
              <a:t/>
            </a:r>
            <a:br>
              <a:rPr lang="en-US" sz="1400" i="1" dirty="0" smtClean="0"/>
            </a:b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u="sng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38406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2017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IETF BOFs IETF July 16-21, 2017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See </a:t>
            </a:r>
            <a:r>
              <a:rPr lang="en-US" sz="2000" dirty="0">
                <a:hlinkClick r:id="rId3"/>
              </a:rPr>
              <a:t>https://datatracker.ietf.org/wg/bofs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and </a:t>
            </a:r>
            <a:r>
              <a:rPr lang="en-US" sz="2000" dirty="0" smtClean="0">
                <a:hlinkClick r:id="rId4"/>
              </a:rPr>
              <a:t>new work summary </a:t>
            </a:r>
            <a:endParaRPr lang="en-US" sz="2000" dirty="0" smtClean="0"/>
          </a:p>
          <a:p>
            <a:endParaRPr lang="en-US" sz="20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388002"/>
              </p:ext>
            </p:extLst>
          </p:nvPr>
        </p:nvGraphicFramePr>
        <p:xfrm>
          <a:off x="1066800" y="2875632"/>
          <a:ext cx="6977557" cy="308215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/>
                <a:gridCol w="5453557"/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hlinkClick r:id="rId5"/>
                        </a:rPr>
                        <a:t>netslicing</a:t>
                      </a:r>
                      <a:endParaRPr lang="en-US" sz="1800" b="1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Network Slicing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hlinkClick r:id="rId6"/>
                        </a:rPr>
                        <a:t>banana</a:t>
                      </a:r>
                      <a:endParaRPr lang="en-US" sz="1800" b="1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BANdwidth</a:t>
                      </a:r>
                      <a:r>
                        <a:rPr lang="en-US" baseline="0" dirty="0" smtClean="0"/>
                        <a:t> Aggregation for </a:t>
                      </a:r>
                      <a:r>
                        <a:rPr lang="en-US" baseline="0" dirty="0" err="1" smtClean="0"/>
                        <a:t>interNet</a:t>
                      </a:r>
                      <a:r>
                        <a:rPr lang="en-US" baseline="0" dirty="0" smtClean="0"/>
                        <a:t> Access: </a:t>
                      </a:r>
                      <a:r>
                        <a:rPr lang="en-US" dirty="0" smtClean="0"/>
                        <a:t>bandwidth aggregation across multiple Internet access links in single-provider and multi-provider scenarios</a:t>
                      </a:r>
                      <a:endParaRPr lang="en-US" sz="1800" dirty="0"/>
                    </a:p>
                  </a:txBody>
                  <a:tcPr marL="70945" marR="70945" marT="35472" marB="35472" anchor="ctr"/>
                </a:tc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hlinkClick r:id="rId7"/>
                        </a:rPr>
                        <a:t>Iasa2.0</a:t>
                      </a:r>
                      <a:endParaRPr lang="en-US" sz="1800" b="1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IETF Administrative Support Activity 2.0 (IASA 2.0) Virtual Workshops;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The IASA 2.0 process seeks to address which administrative arrangements will best support the IETF going forward.</a:t>
                      </a:r>
                      <a:endParaRPr lang="en-US" sz="1800" dirty="0"/>
                    </a:p>
                  </a:txBody>
                  <a:tcPr marL="70945" marR="70945" marT="35472" marB="35472" anchor="ctr"/>
                </a:tc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hlinkClick r:id="rId8"/>
                        </a:rPr>
                        <a:t>ideas</a:t>
                      </a:r>
                      <a:endParaRPr lang="en-US" sz="1800" b="1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Identity Enabled Networks</a:t>
                      </a:r>
                      <a:endParaRPr lang="en-US" sz="1800" dirty="0"/>
                    </a:p>
                  </a:txBody>
                  <a:tcPr marL="70945" marR="70945" marT="35472" marB="35472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538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5297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</a:t>
            </a:r>
            <a:r>
              <a:rPr lang="en-US" dirty="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YANG </a:t>
            </a:r>
            <a:r>
              <a:rPr lang="en-US" dirty="0"/>
              <a:t>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 smtClean="0"/>
              <a:t>See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www.ietf.org/blog/2017/04/yang-catalog-latest-development-ietf-98-hackathon/Insights</a:t>
            </a: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See </a:t>
            </a:r>
            <a:r>
              <a:rPr lang="en-US" dirty="0">
                <a:hlinkClick r:id="rId4"/>
              </a:rPr>
              <a:t>https://yangcatalog.org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Multicast Topics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05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Multicast issues were discussed at the IETF-IEEE 802 meeting Sept 29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2015 and a presentation given at the November 2015 IETF meeting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mentor.ieee.org/802.11/dcn/15/11-15-1261-02-0arc-mulicast-performance-optimization-features-overview-for-ietf-nov-2015.ppt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Further actions: </a:t>
            </a:r>
            <a:r>
              <a:rPr lang="en-US" sz="1600" dirty="0" err="1" smtClean="0"/>
              <a:t>ietf</a:t>
            </a:r>
            <a:r>
              <a:rPr lang="en-US" sz="1600" dirty="0" smtClean="0"/>
              <a:t> mailing list has been established for ongoing discussion, will include additional 802. wireless groups</a:t>
            </a:r>
            <a:r>
              <a:rPr lang="en-US" sz="1600" dirty="0"/>
              <a:t>, see </a:t>
            </a:r>
            <a:r>
              <a:rPr lang="en-US" sz="1600" dirty="0">
                <a:hlinkClick r:id="rId4"/>
              </a:rPr>
              <a:t>http://</a:t>
            </a:r>
            <a:r>
              <a:rPr lang="en-US" sz="1600" dirty="0" smtClean="0">
                <a:hlinkClick r:id="rId4"/>
              </a:rPr>
              <a:t>www.ieee802.org/11/email/stds-802-11/msg01838.html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Multicast considerations Internet draft describing use cases, issues, etc. under development, </a:t>
            </a:r>
            <a:r>
              <a:rPr lang="en-US" sz="1600" dirty="0"/>
              <a:t>see </a:t>
            </a:r>
            <a:r>
              <a:rPr lang="en-US" sz="1600" dirty="0">
                <a:hlinkClick r:id="rId5"/>
              </a:rPr>
              <a:t>https://</a:t>
            </a:r>
            <a:r>
              <a:rPr lang="en-US" sz="1600" dirty="0" smtClean="0">
                <a:hlinkClick r:id="rId5"/>
              </a:rPr>
              <a:t>tools.ietf.org/html/draft-perkins-intarea-multicast-ieee802-02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See</a:t>
            </a:r>
            <a:r>
              <a:rPr lang="en-US" sz="2000" b="1" dirty="0" smtClean="0"/>
              <a:t> </a:t>
            </a:r>
            <a:r>
              <a:rPr lang="en-GB" sz="2000" dirty="0" smtClean="0">
                <a:hlinkClick r:id="rId6"/>
              </a:rPr>
              <a:t>https://www.ietf.org/proceedings/98/slides/slides-98-intarea-80211-multicast-testbed-and-results-00.pdf</a:t>
            </a:r>
            <a:r>
              <a:rPr lang="en-GB" sz="2000" dirty="0" smtClean="0"/>
              <a:t> ; </a:t>
            </a:r>
          </a:p>
          <a:p>
            <a:pPr lvl="1">
              <a:lnSpc>
                <a:spcPct val="80000"/>
              </a:lnSpc>
            </a:pPr>
            <a:r>
              <a:rPr lang="en-GB" sz="1600" dirty="0" err="1" smtClean="0"/>
              <a:t>TGmd</a:t>
            </a:r>
            <a:r>
              <a:rPr lang="en-GB" sz="1600" dirty="0" smtClean="0"/>
              <a:t> teleconference held  with the authors 2017-05-30</a:t>
            </a:r>
            <a:endParaRPr lang="en-GB" sz="1600" dirty="0"/>
          </a:p>
          <a:p>
            <a:pPr lvl="1">
              <a:lnSpc>
                <a:spcPct val="80000"/>
              </a:lnSpc>
            </a:pPr>
            <a:endParaRPr lang="en-US" sz="1600" b="1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407990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 to Smart Grid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400" dirty="0">
                <a:hlinkClick r:id="rId3"/>
              </a:rPr>
              <a:t>http://datatracker.ietf.org/wg/6lo/charter</a:t>
            </a:r>
            <a:r>
              <a:rPr lang="en-GB" sz="1400" dirty="0" smtClean="0">
                <a:hlinkClick r:id="rId3"/>
              </a:rPr>
              <a:t>/</a:t>
            </a:r>
            <a:r>
              <a:rPr lang="en-GB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Focus</a:t>
            </a:r>
            <a:r>
              <a:rPr lang="en-US" sz="1400" dirty="0"/>
              <a:t>: IPv6 over Networks of Resource-constrained </a:t>
            </a:r>
            <a:r>
              <a:rPr lang="en-US" sz="1400" dirty="0" smtClean="0"/>
              <a:t>Nodes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See WNG presentation: </a:t>
            </a:r>
            <a:r>
              <a:rPr lang="en-US" sz="1400" dirty="0">
                <a:hlinkClick r:id="rId4"/>
              </a:rPr>
              <a:t>https://</a:t>
            </a:r>
            <a:r>
              <a:rPr lang="en-US" sz="1400" dirty="0" smtClean="0">
                <a:hlinkClick r:id="rId4"/>
              </a:rPr>
              <a:t>mentor.ieee.org/802.11/dcn/15/11-15-1085-00-0wng-6lowpan-over-802-11.pptx</a:t>
            </a:r>
            <a:r>
              <a:rPr lang="en-US" sz="1400" dirty="0"/>
              <a:t> </a:t>
            </a:r>
            <a:r>
              <a:rPr lang="en-US" sz="1400" dirty="0" smtClean="0"/>
              <a:t>and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>
                <a:hlinkClick r:id="rId5"/>
              </a:rPr>
              <a:t>http</a:t>
            </a:r>
            <a:r>
              <a:rPr lang="en-US" sz="1400" dirty="0">
                <a:hlinkClick r:id="rId5"/>
              </a:rPr>
              <a:t>://datatracker.ietf.org/doc/draft-delcarpio-6lo-wlanah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>
                <a:hlinkClick r:id="rId6"/>
              </a:rPr>
              <a:t>https://</a:t>
            </a:r>
            <a:r>
              <a:rPr lang="en-US" sz="1400" dirty="0" smtClean="0">
                <a:hlinkClick r:id="rId6"/>
              </a:rPr>
              <a:t>tools.ietf.org/html/draft-thubert-6lo-routing-dispatch-06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>
                <a:hlinkClick r:id="rId7"/>
              </a:rPr>
              <a:t>https://</a:t>
            </a:r>
            <a:r>
              <a:rPr lang="en-US" sz="1400" dirty="0" smtClean="0">
                <a:hlinkClick r:id="rId7"/>
              </a:rPr>
              <a:t>tools.ietf.org/html/draft-thubert-6lo-backbone-router-02</a:t>
            </a:r>
            <a:r>
              <a:rPr lang="en-US" sz="1400" dirty="0" smtClean="0"/>
              <a:t> 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Unique </a:t>
            </a:r>
            <a:r>
              <a:rPr lang="en-US" sz="1400" dirty="0"/>
              <a:t>IPv6 Prefix Per Host, </a:t>
            </a:r>
            <a:r>
              <a:rPr lang="en-US" sz="1400" dirty="0">
                <a:hlinkClick r:id="rId8"/>
              </a:rPr>
              <a:t>https://</a:t>
            </a:r>
            <a:r>
              <a:rPr lang="en-US" sz="1400" dirty="0" smtClean="0">
                <a:hlinkClick r:id="rId8"/>
              </a:rPr>
              <a:t>tools.ietf.org/html/draft-jjmb-v6ops-unique-ipv6-prefix-per-host-00</a:t>
            </a:r>
            <a:r>
              <a:rPr lang="en-US" sz="1400" dirty="0" smtClean="0"/>
              <a:t>  </a:t>
            </a:r>
          </a:p>
          <a:p>
            <a:pPr lvl="2">
              <a:lnSpc>
                <a:spcPct val="80000"/>
              </a:lnSpc>
            </a:pPr>
            <a:r>
              <a:rPr lang="en-US" sz="1400" i="1" dirty="0" smtClean="0"/>
              <a:t>The </a:t>
            </a:r>
            <a:r>
              <a:rPr lang="en-US" sz="1400" i="1" dirty="0"/>
              <a:t>concepts in this document were originally developed as part of a large scale, production deployment of IPv6 support for a community Wi-Fi service</a:t>
            </a:r>
            <a:r>
              <a:rPr lang="en-US" sz="1400" i="1" dirty="0" smtClean="0"/>
              <a:t>. </a:t>
            </a:r>
            <a:br>
              <a:rPr lang="en-US" sz="1400" i="1" dirty="0" smtClean="0"/>
            </a:br>
            <a:endParaRPr lang="en-US" sz="1400" i="1" dirty="0"/>
          </a:p>
          <a:p>
            <a:pPr>
              <a:lnSpc>
                <a:spcPct val="80000"/>
              </a:lnSpc>
            </a:pPr>
            <a:r>
              <a:rPr lang="en-US" sz="1800" dirty="0" smtClean="0"/>
              <a:t> ROLL: </a:t>
            </a: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800" b="0" dirty="0">
                <a:hlinkClick r:id="rId9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</a:t>
            </a:r>
            <a:r>
              <a:rPr lang="en-US" sz="1400" dirty="0" smtClean="0"/>
              <a:t>Networks</a:t>
            </a:r>
          </a:p>
          <a:p>
            <a:pPr lvl="1"/>
            <a:r>
              <a:rPr lang="en-US" sz="1400" dirty="0" smtClean="0"/>
              <a:t>Of interest: </a:t>
            </a:r>
            <a:r>
              <a:rPr lang="en-US" sz="1400" b="1" dirty="0" smtClean="0">
                <a:hlinkClick r:id="rId10"/>
              </a:rPr>
              <a:t>https://tools.ietf.org/html/draft-ietf-6lo-ethertype-request-01</a:t>
            </a:r>
            <a:r>
              <a:rPr lang="en-US" sz="1400" b="1" dirty="0" smtClean="0"/>
              <a:t> </a:t>
            </a:r>
          </a:p>
          <a:p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 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11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</a:t>
            </a:r>
            <a:r>
              <a:rPr lang="en-US" sz="1400" dirty="0" smtClean="0"/>
              <a:t>IP </a:t>
            </a:r>
            <a:r>
              <a:rPr lang="en-US" sz="1400" dirty="0"/>
              <a:t>networks. </a:t>
            </a: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u="sng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93224</TotalTime>
  <Words>1630</Words>
  <Application>Microsoft Office PowerPoint</Application>
  <PresentationFormat>On-screen Show (4:3)</PresentationFormat>
  <Paragraphs>340</Paragraphs>
  <Slides>16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 Unicode MS</vt:lpstr>
      <vt:lpstr>Arial</vt:lpstr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IoT related work – feedback requested</vt:lpstr>
      <vt:lpstr>IETF BOFs IETF July 16-21, 2017</vt:lpstr>
      <vt:lpstr>YANG Model Catalog</vt:lpstr>
      <vt:lpstr>Multicast Topics</vt:lpstr>
      <vt:lpstr>Of Interest to Smart Grid</vt:lpstr>
      <vt:lpstr>CAPPORT WG</vt:lpstr>
      <vt:lpstr>RADEXT WG</vt:lpstr>
      <vt:lpstr>Home Networking (homenet) WG</vt:lpstr>
      <vt:lpstr>Operations Area Working Group</vt:lpstr>
      <vt:lpstr>Transport Layer Security (TLS)</vt:lpstr>
      <vt:lpstr>Deterministic Networking (DETNET)</vt:lpstr>
      <vt:lpstr>References</vt:lpstr>
    </vt:vector>
  </TitlesOfParts>
  <Company>Aruba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creator>Dorothy Stanley</dc:creator>
  <cp:lastModifiedBy>Stanley, Dorothy</cp:lastModifiedBy>
  <cp:revision>673</cp:revision>
  <cp:lastPrinted>1998-02-10T13:28:06Z</cp:lastPrinted>
  <dcterms:created xsi:type="dcterms:W3CDTF">2005-01-04T21:26:55Z</dcterms:created>
  <dcterms:modified xsi:type="dcterms:W3CDTF">2017-07-13T19:54:15Z</dcterms:modified>
</cp:coreProperties>
</file>