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307" r:id="rId28"/>
    <p:sldId id="308" r:id="rId29"/>
    <p:sldId id="309" r:id="rId30"/>
    <p:sldId id="31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324"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7" r:id="rId86"/>
    <p:sldId id="368" r:id="rId87"/>
    <p:sldId id="369"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 id="384" r:id="rId103"/>
    <p:sldId id="385" r:id="rId104"/>
    <p:sldId id="386" r:id="rId105"/>
    <p:sldId id="387" r:id="rId106"/>
    <p:sldId id="388" r:id="rId107"/>
    <p:sldId id="389" r:id="rId108"/>
    <p:sldId id="390" r:id="rId109"/>
    <p:sldId id="391" r:id="rId110"/>
    <p:sldId id="392" r:id="rId111"/>
    <p:sldId id="393" r:id="rId112"/>
    <p:sldId id="394" r:id="rId113"/>
    <p:sldId id="395" r:id="rId114"/>
    <p:sldId id="396" r:id="rId115"/>
    <p:sldId id="397" r:id="rId116"/>
    <p:sldId id="398" r:id="rId117"/>
    <p:sldId id="399" r:id="rId118"/>
    <p:sldId id="400" r:id="rId119"/>
    <p:sldId id="401" r:id="rId120"/>
    <p:sldId id="402" r:id="rId121"/>
  </p:sldIdLst>
  <p:sldSz cx="9144000" cy="6858000" type="screen4x3"/>
  <p:notesSz cx="6858000" cy="9296400"/>
  <p:defaultTextStyle>
    <a:defPPr>
      <a:defRPr lang="en-US"/>
    </a:defPPr>
    <a:lvl1pPr algn="l" rtl="0" eaLnBrk="0" fontAlgn="base" hangingPunct="0">
      <a:spcBef>
        <a:spcPct val="0"/>
      </a:spcBef>
      <a:spcAft>
        <a:spcPct val="0"/>
      </a:spcAft>
      <a:defRPr sz="24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3">
          <p15:clr>
            <a:srgbClr val="A4A3A4"/>
          </p15:clr>
        </p15:guide>
        <p15:guide id="2" pos="28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9966"/>
    <a:srgbClr val="FF9933"/>
    <a:srgbClr val="FFFF00"/>
    <a:srgbClr val="66FFFF"/>
    <a:srgbClr val="FF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98849" autoAdjust="0"/>
  </p:normalViewPr>
  <p:slideViewPr>
    <p:cSldViewPr>
      <p:cViewPr varScale="1">
        <p:scale>
          <a:sx n="69" d="100"/>
          <a:sy n="69" d="100"/>
        </p:scale>
        <p:origin x="11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9892"/>
    </p:cViewPr>
  </p:sorterViewPr>
  <p:notesViewPr>
    <p:cSldViewPr>
      <p:cViewPr>
        <p:scale>
          <a:sx n="100" d="100"/>
          <a:sy n="100" d="100"/>
        </p:scale>
        <p:origin x="-2100" y="150"/>
      </p:cViewPr>
      <p:guideLst>
        <p:guide orient="horz" pos="2163"/>
        <p:guide pos="284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[document uploads report.xlsx]Sheet1!PivotTable1</c:name>
    <c:fmtId val="-1"/>
  </c:pivotSource>
  <c:chart>
    <c:autoTitleDeleted val="0"/>
    <c:pivotFmts>
      <c:pivotFmt>
        <c:idx val="0"/>
        <c:spPr>
          <a:solidFill>
            <a:schemeClr val="accent1"/>
          </a:solidFill>
          <a:ln>
            <a:noFill/>
          </a:ln>
          <a:effectLst/>
        </c:spPr>
        <c:marker>
          <c:symbol val="none"/>
        </c:marker>
      </c:pivotFmt>
      <c:pivotFmt>
        <c:idx val="1"/>
        <c:spPr>
          <a:solidFill>
            <a:schemeClr val="accent1"/>
          </a:solidFill>
          <a:ln>
            <a:noFill/>
          </a:ln>
          <a:effectLst/>
        </c:spPr>
        <c:marker>
          <c:symbol val="none"/>
        </c:marker>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pivotFmt>
      <c:pivotFmt>
        <c:idx val="6"/>
        <c:spPr>
          <a:solidFill>
            <a:schemeClr val="accent1"/>
          </a:solidFill>
          <a:ln>
            <a:noFill/>
          </a:ln>
          <a:effectLst/>
        </c:spPr>
        <c:marker>
          <c:symbol val="none"/>
        </c:marker>
      </c:pivotFmt>
      <c:pivotFmt>
        <c:idx val="7"/>
        <c:spPr>
          <a:solidFill>
            <a:schemeClr val="accent1"/>
          </a:solidFill>
          <a:ln>
            <a:noFill/>
          </a:ln>
          <a:effectLst/>
        </c:spPr>
        <c:marker>
          <c:symbol val="none"/>
        </c:marker>
      </c:pivotFmt>
      <c:pivotFmt>
        <c:idx val="8"/>
        <c:spPr>
          <a:solidFill>
            <a:schemeClr val="accent1"/>
          </a:solidFill>
          <a:ln>
            <a:noFill/>
          </a:ln>
          <a:effectLst/>
        </c:spPr>
        <c:marker>
          <c:symbol val="none"/>
        </c:marker>
      </c:pivotFmt>
      <c:pivotFmt>
        <c:idx val="9"/>
        <c:spPr>
          <a:solidFill>
            <a:schemeClr val="accent1"/>
          </a:solidFill>
          <a:ln>
            <a:noFill/>
          </a:ln>
          <a:effectLst/>
        </c:spPr>
        <c:marker>
          <c:symbol val="none"/>
        </c:marker>
      </c:pivotFmt>
      <c:pivotFmt>
        <c:idx val="10"/>
        <c:spPr>
          <a:solidFill>
            <a:schemeClr val="accent1"/>
          </a:solidFill>
          <a:ln>
            <a:noFill/>
          </a:ln>
          <a:effectLst/>
        </c:spPr>
        <c:marker>
          <c:symbol val="none"/>
        </c:marker>
      </c:pivotFmt>
      <c:pivotFmt>
        <c:idx val="11"/>
        <c:spPr>
          <a:solidFill>
            <a:schemeClr val="accent1"/>
          </a:solidFill>
          <a:ln>
            <a:noFill/>
          </a:ln>
          <a:effectLst/>
        </c:spPr>
        <c:marker>
          <c:symbol val="none"/>
        </c:marker>
      </c:pivotFmt>
      <c:pivotFmt>
        <c:idx val="12"/>
        <c:spPr>
          <a:solidFill>
            <a:schemeClr val="accent1"/>
          </a:solidFill>
          <a:ln>
            <a:noFill/>
          </a:ln>
          <a:effectLst/>
        </c:spPr>
        <c:marker>
          <c:symbol val="none"/>
        </c:marker>
      </c:pivotFmt>
      <c:pivotFmt>
        <c:idx val="13"/>
        <c:spPr>
          <a:solidFill>
            <a:schemeClr val="accent1"/>
          </a:solidFill>
          <a:ln>
            <a:noFill/>
          </a:ln>
          <a:effectLst/>
        </c:spPr>
        <c:marker>
          <c:symbol val="none"/>
        </c:marker>
      </c:pivotFmt>
      <c:pivotFmt>
        <c:idx val="14"/>
        <c:spPr>
          <a:solidFill>
            <a:schemeClr val="accent1"/>
          </a:solidFill>
          <a:ln>
            <a:noFill/>
          </a:ln>
          <a:effectLst/>
        </c:spPr>
        <c:marker>
          <c:symbol val="none"/>
        </c:marker>
      </c:pivotFmt>
      <c:pivotFmt>
        <c:idx val="15"/>
        <c:spPr>
          <a:solidFill>
            <a:schemeClr val="accent1"/>
          </a:solidFill>
          <a:ln>
            <a:noFill/>
          </a:ln>
          <a:effectLst/>
        </c:spPr>
        <c:marker>
          <c:symbol val="none"/>
        </c:marker>
      </c:pivotFmt>
      <c:pivotFmt>
        <c:idx val="16"/>
        <c:spPr>
          <a:solidFill>
            <a:schemeClr val="accent1"/>
          </a:solidFill>
          <a:ln>
            <a:noFill/>
          </a:ln>
          <a:effectLst/>
        </c:spPr>
        <c:marker>
          <c:symbol val="none"/>
        </c:marker>
      </c:pivotFmt>
      <c:pivotFmt>
        <c:idx val="17"/>
        <c:spPr>
          <a:solidFill>
            <a:schemeClr val="accent1"/>
          </a:solidFill>
          <a:ln>
            <a:noFill/>
          </a:ln>
          <a:effectLst/>
        </c:spPr>
        <c:marker>
          <c:symbol val="none"/>
        </c:marker>
      </c:pivotFmt>
      <c:pivotFmt>
        <c:idx val="18"/>
        <c:spPr>
          <a:solidFill>
            <a:schemeClr val="accent1"/>
          </a:solidFill>
          <a:ln>
            <a:noFill/>
          </a:ln>
          <a:effectLst/>
        </c:spPr>
        <c:marker>
          <c:symbol val="none"/>
        </c:marker>
      </c:pivotFmt>
      <c:pivotFmt>
        <c:idx val="19"/>
        <c:spPr>
          <a:solidFill>
            <a:schemeClr val="accent1"/>
          </a:solidFill>
          <a:ln>
            <a:noFill/>
          </a:ln>
          <a:effectLst/>
        </c:spPr>
        <c:marker>
          <c:symbol val="none"/>
        </c:marker>
      </c:pivotFmt>
      <c:pivotFmt>
        <c:idx val="20"/>
        <c:spPr>
          <a:solidFill>
            <a:schemeClr val="accent1"/>
          </a:solidFill>
          <a:ln>
            <a:noFill/>
          </a:ln>
          <a:effectLst/>
        </c:spPr>
        <c:marker>
          <c:symbol val="none"/>
        </c:marker>
      </c:pivotFmt>
      <c:pivotFmt>
        <c:idx val="21"/>
        <c:spPr>
          <a:solidFill>
            <a:schemeClr val="accent1"/>
          </a:solidFill>
          <a:ln>
            <a:noFill/>
          </a:ln>
          <a:effectLst/>
          <a:sp3d/>
        </c:spPr>
        <c:marker>
          <c:symbol val="none"/>
        </c:marker>
      </c:pivotFmt>
      <c:pivotFmt>
        <c:idx val="22"/>
        <c:spPr>
          <a:solidFill>
            <a:schemeClr val="accent1"/>
          </a:solidFill>
          <a:ln>
            <a:noFill/>
          </a:ln>
          <a:effectLst/>
          <a:sp3d/>
        </c:spPr>
        <c:marker>
          <c:symbol val="none"/>
        </c:marker>
      </c:pivotFmt>
      <c:pivotFmt>
        <c:idx val="23"/>
        <c:spPr>
          <a:solidFill>
            <a:schemeClr val="accent1"/>
          </a:solidFill>
          <a:ln>
            <a:noFill/>
          </a:ln>
          <a:effectLst/>
          <a:sp3d/>
        </c:spPr>
        <c:marker>
          <c:symbol val="none"/>
        </c:marker>
      </c:pivotFmt>
      <c:pivotFmt>
        <c:idx val="24"/>
        <c:spPr>
          <a:solidFill>
            <a:schemeClr val="accent1"/>
          </a:solidFill>
          <a:ln>
            <a:noFill/>
          </a:ln>
          <a:effectLst/>
          <a:sp3d/>
        </c:spPr>
        <c:marker>
          <c:symbol val="none"/>
        </c:marker>
      </c:pivotFmt>
      <c:pivotFmt>
        <c:idx val="25"/>
        <c:spPr>
          <a:solidFill>
            <a:schemeClr val="accent1"/>
          </a:solidFill>
          <a:ln>
            <a:noFill/>
          </a:ln>
          <a:effectLst/>
          <a:sp3d/>
        </c:spPr>
        <c:marker>
          <c:symbol val="none"/>
        </c:marker>
      </c:pivotFmt>
      <c:pivotFmt>
        <c:idx val="26"/>
        <c:spPr>
          <a:solidFill>
            <a:schemeClr val="accent1"/>
          </a:solidFill>
          <a:ln>
            <a:noFill/>
          </a:ln>
          <a:effectLst/>
          <a:sp3d/>
        </c:spPr>
        <c:marker>
          <c:symbol val="none"/>
        </c:marker>
      </c:pivotFmt>
      <c:pivotFmt>
        <c:idx val="27"/>
        <c:spPr>
          <a:solidFill>
            <a:schemeClr val="accent1"/>
          </a:solidFill>
          <a:ln>
            <a:noFill/>
          </a:ln>
          <a:effectLst/>
          <a:sp3d/>
        </c:spPr>
        <c:marker>
          <c:symbol val="none"/>
        </c:marker>
      </c:pivotFmt>
      <c:pivotFmt>
        <c:idx val="28"/>
        <c:spPr>
          <a:solidFill>
            <a:schemeClr val="accent1"/>
          </a:solidFill>
          <a:ln>
            <a:noFill/>
          </a:ln>
          <a:effectLst/>
          <a:sp3d/>
        </c:spPr>
        <c:marker>
          <c:symbol val="none"/>
        </c:marker>
      </c:pivotFmt>
      <c:pivotFmt>
        <c:idx val="29"/>
        <c:spPr>
          <a:solidFill>
            <a:schemeClr val="accent1"/>
          </a:solidFill>
          <a:ln>
            <a:noFill/>
          </a:ln>
          <a:effectLst/>
          <a:sp3d/>
        </c:spPr>
        <c:marker>
          <c:symbol val="none"/>
        </c:marker>
      </c:pivotFmt>
      <c:pivotFmt>
        <c:idx val="30"/>
        <c:spPr>
          <a:solidFill>
            <a:schemeClr val="accent1"/>
          </a:solidFill>
          <a:ln>
            <a:noFill/>
          </a:ln>
          <a:effectLst/>
          <a:sp3d/>
        </c:spPr>
        <c:marker>
          <c:symbol val="none"/>
        </c:marker>
      </c:pivotFmt>
      <c:pivotFmt>
        <c:idx val="31"/>
        <c:spPr>
          <a:solidFill>
            <a:schemeClr val="accent1"/>
          </a:solidFill>
          <a:ln>
            <a:noFill/>
          </a:ln>
          <a:effectLst/>
        </c:spPr>
        <c:marker>
          <c:symbol val="none"/>
        </c:marker>
      </c:pivotFmt>
      <c:pivotFmt>
        <c:idx val="32"/>
        <c:spPr>
          <a:solidFill>
            <a:schemeClr val="accent1"/>
          </a:solidFill>
          <a:ln>
            <a:noFill/>
          </a:ln>
          <a:effectLst/>
        </c:spPr>
        <c:marker>
          <c:symbol val="none"/>
        </c:marker>
      </c:pivotFmt>
      <c:pivotFmt>
        <c:idx val="33"/>
        <c:spPr>
          <a:solidFill>
            <a:schemeClr val="accent1"/>
          </a:solidFill>
          <a:ln>
            <a:noFill/>
          </a:ln>
          <a:effectLst/>
        </c:spPr>
        <c:marker>
          <c:symbol val="none"/>
        </c:marker>
      </c:pivotFmt>
      <c:pivotFmt>
        <c:idx val="34"/>
        <c:spPr>
          <a:solidFill>
            <a:schemeClr val="accent1"/>
          </a:solidFill>
          <a:ln>
            <a:noFill/>
          </a:ln>
          <a:effectLst/>
        </c:spPr>
        <c:marker>
          <c:symbol val="none"/>
        </c:marker>
      </c:pivotFmt>
      <c:pivotFmt>
        <c:idx val="35"/>
        <c:spPr>
          <a:solidFill>
            <a:schemeClr val="accent1"/>
          </a:solidFill>
          <a:ln>
            <a:noFill/>
          </a:ln>
          <a:effectLst/>
        </c:spPr>
        <c:marker>
          <c:symbol val="none"/>
        </c:marker>
      </c:pivotFmt>
      <c:pivotFmt>
        <c:idx val="36"/>
        <c:spPr>
          <a:solidFill>
            <a:schemeClr val="accent1"/>
          </a:solidFill>
          <a:ln>
            <a:noFill/>
          </a:ln>
          <a:effectLst/>
        </c:spPr>
        <c:marker>
          <c:symbol val="none"/>
        </c:marker>
      </c:pivotFmt>
      <c:pivotFmt>
        <c:idx val="37"/>
        <c:spPr>
          <a:solidFill>
            <a:schemeClr val="accent1"/>
          </a:solidFill>
          <a:ln>
            <a:noFill/>
          </a:ln>
          <a:effectLst/>
        </c:spPr>
        <c:marker>
          <c:symbol val="none"/>
        </c:marker>
      </c:pivotFmt>
      <c:pivotFmt>
        <c:idx val="38"/>
        <c:spPr>
          <a:solidFill>
            <a:schemeClr val="accent1"/>
          </a:solidFill>
          <a:ln>
            <a:noFill/>
          </a:ln>
          <a:effectLst/>
        </c:spPr>
        <c:marker>
          <c:symbol val="none"/>
        </c:marker>
      </c:pivotFmt>
      <c:pivotFmt>
        <c:idx val="39"/>
        <c:spPr>
          <a:solidFill>
            <a:schemeClr val="accent1"/>
          </a:solidFill>
          <a:ln>
            <a:noFill/>
          </a:ln>
          <a:effectLst/>
        </c:spPr>
        <c:marker>
          <c:symbol val="none"/>
        </c:marker>
      </c:pivotFmt>
      <c:pivotFmt>
        <c:idx val="40"/>
        <c:spPr>
          <a:solidFill>
            <a:schemeClr val="accent1"/>
          </a:solidFill>
          <a:ln>
            <a:noFill/>
          </a:ln>
          <a:effectLst/>
        </c:spPr>
        <c:marker>
          <c:symbol val="none"/>
        </c:marker>
      </c:pivotFmt>
      <c:pivotFmt>
        <c:idx val="41"/>
        <c:spPr>
          <a:solidFill>
            <a:schemeClr val="accent1"/>
          </a:solidFill>
          <a:ln>
            <a:noFill/>
          </a:ln>
          <a:effectLst/>
        </c:spPr>
        <c:marker>
          <c:symbol val="none"/>
        </c:marker>
      </c:pivotFmt>
      <c:pivotFmt>
        <c:idx val="42"/>
        <c:spPr>
          <a:solidFill>
            <a:schemeClr val="accent1"/>
          </a:solidFill>
          <a:ln>
            <a:noFill/>
          </a:ln>
          <a:effectLst/>
        </c:spPr>
        <c:marker>
          <c:symbol val="none"/>
        </c:marker>
      </c:pivotFmt>
      <c:pivotFmt>
        <c:idx val="43"/>
        <c:spPr>
          <a:solidFill>
            <a:schemeClr val="accent1"/>
          </a:solidFill>
          <a:ln>
            <a:noFill/>
          </a:ln>
          <a:effectLst/>
        </c:spPr>
        <c:marker>
          <c:symbol val="none"/>
        </c:marker>
      </c:pivotFmt>
      <c:pivotFmt>
        <c:idx val="44"/>
        <c:spPr>
          <a:solidFill>
            <a:schemeClr val="accent1"/>
          </a:solidFill>
          <a:ln>
            <a:noFill/>
          </a:ln>
          <a:effectLst/>
        </c:spPr>
        <c:marker>
          <c:symbol val="none"/>
        </c:marker>
      </c:pivotFmt>
      <c:pivotFmt>
        <c:idx val="45"/>
        <c:spPr>
          <a:solidFill>
            <a:schemeClr val="accent1"/>
          </a:solidFill>
          <a:ln>
            <a:noFill/>
          </a:ln>
          <a:effectLst/>
        </c:spPr>
        <c:marker>
          <c:symbol val="none"/>
        </c:marker>
      </c:pivotFmt>
      <c:pivotFmt>
        <c:idx val="46"/>
        <c:spPr>
          <a:solidFill>
            <a:schemeClr val="accent1"/>
          </a:solidFill>
          <a:ln>
            <a:noFill/>
          </a:ln>
          <a:effectLst/>
        </c:spPr>
        <c:marker>
          <c:symbol val="none"/>
        </c:marker>
      </c:pivotFmt>
      <c:pivotFmt>
        <c:idx val="47"/>
        <c:spPr>
          <a:solidFill>
            <a:schemeClr val="accent1"/>
          </a:solidFill>
          <a:ln>
            <a:noFill/>
          </a:ln>
          <a:effectLst/>
        </c:spPr>
        <c:marker>
          <c:symbol val="none"/>
        </c:marker>
      </c:pivotFmt>
      <c:pivotFmt>
        <c:idx val="48"/>
        <c:spPr>
          <a:solidFill>
            <a:schemeClr val="accent1"/>
          </a:solidFill>
          <a:ln>
            <a:noFill/>
          </a:ln>
          <a:effectLst/>
        </c:spPr>
        <c:marker>
          <c:symbol val="none"/>
        </c:marker>
      </c:pivotFmt>
      <c:pivotFmt>
        <c:idx val="49"/>
        <c:spPr>
          <a:solidFill>
            <a:schemeClr val="accent1"/>
          </a:solidFill>
          <a:ln>
            <a:noFill/>
          </a:ln>
          <a:effectLst/>
        </c:spPr>
        <c:marker>
          <c:symbol val="none"/>
        </c:marker>
      </c:pivotFmt>
      <c:pivotFmt>
        <c:idx val="50"/>
        <c:spPr>
          <a:solidFill>
            <a:schemeClr val="accent1"/>
          </a:solidFill>
          <a:ln>
            <a:noFill/>
          </a:ln>
          <a:effectLst/>
        </c:spPr>
        <c:marker>
          <c:symbol val="none"/>
        </c:marker>
      </c:pivotFmt>
      <c:pivotFmt>
        <c:idx val="51"/>
        <c:spPr>
          <a:solidFill>
            <a:schemeClr val="accent1"/>
          </a:solidFill>
          <a:ln>
            <a:noFill/>
          </a:ln>
          <a:effectLst/>
        </c:spPr>
        <c:marker>
          <c:symbol val="none"/>
        </c:marker>
      </c:pivotFmt>
      <c:pivotFmt>
        <c:idx val="52"/>
        <c:spPr>
          <a:solidFill>
            <a:schemeClr val="accent1"/>
          </a:solidFill>
          <a:ln>
            <a:noFill/>
          </a:ln>
          <a:effectLst/>
        </c:spPr>
        <c:marker>
          <c:symbol val="none"/>
        </c:marker>
      </c:pivotFmt>
      <c:pivotFmt>
        <c:idx val="53"/>
        <c:spPr>
          <a:solidFill>
            <a:schemeClr val="accent1"/>
          </a:solidFill>
          <a:ln>
            <a:noFill/>
          </a:ln>
          <a:effectLst/>
        </c:spPr>
        <c:marker>
          <c:symbol val="none"/>
        </c:marker>
      </c:pivotFmt>
      <c:pivotFmt>
        <c:idx val="54"/>
        <c:spPr>
          <a:solidFill>
            <a:schemeClr val="accent1"/>
          </a:solidFill>
          <a:ln>
            <a:noFill/>
          </a:ln>
          <a:effectLst/>
        </c:spPr>
        <c:marker>
          <c:symbol val="none"/>
        </c:marker>
      </c:pivotFmt>
      <c:pivotFmt>
        <c:idx val="55"/>
        <c:spPr>
          <a:solidFill>
            <a:schemeClr val="accent1"/>
          </a:solidFill>
          <a:ln>
            <a:noFill/>
          </a:ln>
          <a:effectLst/>
        </c:spPr>
        <c:marker>
          <c:symbol val="none"/>
        </c:marker>
      </c:pivotFmt>
      <c:pivotFmt>
        <c:idx val="56"/>
        <c:spPr>
          <a:solidFill>
            <a:schemeClr val="accent1"/>
          </a:solidFill>
          <a:ln>
            <a:noFill/>
          </a:ln>
          <a:effectLst/>
        </c:spPr>
        <c:marker>
          <c:symbol val="none"/>
        </c:marker>
      </c:pivotFmt>
      <c:pivotFmt>
        <c:idx val="57"/>
        <c:spPr>
          <a:solidFill>
            <a:schemeClr val="accent1"/>
          </a:solidFill>
          <a:ln>
            <a:noFill/>
          </a:ln>
          <a:effectLst/>
        </c:spPr>
        <c:marker>
          <c:symbol val="none"/>
        </c:marker>
      </c:pivotFmt>
      <c:pivotFmt>
        <c:idx val="58"/>
        <c:spPr>
          <a:solidFill>
            <a:schemeClr val="accent1"/>
          </a:solidFill>
          <a:ln>
            <a:noFill/>
          </a:ln>
          <a:effectLst/>
        </c:spPr>
        <c:marker>
          <c:symbol val="none"/>
        </c:marker>
      </c:pivotFmt>
      <c:pivotFmt>
        <c:idx val="59"/>
        <c:spPr>
          <a:solidFill>
            <a:schemeClr val="accent1"/>
          </a:solidFill>
          <a:ln>
            <a:noFill/>
          </a:ln>
          <a:effectLst/>
        </c:spPr>
        <c:marker>
          <c:symbol val="none"/>
        </c:marker>
      </c:pivotFmt>
      <c:pivotFmt>
        <c:idx val="60"/>
        <c:spPr>
          <a:solidFill>
            <a:schemeClr val="accent1"/>
          </a:solidFill>
          <a:ln>
            <a:noFill/>
          </a:ln>
          <a:effectLst/>
        </c:spPr>
        <c:marker>
          <c:symbol val="none"/>
        </c:marker>
      </c:pivotFmt>
      <c:pivotFmt>
        <c:idx val="61"/>
        <c:spPr>
          <a:solidFill>
            <a:schemeClr val="accent1"/>
          </a:solidFill>
          <a:ln>
            <a:noFill/>
          </a:ln>
          <a:effectLst/>
        </c:spPr>
        <c:marker>
          <c:symbol val="none"/>
        </c:marker>
      </c:pivotFmt>
      <c:pivotFmt>
        <c:idx val="62"/>
        <c:spPr>
          <a:solidFill>
            <a:schemeClr val="accent1"/>
          </a:solidFill>
          <a:ln>
            <a:noFill/>
          </a:ln>
          <a:effectLst/>
        </c:spPr>
        <c:marker>
          <c:symbol val="none"/>
        </c:marker>
      </c:pivotFmt>
      <c:pivotFmt>
        <c:idx val="63"/>
        <c:spPr>
          <a:solidFill>
            <a:schemeClr val="accent1"/>
          </a:solidFill>
          <a:ln>
            <a:noFill/>
          </a:ln>
          <a:effectLst/>
        </c:spPr>
        <c:marker>
          <c:symbol val="none"/>
        </c:marker>
      </c:pivotFmt>
      <c:pivotFmt>
        <c:idx val="64"/>
        <c:spPr>
          <a:solidFill>
            <a:schemeClr val="accent1"/>
          </a:solidFill>
          <a:ln>
            <a:noFill/>
          </a:ln>
          <a:effectLst/>
        </c:spPr>
        <c:marker>
          <c:symbol val="none"/>
        </c:marker>
      </c:pivotFmt>
      <c:pivotFmt>
        <c:idx val="65"/>
        <c:spPr>
          <a:solidFill>
            <a:schemeClr val="accent1"/>
          </a:solidFill>
          <a:ln>
            <a:noFill/>
          </a:ln>
          <a:effectLst/>
        </c:spPr>
        <c:marker>
          <c:symbol val="none"/>
        </c:marker>
      </c:pivotFmt>
      <c:pivotFmt>
        <c:idx val="66"/>
        <c:spPr>
          <a:solidFill>
            <a:schemeClr val="accent1"/>
          </a:solidFill>
          <a:ln>
            <a:noFill/>
          </a:ln>
          <a:effectLst/>
        </c:spPr>
        <c:marker>
          <c:symbol val="none"/>
        </c:marker>
      </c:pivotFmt>
      <c:pivotFmt>
        <c:idx val="67"/>
        <c:spPr>
          <a:solidFill>
            <a:schemeClr val="accent1"/>
          </a:solidFill>
          <a:ln>
            <a:noFill/>
          </a:ln>
          <a:effectLst/>
        </c:spPr>
        <c:marker>
          <c:symbol val="none"/>
        </c:marker>
      </c:pivotFmt>
      <c:pivotFmt>
        <c:idx val="68"/>
        <c:spPr>
          <a:solidFill>
            <a:schemeClr val="accent1"/>
          </a:solidFill>
          <a:ln>
            <a:noFill/>
          </a:ln>
          <a:effectLst/>
        </c:spPr>
        <c:marker>
          <c:symbol val="none"/>
        </c:marker>
      </c:pivotFmt>
      <c:pivotFmt>
        <c:idx val="69"/>
        <c:spPr>
          <a:solidFill>
            <a:schemeClr val="accent1"/>
          </a:solidFill>
          <a:ln>
            <a:noFill/>
          </a:ln>
          <a:effectLst/>
        </c:spPr>
        <c:marker>
          <c:symbol val="none"/>
        </c:marker>
      </c:pivotFmt>
      <c:pivotFmt>
        <c:idx val="70"/>
        <c:spPr>
          <a:solidFill>
            <a:schemeClr val="accent1"/>
          </a:solidFill>
          <a:ln>
            <a:noFill/>
          </a:ln>
          <a:effectLst/>
        </c:spPr>
        <c:marker>
          <c:symbol val="none"/>
        </c:marker>
      </c:pivotFmt>
      <c:pivotFmt>
        <c:idx val="71"/>
        <c:spPr>
          <a:solidFill>
            <a:schemeClr val="accent1"/>
          </a:solidFill>
          <a:ln>
            <a:noFill/>
          </a:ln>
          <a:effectLst/>
        </c:spPr>
        <c:marker>
          <c:symbol val="none"/>
        </c:marker>
      </c:pivotFmt>
      <c:pivotFmt>
        <c:idx val="72"/>
        <c:spPr>
          <a:solidFill>
            <a:schemeClr val="accent1"/>
          </a:solidFill>
          <a:ln>
            <a:noFill/>
          </a:ln>
          <a:effectLst/>
        </c:spPr>
        <c:marker>
          <c:symbol val="none"/>
        </c:marker>
      </c:pivotFmt>
    </c:pivotFmts>
    <c:plotArea>
      <c:layout/>
      <c:barChart>
        <c:barDir val="col"/>
        <c:grouping val="stacked"/>
        <c:varyColors val="0"/>
        <c:ser>
          <c:idx val="0"/>
          <c:order val="0"/>
          <c:tx>
            <c:strRef>
              <c:f>Sheet1!$B$1:$B$2</c:f>
              <c:strCache>
                <c:ptCount val="1"/>
                <c:pt idx="0">
                  <c:v>802.11 WG</c:v>
                </c:pt>
              </c:strCache>
            </c:strRef>
          </c:tx>
          <c:spPr>
            <a:solidFill>
              <a:schemeClr val="accent1"/>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Sheet1!$B$3:$B$15</c:f>
              <c:numCache>
                <c:formatCode>General</c:formatCode>
                <c:ptCount val="10"/>
                <c:pt idx="0">
                  <c:v>55</c:v>
                </c:pt>
                <c:pt idx="1">
                  <c:v>54</c:v>
                </c:pt>
                <c:pt idx="2">
                  <c:v>44</c:v>
                </c:pt>
                <c:pt idx="3">
                  <c:v>44</c:v>
                </c:pt>
                <c:pt idx="4">
                  <c:v>76</c:v>
                </c:pt>
                <c:pt idx="5">
                  <c:v>53</c:v>
                </c:pt>
                <c:pt idx="6">
                  <c:v>22</c:v>
                </c:pt>
                <c:pt idx="7">
                  <c:v>71</c:v>
                </c:pt>
                <c:pt idx="8">
                  <c:v>58</c:v>
                </c:pt>
                <c:pt idx="9">
                  <c:v>20</c:v>
                </c:pt>
              </c:numCache>
            </c:numRef>
          </c:val>
        </c:ser>
        <c:ser>
          <c:idx val="1"/>
          <c:order val="1"/>
          <c:tx>
            <c:strRef>
              <c:f>Sheet1!$C$1:$C$2</c:f>
              <c:strCache>
                <c:ptCount val="1"/>
                <c:pt idx="0">
                  <c:v>ARC SC</c:v>
                </c:pt>
              </c:strCache>
            </c:strRef>
          </c:tx>
          <c:spPr>
            <a:solidFill>
              <a:schemeClr val="accent2"/>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Sheet1!$C$3:$C$15</c:f>
              <c:numCache>
                <c:formatCode>General</c:formatCode>
                <c:ptCount val="10"/>
                <c:pt idx="0">
                  <c:v>9</c:v>
                </c:pt>
                <c:pt idx="1">
                  <c:v>12</c:v>
                </c:pt>
                <c:pt idx="2">
                  <c:v>11</c:v>
                </c:pt>
                <c:pt idx="3">
                  <c:v>7</c:v>
                </c:pt>
                <c:pt idx="4">
                  <c:v>4</c:v>
                </c:pt>
                <c:pt idx="5">
                  <c:v>5</c:v>
                </c:pt>
                <c:pt idx="6">
                  <c:v>5</c:v>
                </c:pt>
                <c:pt idx="7">
                  <c:v>9</c:v>
                </c:pt>
                <c:pt idx="8">
                  <c:v>13</c:v>
                </c:pt>
                <c:pt idx="9">
                  <c:v>10</c:v>
                </c:pt>
              </c:numCache>
            </c:numRef>
          </c:val>
        </c:ser>
        <c:ser>
          <c:idx val="2"/>
          <c:order val="2"/>
          <c:tx>
            <c:strRef>
              <c:f>Sheet1!$D$1:$D$2</c:f>
              <c:strCache>
                <c:ptCount val="1"/>
                <c:pt idx="0">
                  <c:v>JTC 802 SC</c:v>
                </c:pt>
              </c:strCache>
            </c:strRef>
          </c:tx>
          <c:spPr>
            <a:solidFill>
              <a:schemeClr val="accent3"/>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Sheet1!$D$3:$D$15</c:f>
              <c:numCache>
                <c:formatCode>General</c:formatCode>
                <c:ptCount val="10"/>
                <c:pt idx="0">
                  <c:v>7</c:v>
                </c:pt>
                <c:pt idx="1">
                  <c:v>8</c:v>
                </c:pt>
                <c:pt idx="2">
                  <c:v>5</c:v>
                </c:pt>
                <c:pt idx="3">
                  <c:v>12</c:v>
                </c:pt>
                <c:pt idx="4">
                  <c:v>5</c:v>
                </c:pt>
                <c:pt idx="5">
                  <c:v>4</c:v>
                </c:pt>
                <c:pt idx="6">
                  <c:v>8</c:v>
                </c:pt>
                <c:pt idx="7">
                  <c:v>20</c:v>
                </c:pt>
                <c:pt idx="8">
                  <c:v>9</c:v>
                </c:pt>
                <c:pt idx="9">
                  <c:v>8</c:v>
                </c:pt>
              </c:numCache>
            </c:numRef>
          </c:val>
        </c:ser>
        <c:ser>
          <c:idx val="3"/>
          <c:order val="3"/>
          <c:tx>
            <c:strRef>
              <c:f>Sheet1!$E$1:$E$2</c:f>
              <c:strCache>
                <c:ptCount val="1"/>
                <c:pt idx="0">
                  <c:v>LRLP TIG</c:v>
                </c:pt>
              </c:strCache>
            </c:strRef>
          </c:tx>
          <c:spPr>
            <a:solidFill>
              <a:schemeClr val="accent4"/>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Sheet1!$E$3:$E$15</c:f>
              <c:numCache>
                <c:formatCode>General</c:formatCode>
                <c:ptCount val="10"/>
                <c:pt idx="0">
                  <c:v>24</c:v>
                </c:pt>
                <c:pt idx="1">
                  <c:v>18</c:v>
                </c:pt>
                <c:pt idx="2">
                  <c:v>7</c:v>
                </c:pt>
                <c:pt idx="3">
                  <c:v>1</c:v>
                </c:pt>
              </c:numCache>
            </c:numRef>
          </c:val>
        </c:ser>
        <c:ser>
          <c:idx val="4"/>
          <c:order val="4"/>
          <c:tx>
            <c:strRef>
              <c:f>Sheet1!$F$1:$F$2</c:f>
              <c:strCache>
                <c:ptCount val="1"/>
                <c:pt idx="0">
                  <c:v>PAR SC</c:v>
                </c:pt>
              </c:strCache>
            </c:strRef>
          </c:tx>
          <c:spPr>
            <a:solidFill>
              <a:schemeClr val="accent5"/>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Sheet1!$F$3:$F$15</c:f>
              <c:numCache>
                <c:formatCode>General</c:formatCode>
                <c:ptCount val="10"/>
                <c:pt idx="1">
                  <c:v>4</c:v>
                </c:pt>
                <c:pt idx="3">
                  <c:v>3</c:v>
                </c:pt>
                <c:pt idx="4">
                  <c:v>1</c:v>
                </c:pt>
                <c:pt idx="5">
                  <c:v>3</c:v>
                </c:pt>
                <c:pt idx="6">
                  <c:v>1</c:v>
                </c:pt>
                <c:pt idx="7">
                  <c:v>5</c:v>
                </c:pt>
                <c:pt idx="8">
                  <c:v>1</c:v>
                </c:pt>
                <c:pt idx="9">
                  <c:v>3</c:v>
                </c:pt>
              </c:numCache>
            </c:numRef>
          </c:val>
        </c:ser>
        <c:ser>
          <c:idx val="5"/>
          <c:order val="5"/>
          <c:tx>
            <c:strRef>
              <c:f>Sheet1!$G$1:$G$2</c:f>
              <c:strCache>
                <c:ptCount val="1"/>
                <c:pt idx="0">
                  <c:v>REG SC</c:v>
                </c:pt>
              </c:strCache>
            </c:strRef>
          </c:tx>
          <c:spPr>
            <a:solidFill>
              <a:schemeClr val="accent6"/>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Sheet1!$G$3:$G$15</c:f>
              <c:numCache>
                <c:formatCode>General</c:formatCode>
                <c:ptCount val="10"/>
                <c:pt idx="0">
                  <c:v>7</c:v>
                </c:pt>
                <c:pt idx="1">
                  <c:v>3</c:v>
                </c:pt>
                <c:pt idx="2">
                  <c:v>3</c:v>
                </c:pt>
                <c:pt idx="3">
                  <c:v>5</c:v>
                </c:pt>
                <c:pt idx="4">
                  <c:v>2</c:v>
                </c:pt>
                <c:pt idx="5">
                  <c:v>2</c:v>
                </c:pt>
              </c:numCache>
            </c:numRef>
          </c:val>
        </c:ser>
        <c:ser>
          <c:idx val="6"/>
          <c:order val="6"/>
          <c:tx>
            <c:strRef>
              <c:f>Sheet1!$H$1:$H$2</c:f>
              <c:strCache>
                <c:ptCount val="1"/>
                <c:pt idx="0">
                  <c:v>TGah</c:v>
                </c:pt>
              </c:strCache>
            </c:strRef>
          </c:tx>
          <c:spPr>
            <a:solidFill>
              <a:schemeClr val="accent1">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Sheet1!$H$3:$H$15</c:f>
              <c:numCache>
                <c:formatCode>General</c:formatCode>
                <c:ptCount val="10"/>
                <c:pt idx="0">
                  <c:v>61</c:v>
                </c:pt>
                <c:pt idx="1">
                  <c:v>59</c:v>
                </c:pt>
                <c:pt idx="2">
                  <c:v>12</c:v>
                </c:pt>
                <c:pt idx="3">
                  <c:v>9</c:v>
                </c:pt>
                <c:pt idx="4">
                  <c:v>14</c:v>
                </c:pt>
              </c:numCache>
            </c:numRef>
          </c:val>
        </c:ser>
        <c:ser>
          <c:idx val="7"/>
          <c:order val="7"/>
          <c:tx>
            <c:strRef>
              <c:f>Sheet1!$I$1:$I$2</c:f>
              <c:strCache>
                <c:ptCount val="1"/>
                <c:pt idx="0">
                  <c:v>TGai</c:v>
                </c:pt>
              </c:strCache>
            </c:strRef>
          </c:tx>
          <c:spPr>
            <a:solidFill>
              <a:schemeClr val="accent2">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Sheet1!$I$3:$I$15</c:f>
              <c:numCache>
                <c:formatCode>General</c:formatCode>
                <c:ptCount val="10"/>
                <c:pt idx="0">
                  <c:v>75</c:v>
                </c:pt>
                <c:pt idx="1">
                  <c:v>21</c:v>
                </c:pt>
                <c:pt idx="2">
                  <c:v>47</c:v>
                </c:pt>
                <c:pt idx="3">
                  <c:v>38</c:v>
                </c:pt>
                <c:pt idx="4">
                  <c:v>43</c:v>
                </c:pt>
              </c:numCache>
            </c:numRef>
          </c:val>
        </c:ser>
        <c:ser>
          <c:idx val="8"/>
          <c:order val="8"/>
          <c:tx>
            <c:strRef>
              <c:f>Sheet1!$J$1:$J$2</c:f>
              <c:strCache>
                <c:ptCount val="1"/>
                <c:pt idx="0">
                  <c:v>TGaj</c:v>
                </c:pt>
              </c:strCache>
            </c:strRef>
          </c:tx>
          <c:spPr>
            <a:solidFill>
              <a:schemeClr val="accent3">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Sheet1!$J$3:$J$15</c:f>
              <c:numCache>
                <c:formatCode>General</c:formatCode>
                <c:ptCount val="10"/>
                <c:pt idx="0">
                  <c:v>17</c:v>
                </c:pt>
                <c:pt idx="1">
                  <c:v>51</c:v>
                </c:pt>
                <c:pt idx="2">
                  <c:v>24</c:v>
                </c:pt>
                <c:pt idx="3">
                  <c:v>31</c:v>
                </c:pt>
                <c:pt idx="4">
                  <c:v>2</c:v>
                </c:pt>
                <c:pt idx="5">
                  <c:v>21</c:v>
                </c:pt>
                <c:pt idx="6">
                  <c:v>12</c:v>
                </c:pt>
                <c:pt idx="7">
                  <c:v>21</c:v>
                </c:pt>
                <c:pt idx="8">
                  <c:v>49</c:v>
                </c:pt>
                <c:pt idx="9">
                  <c:v>9</c:v>
                </c:pt>
              </c:numCache>
            </c:numRef>
          </c:val>
        </c:ser>
        <c:ser>
          <c:idx val="9"/>
          <c:order val="9"/>
          <c:tx>
            <c:strRef>
              <c:f>Sheet1!$K$1:$K$2</c:f>
              <c:strCache>
                <c:ptCount val="1"/>
                <c:pt idx="0">
                  <c:v>TGak</c:v>
                </c:pt>
              </c:strCache>
            </c:strRef>
          </c:tx>
          <c:spPr>
            <a:solidFill>
              <a:schemeClr val="accent4">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Sheet1!$K$3:$K$15</c:f>
              <c:numCache>
                <c:formatCode>General</c:formatCode>
                <c:ptCount val="10"/>
                <c:pt idx="0">
                  <c:v>39</c:v>
                </c:pt>
                <c:pt idx="1">
                  <c:v>17</c:v>
                </c:pt>
                <c:pt idx="2">
                  <c:v>20</c:v>
                </c:pt>
                <c:pt idx="3">
                  <c:v>35</c:v>
                </c:pt>
                <c:pt idx="4">
                  <c:v>33</c:v>
                </c:pt>
                <c:pt idx="5">
                  <c:v>13</c:v>
                </c:pt>
                <c:pt idx="6">
                  <c:v>24</c:v>
                </c:pt>
                <c:pt idx="7">
                  <c:v>22</c:v>
                </c:pt>
                <c:pt idx="8">
                  <c:v>27</c:v>
                </c:pt>
                <c:pt idx="9">
                  <c:v>23</c:v>
                </c:pt>
              </c:numCache>
            </c:numRef>
          </c:val>
        </c:ser>
        <c:ser>
          <c:idx val="10"/>
          <c:order val="10"/>
          <c:tx>
            <c:strRef>
              <c:f>Sheet1!$L$1:$L$2</c:f>
              <c:strCache>
                <c:ptCount val="1"/>
                <c:pt idx="0">
                  <c:v>TGaq</c:v>
                </c:pt>
              </c:strCache>
            </c:strRef>
          </c:tx>
          <c:spPr>
            <a:solidFill>
              <a:schemeClr val="accent5">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Sheet1!$L$3:$L$15</c:f>
              <c:numCache>
                <c:formatCode>General</c:formatCode>
                <c:ptCount val="10"/>
                <c:pt idx="0">
                  <c:v>45</c:v>
                </c:pt>
                <c:pt idx="1">
                  <c:v>25</c:v>
                </c:pt>
                <c:pt idx="2">
                  <c:v>23</c:v>
                </c:pt>
                <c:pt idx="3">
                  <c:v>32</c:v>
                </c:pt>
                <c:pt idx="4">
                  <c:v>22</c:v>
                </c:pt>
                <c:pt idx="5">
                  <c:v>11</c:v>
                </c:pt>
                <c:pt idx="6">
                  <c:v>16</c:v>
                </c:pt>
                <c:pt idx="7">
                  <c:v>38</c:v>
                </c:pt>
                <c:pt idx="8">
                  <c:v>26</c:v>
                </c:pt>
                <c:pt idx="9">
                  <c:v>28</c:v>
                </c:pt>
              </c:numCache>
            </c:numRef>
          </c:val>
        </c:ser>
        <c:ser>
          <c:idx val="11"/>
          <c:order val="11"/>
          <c:tx>
            <c:strRef>
              <c:f>Sheet1!$M$1:$M$2</c:f>
              <c:strCache>
                <c:ptCount val="1"/>
                <c:pt idx="0">
                  <c:v>TGax</c:v>
                </c:pt>
              </c:strCache>
            </c:strRef>
          </c:tx>
          <c:spPr>
            <a:solidFill>
              <a:schemeClr val="accent6">
                <a:lumMod val="6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Sheet1!$M$3:$M$15</c:f>
              <c:numCache>
                <c:formatCode>General</c:formatCode>
                <c:ptCount val="10"/>
                <c:pt idx="0">
                  <c:v>109</c:v>
                </c:pt>
                <c:pt idx="1">
                  <c:v>120</c:v>
                </c:pt>
                <c:pt idx="2">
                  <c:v>202</c:v>
                </c:pt>
                <c:pt idx="3">
                  <c:v>286</c:v>
                </c:pt>
                <c:pt idx="4">
                  <c:v>271</c:v>
                </c:pt>
                <c:pt idx="5">
                  <c:v>236</c:v>
                </c:pt>
                <c:pt idx="6">
                  <c:v>193</c:v>
                </c:pt>
                <c:pt idx="7">
                  <c:v>357</c:v>
                </c:pt>
                <c:pt idx="8">
                  <c:v>251</c:v>
                </c:pt>
                <c:pt idx="9">
                  <c:v>186</c:v>
                </c:pt>
              </c:numCache>
            </c:numRef>
          </c:val>
        </c:ser>
        <c:ser>
          <c:idx val="12"/>
          <c:order val="12"/>
          <c:tx>
            <c:strRef>
              <c:f>Sheet1!$N$1:$N$2</c:f>
              <c:strCache>
                <c:ptCount val="1"/>
                <c:pt idx="0">
                  <c:v>TGay</c:v>
                </c:pt>
              </c:strCache>
            </c:strRef>
          </c:tx>
          <c:spPr>
            <a:solidFill>
              <a:schemeClr val="accent1">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Sheet1!$N$3:$N$15</c:f>
              <c:numCache>
                <c:formatCode>General</c:formatCode>
                <c:ptCount val="10"/>
                <c:pt idx="0">
                  <c:v>34</c:v>
                </c:pt>
                <c:pt idx="1">
                  <c:v>62</c:v>
                </c:pt>
                <c:pt idx="2">
                  <c:v>41</c:v>
                </c:pt>
                <c:pt idx="3">
                  <c:v>37</c:v>
                </c:pt>
                <c:pt idx="4">
                  <c:v>35</c:v>
                </c:pt>
                <c:pt idx="5">
                  <c:v>53</c:v>
                </c:pt>
                <c:pt idx="6">
                  <c:v>104</c:v>
                </c:pt>
                <c:pt idx="7">
                  <c:v>101</c:v>
                </c:pt>
                <c:pt idx="8">
                  <c:v>136</c:v>
                </c:pt>
                <c:pt idx="9">
                  <c:v>61</c:v>
                </c:pt>
              </c:numCache>
            </c:numRef>
          </c:val>
        </c:ser>
        <c:ser>
          <c:idx val="13"/>
          <c:order val="13"/>
          <c:tx>
            <c:strRef>
              <c:f>Sheet1!$O$1:$O$2</c:f>
              <c:strCache>
                <c:ptCount val="1"/>
                <c:pt idx="0">
                  <c:v>TGaz</c:v>
                </c:pt>
              </c:strCache>
            </c:strRef>
          </c:tx>
          <c:spPr>
            <a:solidFill>
              <a:schemeClr val="accent2">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Sheet1!$O$3:$O$15</c:f>
              <c:numCache>
                <c:formatCode>General</c:formatCode>
                <c:ptCount val="10"/>
                <c:pt idx="0">
                  <c:v>18</c:v>
                </c:pt>
                <c:pt idx="1">
                  <c:v>25</c:v>
                </c:pt>
                <c:pt idx="2">
                  <c:v>13</c:v>
                </c:pt>
                <c:pt idx="3">
                  <c:v>12</c:v>
                </c:pt>
                <c:pt idx="4">
                  <c:v>12</c:v>
                </c:pt>
                <c:pt idx="5">
                  <c:v>15</c:v>
                </c:pt>
                <c:pt idx="6">
                  <c:v>14</c:v>
                </c:pt>
                <c:pt idx="7">
                  <c:v>29</c:v>
                </c:pt>
                <c:pt idx="8">
                  <c:v>39</c:v>
                </c:pt>
                <c:pt idx="9">
                  <c:v>31</c:v>
                </c:pt>
              </c:numCache>
            </c:numRef>
          </c:val>
        </c:ser>
        <c:ser>
          <c:idx val="14"/>
          <c:order val="14"/>
          <c:tx>
            <c:strRef>
              <c:f>Sheet1!$P$1:$P$2</c:f>
              <c:strCache>
                <c:ptCount val="1"/>
                <c:pt idx="0">
                  <c:v>TGm</c:v>
                </c:pt>
              </c:strCache>
            </c:strRef>
          </c:tx>
          <c:spPr>
            <a:solidFill>
              <a:schemeClr val="accent3">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Sheet1!$P$3:$P$15</c:f>
              <c:numCache>
                <c:formatCode>General</c:formatCode>
                <c:ptCount val="10"/>
                <c:pt idx="0">
                  <c:v>109</c:v>
                </c:pt>
                <c:pt idx="1">
                  <c:v>119</c:v>
                </c:pt>
                <c:pt idx="2">
                  <c:v>147</c:v>
                </c:pt>
                <c:pt idx="3">
                  <c:v>95</c:v>
                </c:pt>
                <c:pt idx="4">
                  <c:v>6</c:v>
                </c:pt>
                <c:pt idx="7">
                  <c:v>1</c:v>
                </c:pt>
                <c:pt idx="8">
                  <c:v>35</c:v>
                </c:pt>
                <c:pt idx="9">
                  <c:v>48</c:v>
                </c:pt>
              </c:numCache>
            </c:numRef>
          </c:val>
        </c:ser>
        <c:ser>
          <c:idx val="15"/>
          <c:order val="15"/>
          <c:tx>
            <c:strRef>
              <c:f>Sheet1!$Q$1:$Q$2</c:f>
              <c:strCache>
                <c:ptCount val="1"/>
                <c:pt idx="0">
                  <c:v>WNG SC</c:v>
                </c:pt>
              </c:strCache>
            </c:strRef>
          </c:tx>
          <c:spPr>
            <a:solidFill>
              <a:schemeClr val="accent4">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Sheet1!$Q$3:$Q$15</c:f>
              <c:numCache>
                <c:formatCode>General</c:formatCode>
                <c:ptCount val="10"/>
                <c:pt idx="0">
                  <c:v>7</c:v>
                </c:pt>
                <c:pt idx="1">
                  <c:v>9</c:v>
                </c:pt>
                <c:pt idx="2">
                  <c:v>11</c:v>
                </c:pt>
                <c:pt idx="3">
                  <c:v>11</c:v>
                </c:pt>
                <c:pt idx="4">
                  <c:v>1</c:v>
                </c:pt>
                <c:pt idx="5">
                  <c:v>7</c:v>
                </c:pt>
                <c:pt idx="6">
                  <c:v>7</c:v>
                </c:pt>
                <c:pt idx="7">
                  <c:v>9</c:v>
                </c:pt>
                <c:pt idx="8">
                  <c:v>9</c:v>
                </c:pt>
                <c:pt idx="9">
                  <c:v>10</c:v>
                </c:pt>
              </c:numCache>
            </c:numRef>
          </c:val>
        </c:ser>
        <c:ser>
          <c:idx val="16"/>
          <c:order val="16"/>
          <c:tx>
            <c:strRef>
              <c:f>Sheet1!$R$1:$R$2</c:f>
              <c:strCache>
                <c:ptCount val="1"/>
                <c:pt idx="0">
                  <c:v>WUR SG</c:v>
                </c:pt>
              </c:strCache>
            </c:strRef>
          </c:tx>
          <c:spPr>
            <a:solidFill>
              <a:schemeClr val="accent5">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Sheet1!$R$3:$R$15</c:f>
              <c:numCache>
                <c:formatCode>General</c:formatCode>
                <c:ptCount val="10"/>
                <c:pt idx="2">
                  <c:v>1</c:v>
                </c:pt>
                <c:pt idx="3">
                  <c:v>35</c:v>
                </c:pt>
                <c:pt idx="4">
                  <c:v>24</c:v>
                </c:pt>
                <c:pt idx="5">
                  <c:v>28</c:v>
                </c:pt>
              </c:numCache>
            </c:numRef>
          </c:val>
        </c:ser>
        <c:ser>
          <c:idx val="17"/>
          <c:order val="17"/>
          <c:tx>
            <c:strRef>
              <c:f>Sheet1!$S$1:$S$2</c:f>
              <c:strCache>
                <c:ptCount val="1"/>
                <c:pt idx="0">
                  <c:v>AANI SC</c:v>
                </c:pt>
              </c:strCache>
            </c:strRef>
          </c:tx>
          <c:spPr>
            <a:solidFill>
              <a:schemeClr val="accent6">
                <a:lumMod val="80000"/>
                <a:lumOff val="2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Sheet1!$S$3:$S$15</c:f>
              <c:numCache>
                <c:formatCode>General</c:formatCode>
                <c:ptCount val="10"/>
                <c:pt idx="4">
                  <c:v>10</c:v>
                </c:pt>
                <c:pt idx="5">
                  <c:v>6</c:v>
                </c:pt>
                <c:pt idx="6">
                  <c:v>5</c:v>
                </c:pt>
                <c:pt idx="7">
                  <c:v>13</c:v>
                </c:pt>
                <c:pt idx="8">
                  <c:v>8</c:v>
                </c:pt>
                <c:pt idx="9">
                  <c:v>7</c:v>
                </c:pt>
              </c:numCache>
            </c:numRef>
          </c:val>
        </c:ser>
        <c:ser>
          <c:idx val="18"/>
          <c:order val="18"/>
          <c:tx>
            <c:strRef>
              <c:f>Sheet1!$T$1:$T$2</c:f>
              <c:strCache>
                <c:ptCount val="1"/>
                <c:pt idx="0">
                  <c:v>LC TIG</c:v>
                </c:pt>
              </c:strCache>
            </c:strRef>
          </c:tx>
          <c:spPr>
            <a:solidFill>
              <a:schemeClr val="accent1">
                <a:lumMod val="8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Sheet1!$T$3:$T$15</c:f>
              <c:numCache>
                <c:formatCode>General</c:formatCode>
                <c:ptCount val="10"/>
                <c:pt idx="6">
                  <c:v>23</c:v>
                </c:pt>
                <c:pt idx="7">
                  <c:v>23</c:v>
                </c:pt>
                <c:pt idx="8">
                  <c:v>30</c:v>
                </c:pt>
                <c:pt idx="9">
                  <c:v>15</c:v>
                </c:pt>
              </c:numCache>
            </c:numRef>
          </c:val>
        </c:ser>
        <c:ser>
          <c:idx val="19"/>
          <c:order val="19"/>
          <c:tx>
            <c:strRef>
              <c:f>Sheet1!$U$1:$U$2</c:f>
              <c:strCache>
                <c:ptCount val="1"/>
                <c:pt idx="0">
                  <c:v>TGba</c:v>
                </c:pt>
              </c:strCache>
            </c:strRef>
          </c:tx>
          <c:spPr>
            <a:solidFill>
              <a:schemeClr val="accent2">
                <a:lumMod val="8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Sheet1!$U$3:$U$15</c:f>
              <c:numCache>
                <c:formatCode>General</c:formatCode>
                <c:ptCount val="10"/>
                <c:pt idx="6">
                  <c:v>47</c:v>
                </c:pt>
                <c:pt idx="7">
                  <c:v>88</c:v>
                </c:pt>
                <c:pt idx="8">
                  <c:v>111</c:v>
                </c:pt>
                <c:pt idx="9">
                  <c:v>75</c:v>
                </c:pt>
              </c:numCache>
            </c:numRef>
          </c:val>
        </c:ser>
        <c:ser>
          <c:idx val="20"/>
          <c:order val="20"/>
          <c:tx>
            <c:strRef>
              <c:f>Sheet1!$V$1:$V$2</c:f>
              <c:strCache>
                <c:ptCount val="1"/>
                <c:pt idx="0">
                  <c:v>Coex SC</c:v>
                </c:pt>
              </c:strCache>
            </c:strRef>
          </c:tx>
          <c:spPr>
            <a:solidFill>
              <a:schemeClr val="accent3">
                <a:lumMod val="80000"/>
              </a:schemeClr>
            </a:solidFill>
            <a:ln>
              <a:noFill/>
            </a:ln>
            <a:effectLst/>
          </c:spPr>
          <c:invertIfNegative val="0"/>
          <c:cat>
            <c:multiLvlStrRef>
              <c:f>Sheet1!$A$3:$A$15</c:f>
              <c:multiLvlStrCache>
                <c:ptCount val="10"/>
                <c:lvl>
                  <c:pt idx="0">
                    <c:v>1-2</c:v>
                  </c:pt>
                  <c:pt idx="1">
                    <c:v>3-4</c:v>
                  </c:pt>
                  <c:pt idx="2">
                    <c:v>5-6</c:v>
                  </c:pt>
                  <c:pt idx="3">
                    <c:v>7-8</c:v>
                  </c:pt>
                  <c:pt idx="4">
                    <c:v>9-10</c:v>
                  </c:pt>
                  <c:pt idx="5">
                    <c:v>11-12</c:v>
                  </c:pt>
                  <c:pt idx="6">
                    <c:v>1-2</c:v>
                  </c:pt>
                  <c:pt idx="7">
                    <c:v>3-4</c:v>
                  </c:pt>
                  <c:pt idx="8">
                    <c:v>5-6</c:v>
                  </c:pt>
                  <c:pt idx="9">
                    <c:v>7-8</c:v>
                  </c:pt>
                </c:lvl>
                <c:lvl>
                  <c:pt idx="0">
                    <c:v>2016</c:v>
                  </c:pt>
                  <c:pt idx="6">
                    <c:v>2017</c:v>
                  </c:pt>
                </c:lvl>
              </c:multiLvlStrCache>
            </c:multiLvlStrRef>
          </c:cat>
          <c:val>
            <c:numRef>
              <c:f>Sheet1!$V$3:$V$15</c:f>
              <c:numCache>
                <c:formatCode>General</c:formatCode>
                <c:ptCount val="10"/>
                <c:pt idx="8">
                  <c:v>5</c:v>
                </c:pt>
                <c:pt idx="9">
                  <c:v>2</c:v>
                </c:pt>
              </c:numCache>
            </c:numRef>
          </c:val>
        </c:ser>
        <c:dLbls>
          <c:showLegendKey val="0"/>
          <c:showVal val="0"/>
          <c:showCatName val="0"/>
          <c:showSerName val="0"/>
          <c:showPercent val="0"/>
          <c:showBubbleSize val="0"/>
        </c:dLbls>
        <c:gapWidth val="150"/>
        <c:overlap val="100"/>
        <c:axId val="311460120"/>
        <c:axId val="311463256"/>
      </c:barChart>
      <c:catAx>
        <c:axId val="3114601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463256"/>
        <c:crosses val="autoZero"/>
        <c:auto val="1"/>
        <c:lblAlgn val="ctr"/>
        <c:lblOffset val="100"/>
        <c:noMultiLvlLbl val="0"/>
      </c:catAx>
      <c:valAx>
        <c:axId val="311463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146012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5529263" y="177800"/>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802.11-17/0876r0</a:t>
            </a:r>
            <a:endParaRPr lang="en-US"/>
          </a:p>
        </p:txBody>
      </p:sp>
      <p:sp>
        <p:nvSpPr>
          <p:cNvPr id="3075" name="Rectangle 3"/>
          <p:cNvSpPr>
            <a:spLocks noGrp="1" noChangeArrowheads="1"/>
          </p:cNvSpPr>
          <p:nvPr>
            <p:ph type="dt" sz="quarter" idx="1"/>
          </p:nvPr>
        </p:nvSpPr>
        <p:spPr bwMode="auto">
          <a:xfrm>
            <a:off x="687388" y="177800"/>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July 2017</a:t>
            </a:r>
            <a:endParaRPr lang="en-US"/>
          </a:p>
        </p:txBody>
      </p:sp>
      <p:sp>
        <p:nvSpPr>
          <p:cNvPr id="3076" name="Rectangle 4"/>
          <p:cNvSpPr>
            <a:spLocks noGrp="1" noChangeArrowheads="1"/>
          </p:cNvSpPr>
          <p:nvPr>
            <p:ph type="ftr" sz="quarter" idx="2"/>
          </p:nvPr>
        </p:nvSpPr>
        <p:spPr bwMode="auto">
          <a:xfrm>
            <a:off x="5781675" y="8997950"/>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smtClean="0"/>
              <a:t>Adrian Stephens, Intel Corporation</a:t>
            </a:r>
            <a:endParaRPr lang="en-US"/>
          </a:p>
        </p:txBody>
      </p:sp>
      <p:sp>
        <p:nvSpPr>
          <p:cNvPr id="3077" name="Rectangle 5"/>
          <p:cNvSpPr>
            <a:spLocks noGrp="1" noChangeArrowheads="1"/>
          </p:cNvSpPr>
          <p:nvPr>
            <p:ph type="sldNum" sz="quarter" idx="3"/>
          </p:nvPr>
        </p:nvSpPr>
        <p:spPr bwMode="auto">
          <a:xfrm>
            <a:off x="3095625" y="89979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8213">
              <a:defRPr sz="1200" b="0"/>
            </a:lvl1pPr>
          </a:lstStyle>
          <a:p>
            <a:pPr>
              <a:defRPr/>
            </a:pPr>
            <a:r>
              <a:rPr lang="en-US"/>
              <a:t>Page </a:t>
            </a:r>
            <a:fld id="{38CC2637-1985-412C-994C-3901D4FC1647}" type="slidenum">
              <a:rPr lang="en-US"/>
              <a:pPr>
                <a:defRPr/>
              </a:pPr>
              <a:t>‹#›</a:t>
            </a:fld>
            <a:endParaRPr lang="en-US"/>
          </a:p>
        </p:txBody>
      </p:sp>
      <p:sp>
        <p:nvSpPr>
          <p:cNvPr id="151558" name="Line 6"/>
          <p:cNvSpPr>
            <a:spLocks noChangeShapeType="1"/>
          </p:cNvSpPr>
          <p:nvPr/>
        </p:nvSpPr>
        <p:spPr bwMode="auto">
          <a:xfrm>
            <a:off x="685800" y="387350"/>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51559" name="Rectangle 7"/>
          <p:cNvSpPr>
            <a:spLocks noChangeArrowheads="1"/>
          </p:cNvSpPr>
          <p:nvPr/>
        </p:nvSpPr>
        <p:spPr bwMode="auto">
          <a:xfrm>
            <a:off x="685800" y="8997950"/>
            <a:ext cx="7032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8213"/>
            <a:r>
              <a:rPr lang="en-US" sz="1200" b="0"/>
              <a:t>Submission</a:t>
            </a:r>
          </a:p>
        </p:txBody>
      </p:sp>
      <p:sp>
        <p:nvSpPr>
          <p:cNvPr id="151560" name="Line 8"/>
          <p:cNvSpPr>
            <a:spLocks noChangeShapeType="1"/>
          </p:cNvSpPr>
          <p:nvPr/>
        </p:nvSpPr>
        <p:spPr bwMode="auto">
          <a:xfrm>
            <a:off x="685800" y="8986838"/>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188224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572125"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8213">
              <a:defRPr sz="1400"/>
            </a:lvl1pPr>
          </a:lstStyle>
          <a:p>
            <a:pPr>
              <a:defRPr/>
            </a:pPr>
            <a:r>
              <a:rPr lang="en-US" smtClean="0"/>
              <a:t>doc.: IEEE 802.11-17/0876r0</a:t>
            </a:r>
            <a:endParaRPr lang="en-US"/>
          </a:p>
        </p:txBody>
      </p:sp>
      <p:sp>
        <p:nvSpPr>
          <p:cNvPr id="2051" name="Rectangle 3"/>
          <p:cNvSpPr>
            <a:spLocks noGrp="1" noChangeArrowheads="1"/>
          </p:cNvSpPr>
          <p:nvPr>
            <p:ph type="dt" idx="1"/>
          </p:nvPr>
        </p:nvSpPr>
        <p:spPr bwMode="auto">
          <a:xfrm>
            <a:off x="646113" y="98425"/>
            <a:ext cx="827087"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8213">
              <a:defRPr sz="1400"/>
            </a:lvl1pPr>
          </a:lstStyle>
          <a:p>
            <a:pPr>
              <a:defRPr/>
            </a:pPr>
            <a:r>
              <a:rPr lang="en-US" smtClean="0"/>
              <a:t>July 2017</a:t>
            </a:r>
            <a:endParaRPr lang="en-US"/>
          </a:p>
        </p:txBody>
      </p:sp>
      <p:sp>
        <p:nvSpPr>
          <p:cNvPr id="97284" name="Rectangle 4"/>
          <p:cNvSpPr>
            <a:spLocks noGrp="1" noRot="1" noChangeAspect="1" noChangeArrowheads="1" noTextEdit="1"/>
          </p:cNvSpPr>
          <p:nvPr>
            <p:ph type="sldImg" idx="2"/>
          </p:nvPr>
        </p:nvSpPr>
        <p:spPr bwMode="auto">
          <a:xfrm>
            <a:off x="1112838" y="701675"/>
            <a:ext cx="4635500" cy="34766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14400" y="4416425"/>
            <a:ext cx="5029200" cy="4184650"/>
          </a:xfrm>
          <a:prstGeom prst="rect">
            <a:avLst/>
          </a:prstGeom>
          <a:noFill/>
          <a:ln w="9525">
            <a:noFill/>
            <a:miter lim="800000"/>
            <a:headEnd/>
            <a:tailEnd/>
          </a:ln>
          <a:effectLst/>
        </p:spPr>
        <p:txBody>
          <a:bodyPr vert="horz" wrap="square" lIns="94112" tIns="46259" rIns="94112" bIns="462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287963" y="9001125"/>
            <a:ext cx="925512"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8213">
              <a:defRPr sz="1200" b="0"/>
            </a:lvl5pPr>
          </a:lstStyle>
          <a:p>
            <a:pPr lvl="4">
              <a:defRPr/>
            </a:pPr>
            <a:r>
              <a:rPr lang="en-US" smtClean="0"/>
              <a:t>Adrian Stephens, Intel Corporation</a:t>
            </a:r>
            <a:endParaRPr lang="en-US"/>
          </a:p>
        </p:txBody>
      </p:sp>
      <p:sp>
        <p:nvSpPr>
          <p:cNvPr id="2055" name="Rectangle 7"/>
          <p:cNvSpPr>
            <a:spLocks noGrp="1" noChangeArrowheads="1"/>
          </p:cNvSpPr>
          <p:nvPr>
            <p:ph type="sldNum" sz="quarter" idx="5"/>
          </p:nvPr>
        </p:nvSpPr>
        <p:spPr bwMode="auto">
          <a:xfrm>
            <a:off x="3181350" y="900112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8213">
              <a:defRPr sz="1200" b="0"/>
            </a:lvl1pPr>
          </a:lstStyle>
          <a:p>
            <a:pPr>
              <a:defRPr/>
            </a:pPr>
            <a:r>
              <a:rPr lang="en-US"/>
              <a:t>Page </a:t>
            </a:r>
            <a:fld id="{0C4CDFAE-F895-48F6-BF6B-C54B41AC9E6C}" type="slidenum">
              <a:rPr lang="en-US"/>
              <a:pPr>
                <a:defRPr/>
              </a:pPr>
              <a:t>‹#›</a:t>
            </a:fld>
            <a:endParaRPr lang="en-US"/>
          </a:p>
        </p:txBody>
      </p:sp>
      <p:sp>
        <p:nvSpPr>
          <p:cNvPr id="97288" name="Rectangle 8"/>
          <p:cNvSpPr>
            <a:spLocks noChangeArrowheads="1"/>
          </p:cNvSpPr>
          <p:nvPr/>
        </p:nvSpPr>
        <p:spPr bwMode="auto">
          <a:xfrm>
            <a:off x="715963" y="9001125"/>
            <a:ext cx="7032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19163"/>
            <a:r>
              <a:rPr lang="en-US" sz="1200" b="0"/>
              <a:t>Submission</a:t>
            </a:r>
          </a:p>
        </p:txBody>
      </p:sp>
      <p:sp>
        <p:nvSpPr>
          <p:cNvPr id="97289" name="Line 9"/>
          <p:cNvSpPr>
            <a:spLocks noChangeShapeType="1"/>
          </p:cNvSpPr>
          <p:nvPr/>
        </p:nvSpPr>
        <p:spPr bwMode="auto">
          <a:xfrm>
            <a:off x="715963" y="8999538"/>
            <a:ext cx="54260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97290" name="Line 10"/>
          <p:cNvSpPr>
            <a:spLocks noChangeShapeType="1"/>
          </p:cNvSpPr>
          <p:nvPr/>
        </p:nvSpPr>
        <p:spPr bwMode="auto">
          <a:xfrm>
            <a:off x="639763" y="296863"/>
            <a:ext cx="55784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extLst>
      <p:ext uri="{BB962C8B-B14F-4D97-AF65-F5344CB8AC3E}">
        <p14:creationId xmlns:p14="http://schemas.microsoft.com/office/powerpoint/2010/main" val="293306816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802.11-17/0876r0</a:t>
            </a:r>
          </a:p>
        </p:txBody>
      </p:sp>
      <p:sp>
        <p:nvSpPr>
          <p:cNvPr id="983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July 2017</a:t>
            </a:r>
          </a:p>
        </p:txBody>
      </p:sp>
      <p:sp>
        <p:nvSpPr>
          <p:cNvPr id="983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83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193729FD-A0E3-43F9-BAB1-A5241DF7C04C}" type="slidenum">
              <a:rPr lang="en-US" sz="1200" b="0" smtClean="0"/>
              <a:pPr/>
              <a:t>1</a:t>
            </a:fld>
            <a:endParaRPr lang="en-US" sz="1200" b="0" smtClean="0"/>
          </a:p>
        </p:txBody>
      </p:sp>
      <p:sp>
        <p:nvSpPr>
          <p:cNvPr id="98310" name="Rectangle 2"/>
          <p:cNvSpPr>
            <a:spLocks noGrp="1" noRot="1" noChangeAspect="1" noChangeArrowheads="1" noTextEdit="1"/>
          </p:cNvSpPr>
          <p:nvPr>
            <p:ph type="sldImg"/>
          </p:nvPr>
        </p:nvSpPr>
        <p:spPr>
          <a:ln/>
        </p:spPr>
      </p:sp>
      <p:sp>
        <p:nvSpPr>
          <p:cNvPr id="983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2860756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4113" y="701675"/>
            <a:ext cx="4625975" cy="3468688"/>
          </a:xfrm>
          <a:ln/>
        </p:spPr>
      </p:sp>
      <p:sp>
        <p:nvSpPr>
          <p:cNvPr id="58371"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105811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dt" sz="quarter" idx="1"/>
          </p:nvPr>
        </p:nvSpPr>
        <p:spPr>
          <a:noFill/>
        </p:spPr>
        <p:txBody>
          <a:bodyPr/>
          <a:lstStyle/>
          <a:p>
            <a:r>
              <a:rPr lang="en-US" smtClean="0"/>
              <a:t>May 2017</a:t>
            </a:r>
            <a:endParaRPr lang="en-US"/>
          </a:p>
        </p:txBody>
      </p:sp>
      <p:sp>
        <p:nvSpPr>
          <p:cNvPr id="59395" name="Slide Image Placeholder 1"/>
          <p:cNvSpPr>
            <a:spLocks noGrp="1" noRot="1" noChangeAspect="1" noTextEdit="1"/>
          </p:cNvSpPr>
          <p:nvPr>
            <p:ph type="sldImg"/>
          </p:nvPr>
        </p:nvSpPr>
        <p:spPr>
          <a:xfrm>
            <a:off x="1154113" y="701675"/>
            <a:ext cx="4625975" cy="3468688"/>
          </a:xfrm>
          <a:ln/>
        </p:spPr>
      </p:sp>
      <p:sp>
        <p:nvSpPr>
          <p:cNvPr id="59396" name="Notes Placeholder 2"/>
          <p:cNvSpPr>
            <a:spLocks noGrp="1"/>
          </p:cNvSpPr>
          <p:nvPr>
            <p:ph type="body" idx="1"/>
          </p:nvPr>
        </p:nvSpPr>
        <p:spPr>
          <a:noFill/>
          <a:ln/>
        </p:spPr>
        <p:txBody>
          <a:bodyPr/>
          <a:lstStyle/>
          <a:p>
            <a:endParaRPr lang="en-GB" dirty="0"/>
          </a:p>
        </p:txBody>
      </p:sp>
      <p:sp>
        <p:nvSpPr>
          <p:cNvPr id="59397" name="Date Placeholder 3"/>
          <p:cNvSpPr txBox="1">
            <a:spLocks noGrp="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9398" name="Footer Placeholder 4"/>
          <p:cNvSpPr>
            <a:spLocks noGrp="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59399" name="Slide Number Placeholder 5"/>
          <p:cNvSpPr>
            <a:spLocks noGrp="1"/>
          </p:cNvSpPr>
          <p:nvPr>
            <p:ph type="sldNum" sz="quarter" idx="5"/>
          </p:nvPr>
        </p:nvSpPr>
        <p:spPr>
          <a:noFill/>
        </p:spPr>
        <p:txBody>
          <a:bodyPr/>
          <a:lstStyle/>
          <a:p>
            <a:r>
              <a:rPr lang="en-US"/>
              <a:t>Page </a:t>
            </a:r>
            <a:fld id="{617E4734-E93D-4119-AD53-64F2B1E3BFF1}" type="slidenum">
              <a:rPr lang="en-US" smtClean="0"/>
              <a:pPr/>
              <a:t>12</a:t>
            </a:fld>
            <a:endParaRPr lang="en-US"/>
          </a:p>
        </p:txBody>
      </p:sp>
    </p:spTree>
    <p:extLst>
      <p:ext uri="{BB962C8B-B14F-4D97-AF65-F5344CB8AC3E}">
        <p14:creationId xmlns:p14="http://schemas.microsoft.com/office/powerpoint/2010/main" val="3408336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txBox="1">
            <a:spLocks noGrp="1" noChangeArrowheads="1"/>
          </p:cNvSpPr>
          <p:nvPr/>
        </p:nvSpPr>
        <p:spPr bwMode="auto">
          <a:xfrm>
            <a:off x="654050" y="98425"/>
            <a:ext cx="1552575" cy="212725"/>
          </a:xfrm>
          <a:prstGeom prst="rect">
            <a:avLst/>
          </a:prstGeom>
          <a:noFill/>
          <a:ln w="9525">
            <a:noFill/>
            <a:miter lim="800000"/>
            <a:headEnd/>
            <a:tailEnd/>
          </a:ln>
        </p:spPr>
        <p:txBody>
          <a:bodyPr wrap="none" lIns="0" tIns="0" rIns="0" bIns="0" anchor="b">
            <a:spAutoFit/>
          </a:bodyPr>
          <a:lstStyle/>
          <a:p>
            <a:pPr defTabSz="933450"/>
            <a:r>
              <a:rPr lang="en-US" sz="1400" b="1"/>
              <a:t>July 2009</a:t>
            </a:r>
          </a:p>
        </p:txBody>
      </p:sp>
      <p:sp>
        <p:nvSpPr>
          <p:cNvPr id="61443" name="Slide Image Placeholder 1"/>
          <p:cNvSpPr>
            <a:spLocks noGrp="1" noRot="1" noChangeAspect="1" noTextEdit="1"/>
          </p:cNvSpPr>
          <p:nvPr>
            <p:ph type="sldImg"/>
          </p:nvPr>
        </p:nvSpPr>
        <p:spPr>
          <a:xfrm>
            <a:off x="1154113" y="700088"/>
            <a:ext cx="4627562" cy="3470275"/>
          </a:xfrm>
          <a:ln/>
        </p:spPr>
      </p:sp>
      <p:sp>
        <p:nvSpPr>
          <p:cNvPr id="61444" name="Notes Placeholder 2"/>
          <p:cNvSpPr>
            <a:spLocks noGrp="1"/>
          </p:cNvSpPr>
          <p:nvPr>
            <p:ph type="body" idx="1"/>
          </p:nvPr>
        </p:nvSpPr>
        <p:spPr>
          <a:noFill/>
          <a:ln/>
        </p:spPr>
        <p:txBody>
          <a:bodyPr lIns="93646" tIns="46030" rIns="93646" bIns="46030"/>
          <a:lstStyle/>
          <a:p>
            <a:endParaRPr lang="en-GB"/>
          </a:p>
        </p:txBody>
      </p:sp>
      <p:sp>
        <p:nvSpPr>
          <p:cNvPr id="61445" name="Date Placeholder 3"/>
          <p:cNvSpPr txBox="1">
            <a:spLocks noGrp="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61446" name="Footer Placeholder 4"/>
          <p:cNvSpPr txBox="1">
            <a:spLocks noGrp="1"/>
          </p:cNvSpPr>
          <p:nvPr/>
        </p:nvSpPr>
        <p:spPr bwMode="auto">
          <a:xfrm>
            <a:off x="5357813" y="8985250"/>
            <a:ext cx="923925" cy="182563"/>
          </a:xfrm>
          <a:prstGeom prst="rect">
            <a:avLst/>
          </a:prstGeom>
          <a:noFill/>
          <a:ln w="9525">
            <a:noFill/>
            <a:miter lim="800000"/>
            <a:headEnd/>
            <a:tailEnd/>
          </a:ln>
        </p:spPr>
        <p:txBody>
          <a:bodyPr wrap="none" lIns="0" tIns="0" rIns="0" bIns="0">
            <a:spAutoFit/>
          </a:bodyPr>
          <a:lstStyle/>
          <a:p>
            <a:pPr marL="457200" lvl="4" algn="r" defTabSz="933450"/>
            <a:r>
              <a:rPr lang="en-US"/>
              <a:t>Peter Ecclesine (Cisco Systems)</a:t>
            </a:r>
          </a:p>
        </p:txBody>
      </p:sp>
      <p:sp>
        <p:nvSpPr>
          <p:cNvPr id="61447" name="Slide Number Placeholder 5"/>
          <p:cNvSpPr txBox="1">
            <a:spLocks noGrp="1"/>
          </p:cNvSpPr>
          <p:nvPr/>
        </p:nvSpPr>
        <p:spPr bwMode="auto">
          <a:xfrm>
            <a:off x="3222625" y="8985250"/>
            <a:ext cx="512763" cy="182563"/>
          </a:xfrm>
          <a:prstGeom prst="rect">
            <a:avLst/>
          </a:prstGeom>
          <a:noFill/>
          <a:ln w="9525">
            <a:noFill/>
            <a:miter lim="800000"/>
            <a:headEnd/>
            <a:tailEnd/>
          </a:ln>
        </p:spPr>
        <p:txBody>
          <a:bodyPr wrap="none" lIns="0" tIns="0" rIns="0" bIns="0">
            <a:spAutoFit/>
          </a:bodyPr>
          <a:lstStyle/>
          <a:p>
            <a:pPr algn="r" defTabSz="933450"/>
            <a:r>
              <a:rPr lang="en-US"/>
              <a:t>Page </a:t>
            </a:r>
            <a:fld id="{21B25F91-49BD-4174-ABE5-DAB1B1B7A3E6}" type="slidenum">
              <a:rPr lang="en-US"/>
              <a:pPr algn="r" defTabSz="933450"/>
              <a:t>13</a:t>
            </a:fld>
            <a:endParaRPr lang="en-US"/>
          </a:p>
        </p:txBody>
      </p:sp>
    </p:spTree>
    <p:extLst>
      <p:ext uri="{BB962C8B-B14F-4D97-AF65-F5344CB8AC3E}">
        <p14:creationId xmlns:p14="http://schemas.microsoft.com/office/powerpoint/2010/main" val="3375481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802.11-17/0876r0</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17</a:t>
            </a:fld>
            <a:endParaRPr lang="en-US"/>
          </a:p>
        </p:txBody>
      </p:sp>
    </p:spTree>
    <p:extLst>
      <p:ext uri="{BB962C8B-B14F-4D97-AF65-F5344CB8AC3E}">
        <p14:creationId xmlns:p14="http://schemas.microsoft.com/office/powerpoint/2010/main" val="3835190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1154113" y="701675"/>
            <a:ext cx="4625975"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49969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4279020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515516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866922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1154113" y="701675"/>
            <a:ext cx="4625975"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1375424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286571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doc.: IEEE 802.11-17/0876r0</a:t>
            </a:r>
          </a:p>
        </p:txBody>
      </p:sp>
      <p:sp>
        <p:nvSpPr>
          <p:cNvPr id="993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400" smtClean="0"/>
              <a:t>July 2017</a:t>
            </a:r>
          </a:p>
        </p:txBody>
      </p:sp>
      <p:sp>
        <p:nvSpPr>
          <p:cNvPr id="9933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458788" defTabSz="938213">
              <a:defRPr sz="2400" b="1">
                <a:solidFill>
                  <a:schemeClr val="tx1"/>
                </a:solidFill>
                <a:latin typeface="Times New Roman" pitchFamily="18" charset="0"/>
              </a:defRPr>
            </a:lvl5pPr>
            <a:lvl6pPr marL="915988" defTabSz="938213" eaLnBrk="0" fontAlgn="base" hangingPunct="0">
              <a:spcBef>
                <a:spcPct val="0"/>
              </a:spcBef>
              <a:spcAft>
                <a:spcPct val="0"/>
              </a:spcAft>
              <a:defRPr sz="2400" b="1">
                <a:solidFill>
                  <a:schemeClr val="tx1"/>
                </a:solidFill>
                <a:latin typeface="Times New Roman" pitchFamily="18" charset="0"/>
              </a:defRPr>
            </a:lvl6pPr>
            <a:lvl7pPr marL="1373188" defTabSz="938213" eaLnBrk="0" fontAlgn="base" hangingPunct="0">
              <a:spcBef>
                <a:spcPct val="0"/>
              </a:spcBef>
              <a:spcAft>
                <a:spcPct val="0"/>
              </a:spcAft>
              <a:defRPr sz="2400" b="1">
                <a:solidFill>
                  <a:schemeClr val="tx1"/>
                </a:solidFill>
                <a:latin typeface="Times New Roman" pitchFamily="18" charset="0"/>
              </a:defRPr>
            </a:lvl7pPr>
            <a:lvl8pPr marL="1830388" defTabSz="938213" eaLnBrk="0" fontAlgn="base" hangingPunct="0">
              <a:spcBef>
                <a:spcPct val="0"/>
              </a:spcBef>
              <a:spcAft>
                <a:spcPct val="0"/>
              </a:spcAft>
              <a:defRPr sz="2400" b="1">
                <a:solidFill>
                  <a:schemeClr val="tx1"/>
                </a:solidFill>
                <a:latin typeface="Times New Roman" pitchFamily="18" charset="0"/>
              </a:defRPr>
            </a:lvl8pPr>
            <a:lvl9pPr marL="2287588" defTabSz="938213" eaLnBrk="0" fontAlgn="base" hangingPunct="0">
              <a:spcBef>
                <a:spcPct val="0"/>
              </a:spcBef>
              <a:spcAft>
                <a:spcPct val="0"/>
              </a:spcAft>
              <a:defRPr sz="2400" b="1">
                <a:solidFill>
                  <a:schemeClr val="tx1"/>
                </a:solidFill>
                <a:latin typeface="Times New Roman" pitchFamily="18" charset="0"/>
              </a:defRPr>
            </a:lvl9pPr>
          </a:lstStyle>
          <a:p>
            <a:pPr lvl="4"/>
            <a:r>
              <a:rPr lang="en-US" sz="1200" b="0" smtClean="0"/>
              <a:t>Adrian Stephens, Intel Corporation</a:t>
            </a:r>
          </a:p>
        </p:txBody>
      </p:sp>
      <p:sp>
        <p:nvSpPr>
          <p:cNvPr id="993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itchFamily="18" charset="0"/>
              </a:defRPr>
            </a:lvl1pPr>
            <a:lvl2pPr marL="742950" indent="-285750" defTabSz="938213">
              <a:defRPr sz="2400" b="1">
                <a:solidFill>
                  <a:schemeClr val="tx1"/>
                </a:solidFill>
                <a:latin typeface="Times New Roman" pitchFamily="18" charset="0"/>
              </a:defRPr>
            </a:lvl2pPr>
            <a:lvl3pPr marL="1143000" indent="-228600" defTabSz="938213">
              <a:defRPr sz="2400" b="1">
                <a:solidFill>
                  <a:schemeClr val="tx1"/>
                </a:solidFill>
                <a:latin typeface="Times New Roman" pitchFamily="18" charset="0"/>
              </a:defRPr>
            </a:lvl3pPr>
            <a:lvl4pPr marL="1600200" indent="-228600" defTabSz="938213">
              <a:defRPr sz="2400" b="1">
                <a:solidFill>
                  <a:schemeClr val="tx1"/>
                </a:solidFill>
                <a:latin typeface="Times New Roman" pitchFamily="18" charset="0"/>
              </a:defRPr>
            </a:lvl4pPr>
            <a:lvl5pPr marL="2057400" indent="-228600" defTabSz="938213">
              <a:defRPr sz="2400" b="1">
                <a:solidFill>
                  <a:schemeClr val="tx1"/>
                </a:solidFill>
                <a:latin typeface="Times New Roman" pitchFamily="18" charset="0"/>
              </a:defRPr>
            </a:lvl5pPr>
            <a:lvl6pPr marL="2514600" indent="-228600" defTabSz="938213" eaLnBrk="0" fontAlgn="base" hangingPunct="0">
              <a:spcBef>
                <a:spcPct val="0"/>
              </a:spcBef>
              <a:spcAft>
                <a:spcPct val="0"/>
              </a:spcAft>
              <a:defRPr sz="2400" b="1">
                <a:solidFill>
                  <a:schemeClr val="tx1"/>
                </a:solidFill>
                <a:latin typeface="Times New Roman" pitchFamily="18" charset="0"/>
              </a:defRPr>
            </a:lvl6pPr>
            <a:lvl7pPr marL="2971800" indent="-228600" defTabSz="938213" eaLnBrk="0" fontAlgn="base" hangingPunct="0">
              <a:spcBef>
                <a:spcPct val="0"/>
              </a:spcBef>
              <a:spcAft>
                <a:spcPct val="0"/>
              </a:spcAft>
              <a:defRPr sz="2400" b="1">
                <a:solidFill>
                  <a:schemeClr val="tx1"/>
                </a:solidFill>
                <a:latin typeface="Times New Roman" pitchFamily="18" charset="0"/>
              </a:defRPr>
            </a:lvl7pPr>
            <a:lvl8pPr marL="3429000" indent="-228600" defTabSz="938213" eaLnBrk="0" fontAlgn="base" hangingPunct="0">
              <a:spcBef>
                <a:spcPct val="0"/>
              </a:spcBef>
              <a:spcAft>
                <a:spcPct val="0"/>
              </a:spcAft>
              <a:defRPr sz="2400" b="1">
                <a:solidFill>
                  <a:schemeClr val="tx1"/>
                </a:solidFill>
                <a:latin typeface="Times New Roman" pitchFamily="18" charset="0"/>
              </a:defRPr>
            </a:lvl8pPr>
            <a:lvl9pPr marL="3886200" indent="-228600" defTabSz="938213" eaLnBrk="0" fontAlgn="base" hangingPunct="0">
              <a:spcBef>
                <a:spcPct val="0"/>
              </a:spcBef>
              <a:spcAft>
                <a:spcPct val="0"/>
              </a:spcAft>
              <a:defRPr sz="2400" b="1">
                <a:solidFill>
                  <a:schemeClr val="tx1"/>
                </a:solidFill>
                <a:latin typeface="Times New Roman" pitchFamily="18" charset="0"/>
              </a:defRPr>
            </a:lvl9pPr>
          </a:lstStyle>
          <a:p>
            <a:r>
              <a:rPr lang="en-US" sz="1200" b="0" smtClean="0"/>
              <a:t>Page </a:t>
            </a:r>
            <a:fld id="{D682FE07-470C-4031-9E56-D8466BE2566B}" type="slidenum">
              <a:rPr lang="en-US" sz="1200" b="0" smtClean="0"/>
              <a:pPr/>
              <a:t>2</a:t>
            </a:fld>
            <a:endParaRPr lang="en-US" sz="1200" b="0" smtClean="0"/>
          </a:p>
        </p:txBody>
      </p:sp>
      <p:sp>
        <p:nvSpPr>
          <p:cNvPr id="99334" name="Rectangle 2"/>
          <p:cNvSpPr>
            <a:spLocks noGrp="1" noRot="1" noChangeAspect="1" noChangeArrowheads="1" noTextEdit="1"/>
          </p:cNvSpPr>
          <p:nvPr>
            <p:ph type="sldImg"/>
          </p:nvPr>
        </p:nvSpPr>
        <p:spPr>
          <a:ln/>
        </p:spPr>
      </p:sp>
      <p:sp>
        <p:nvSpPr>
          <p:cNvPr id="993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extLst>
      <p:ext uri="{BB962C8B-B14F-4D97-AF65-F5344CB8AC3E}">
        <p14:creationId xmlns:p14="http://schemas.microsoft.com/office/powerpoint/2010/main" val="1500083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1154113" y="701675"/>
            <a:ext cx="4625975"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1513915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802-11-17-0858r1</a:t>
            </a:r>
          </a:p>
        </p:txBody>
      </p:sp>
      <p:sp>
        <p:nvSpPr>
          <p:cNvPr id="5" name="Rectangle 3"/>
          <p:cNvSpPr>
            <a:spLocks noGrp="1" noChangeArrowheads="1"/>
          </p:cNvSpPr>
          <p:nvPr>
            <p:ph type="dt"/>
          </p:nvPr>
        </p:nvSpPr>
        <p:spPr>
          <a:ln/>
        </p:spPr>
        <p:txBody>
          <a:bodyPr/>
          <a:lstStyle/>
          <a:p>
            <a:r>
              <a:rPr lang="en-US"/>
              <a:t>July 2017</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705092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802-11-17-0858r1</a:t>
            </a:r>
          </a:p>
        </p:txBody>
      </p:sp>
      <p:sp>
        <p:nvSpPr>
          <p:cNvPr id="5" name="Rectangle 3"/>
          <p:cNvSpPr>
            <a:spLocks noGrp="1" noChangeArrowheads="1"/>
          </p:cNvSpPr>
          <p:nvPr>
            <p:ph type="dt"/>
          </p:nvPr>
        </p:nvSpPr>
        <p:spPr>
          <a:ln/>
        </p:spPr>
        <p:txBody>
          <a:bodyPr/>
          <a:lstStyle/>
          <a:p>
            <a:r>
              <a:rPr lang="en-US"/>
              <a:t>July 2017</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12924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r>
              <a:rPr lang="en-US"/>
              <a:t>doc.: IEEE 802-11-17-0858r1</a:t>
            </a:r>
          </a:p>
        </p:txBody>
      </p:sp>
      <p:sp>
        <p:nvSpPr>
          <p:cNvPr id="5" name="Date Placeholder 4"/>
          <p:cNvSpPr>
            <a:spLocks noGrp="1"/>
          </p:cNvSpPr>
          <p:nvPr>
            <p:ph type="dt" idx="11"/>
          </p:nvPr>
        </p:nvSpPr>
        <p:spPr/>
        <p:txBody>
          <a:bodyPr/>
          <a:lstStyle/>
          <a:p>
            <a:r>
              <a:rPr lang="en-US"/>
              <a:t>July 2017</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40</a:t>
            </a:fld>
            <a:endParaRPr lang="en-US"/>
          </a:p>
        </p:txBody>
      </p:sp>
    </p:spTree>
    <p:extLst>
      <p:ext uri="{BB962C8B-B14F-4D97-AF65-F5344CB8AC3E}">
        <p14:creationId xmlns:p14="http://schemas.microsoft.com/office/powerpoint/2010/main" val="1562294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802-11-17-0858r1</a:t>
            </a:r>
          </a:p>
        </p:txBody>
      </p:sp>
      <p:sp>
        <p:nvSpPr>
          <p:cNvPr id="5" name="Rectangle 3"/>
          <p:cNvSpPr>
            <a:spLocks noGrp="1" noChangeArrowheads="1"/>
          </p:cNvSpPr>
          <p:nvPr>
            <p:ph type="dt"/>
          </p:nvPr>
        </p:nvSpPr>
        <p:spPr>
          <a:ln/>
        </p:spPr>
        <p:txBody>
          <a:bodyPr/>
          <a:lstStyle/>
          <a:p>
            <a:r>
              <a:rPr lang="en-US"/>
              <a:t>July 2017</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45</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94472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46</a:t>
            </a:fld>
            <a:endParaRPr lang="en-GB" altLang="en-US"/>
          </a:p>
        </p:txBody>
      </p:sp>
      <p:sp>
        <p:nvSpPr>
          <p:cNvPr id="17414" name="Rectangle 2"/>
          <p:cNvSpPr>
            <a:spLocks noGrp="1" noRot="1" noChangeAspect="1" noChangeArrowheads="1" noTextEdit="1"/>
          </p:cNvSpPr>
          <p:nvPr>
            <p:ph type="sldImg"/>
          </p:nvPr>
        </p:nvSpPr>
        <p:spPr>
          <a:xfrm>
            <a:off x="922338" y="750888"/>
            <a:ext cx="4949825"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964688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47</a:t>
            </a:fld>
            <a:endParaRPr lang="en-GB" altLang="en-US"/>
          </a:p>
        </p:txBody>
      </p:sp>
      <p:sp>
        <p:nvSpPr>
          <p:cNvPr id="18438" name="Rectangle 2"/>
          <p:cNvSpPr>
            <a:spLocks noGrp="1" noRot="1" noChangeAspect="1" noChangeArrowheads="1" noTextEdit="1"/>
          </p:cNvSpPr>
          <p:nvPr>
            <p:ph type="sldImg"/>
          </p:nvPr>
        </p:nvSpPr>
        <p:spPr>
          <a:xfrm>
            <a:off x="922338" y="750888"/>
            <a:ext cx="4949825"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4474859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48</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516837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802.11-17/0876r0</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49</a:t>
            </a:fld>
            <a:endParaRPr lang="en-US"/>
          </a:p>
        </p:txBody>
      </p:sp>
    </p:spTree>
    <p:extLst>
      <p:ext uri="{BB962C8B-B14F-4D97-AF65-F5344CB8AC3E}">
        <p14:creationId xmlns:p14="http://schemas.microsoft.com/office/powerpoint/2010/main" val="1058591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50</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2270925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3</a:t>
            </a:fld>
            <a:endParaRPr lang="en-US"/>
          </a:p>
        </p:txBody>
      </p:sp>
    </p:spTree>
    <p:extLst>
      <p:ext uri="{BB962C8B-B14F-4D97-AF65-F5344CB8AC3E}">
        <p14:creationId xmlns:p14="http://schemas.microsoft.com/office/powerpoint/2010/main" val="2797752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53</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1606377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802.11-17/1160r0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2017</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56</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3174616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802.11-17/1160r0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2017</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57</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36546638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802.11-17/1160r0</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58</a:t>
            </a:fld>
            <a:endParaRPr lang="en-US"/>
          </a:p>
        </p:txBody>
      </p:sp>
    </p:spTree>
    <p:extLst>
      <p:ext uri="{BB962C8B-B14F-4D97-AF65-F5344CB8AC3E}">
        <p14:creationId xmlns:p14="http://schemas.microsoft.com/office/powerpoint/2010/main" val="1806598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802.11-17/1160r0</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59</a:t>
            </a:fld>
            <a:endParaRPr lang="en-US"/>
          </a:p>
        </p:txBody>
      </p:sp>
    </p:spTree>
    <p:extLst>
      <p:ext uri="{BB962C8B-B14F-4D97-AF65-F5344CB8AC3E}">
        <p14:creationId xmlns:p14="http://schemas.microsoft.com/office/powerpoint/2010/main" val="31875657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802.11-17/1160r0</a:t>
            </a:r>
            <a:endParaRPr lang="en-US"/>
          </a:p>
        </p:txBody>
      </p:sp>
      <p:sp>
        <p:nvSpPr>
          <p:cNvPr id="5" name="Date Placeholder 4"/>
          <p:cNvSpPr>
            <a:spLocks noGrp="1"/>
          </p:cNvSpPr>
          <p:nvPr>
            <p:ph type="dt" idx="11"/>
          </p:nvPr>
        </p:nvSpPr>
        <p:spPr/>
        <p:txBody>
          <a:bodyPr/>
          <a:lstStyle/>
          <a:p>
            <a:pPr>
              <a:defRPr/>
            </a:pPr>
            <a:r>
              <a:rPr lang="en-US" smtClean="0"/>
              <a:t>July 2017</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60</a:t>
            </a:fld>
            <a:endParaRPr lang="en-US"/>
          </a:p>
        </p:txBody>
      </p:sp>
    </p:spTree>
    <p:extLst>
      <p:ext uri="{BB962C8B-B14F-4D97-AF65-F5344CB8AC3E}">
        <p14:creationId xmlns:p14="http://schemas.microsoft.com/office/powerpoint/2010/main" val="37180453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802.11-17/1160r0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July 2017</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61</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1158718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62</a:t>
            </a:fld>
            <a:endParaRPr lang="en-US" smtClean="0"/>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560981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63</a:t>
            </a:fld>
            <a:endParaRPr lang="en-US" smtClean="0"/>
          </a:p>
        </p:txBody>
      </p:sp>
      <p:sp>
        <p:nvSpPr>
          <p:cNvPr id="14342" name="Rectangle 2"/>
          <p:cNvSpPr>
            <a:spLocks noGrp="1" noRot="1" noChangeAspect="1" noChangeArrowheads="1" noTextEdit="1"/>
          </p:cNvSpPr>
          <p:nvPr>
            <p:ph type="sldImg"/>
          </p:nvPr>
        </p:nvSpPr>
        <p:spPr>
          <a:xfrm>
            <a:off x="1154113" y="701675"/>
            <a:ext cx="4625975"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12923927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54113" y="701675"/>
            <a:ext cx="4625975" cy="3468688"/>
          </a:xfrm>
          <a:ln/>
        </p:spPr>
      </p:sp>
      <p:sp>
        <p:nvSpPr>
          <p:cNvPr id="15363" name="Notes Placeholder 2"/>
          <p:cNvSpPr>
            <a:spLocks noGrp="1"/>
          </p:cNvSpPr>
          <p:nvPr>
            <p:ph type="body" idx="1"/>
          </p:nvPr>
        </p:nvSpPr>
        <p:spPr>
          <a:noFill/>
          <a:ln/>
        </p:spPr>
        <p:txBody>
          <a:bodyPr/>
          <a:lstStyle/>
          <a:p>
            <a:endParaRPr lang="en-CA" dirty="0" smtClean="0"/>
          </a:p>
        </p:txBody>
      </p:sp>
      <p:sp>
        <p:nvSpPr>
          <p:cNvPr id="15364" name="Header Placeholder 3"/>
          <p:cNvSpPr>
            <a:spLocks noGrp="1"/>
          </p:cNvSpPr>
          <p:nvPr>
            <p:ph type="hdr" sz="quarter"/>
          </p:nvPr>
        </p:nvSpPr>
        <p:spPr>
          <a:noFill/>
        </p:spPr>
        <p:txBody>
          <a:bodyPr/>
          <a:lstStyle/>
          <a:p>
            <a:r>
              <a:rPr lang="en-US" smtClean="0"/>
              <a:t>doc.: IEEE 802.11-11/0xxxr0</a:t>
            </a:r>
          </a:p>
        </p:txBody>
      </p:sp>
      <p:sp>
        <p:nvSpPr>
          <p:cNvPr id="15365" name="Date Placeholder 4"/>
          <p:cNvSpPr>
            <a:spLocks noGrp="1"/>
          </p:cNvSpPr>
          <p:nvPr>
            <p:ph type="dt" sz="quarter" idx="1"/>
          </p:nvPr>
        </p:nvSpPr>
        <p:spPr>
          <a:noFill/>
        </p:spPr>
        <p:txBody>
          <a:bodyPr/>
          <a:lstStyle/>
          <a:p>
            <a:r>
              <a:rPr lang="en-US" smtClean="0"/>
              <a:t>November 2011</a:t>
            </a:r>
          </a:p>
        </p:txBody>
      </p:sp>
      <p:sp>
        <p:nvSpPr>
          <p:cNvPr id="15366" name="Footer Placeholder 5"/>
          <p:cNvSpPr>
            <a:spLocks noGrp="1"/>
          </p:cNvSpPr>
          <p:nvPr>
            <p:ph type="ftr" sz="quarter" idx="4"/>
          </p:nvPr>
        </p:nvSpPr>
        <p:spPr>
          <a:noFill/>
        </p:spPr>
        <p:txBody>
          <a:bodyPr/>
          <a:lstStyle/>
          <a:p>
            <a:pPr lvl="4"/>
            <a:r>
              <a:rPr lang="en-US" smtClean="0"/>
              <a:t>Osama Aboul-Magd (Samsung)</a:t>
            </a:r>
          </a:p>
        </p:txBody>
      </p:sp>
      <p:sp>
        <p:nvSpPr>
          <p:cNvPr id="15367" name="Slide Number Placeholder 6"/>
          <p:cNvSpPr>
            <a:spLocks noGrp="1"/>
          </p:cNvSpPr>
          <p:nvPr>
            <p:ph type="sldNum" sz="quarter" idx="5"/>
          </p:nvPr>
        </p:nvSpPr>
        <p:spPr>
          <a:noFill/>
        </p:spPr>
        <p:txBody>
          <a:bodyPr/>
          <a:lstStyle/>
          <a:p>
            <a:r>
              <a:rPr lang="en-US" smtClean="0"/>
              <a:t>Page </a:t>
            </a:r>
            <a:fld id="{1C2A2418-DC63-42A1-8EB1-9A89097F5C1F}" type="slidenum">
              <a:rPr lang="en-US" smtClean="0"/>
              <a:pPr/>
              <a:t>64</a:t>
            </a:fld>
            <a:endParaRPr lang="en-US" smtClean="0"/>
          </a:p>
        </p:txBody>
      </p:sp>
    </p:spTree>
    <p:extLst>
      <p:ext uri="{BB962C8B-B14F-4D97-AF65-F5344CB8AC3E}">
        <p14:creationId xmlns:p14="http://schemas.microsoft.com/office/powerpoint/2010/main" val="63084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4</a:t>
            </a:fld>
            <a:endParaRPr lang="en-US"/>
          </a:p>
        </p:txBody>
      </p:sp>
    </p:spTree>
    <p:extLst>
      <p:ext uri="{BB962C8B-B14F-4D97-AF65-F5344CB8AC3E}">
        <p14:creationId xmlns:p14="http://schemas.microsoft.com/office/powerpoint/2010/main" val="20285820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mr-IN" smtClean="0"/>
              <a:t>doc.: IEEE 802.11-17/1133r0</a:t>
            </a:r>
            <a:endParaRPr lang="en-US"/>
          </a:p>
        </p:txBody>
      </p:sp>
      <p:sp>
        <p:nvSpPr>
          <p:cNvPr id="5" name="Rectangle 3"/>
          <p:cNvSpPr>
            <a:spLocks noGrp="1" noChangeArrowheads="1"/>
          </p:cNvSpPr>
          <p:nvPr>
            <p:ph type="dt"/>
          </p:nvPr>
        </p:nvSpPr>
        <p:spPr>
          <a:ln/>
        </p:spPr>
        <p:txBody>
          <a:bodyPr/>
          <a:lstStyle/>
          <a:p>
            <a:r>
              <a:rPr lang="en-US" smtClean="0"/>
              <a:t>July 2017</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68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01517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mr-IN" smtClean="0"/>
              <a:t>doc.: IEEE 802.11-17/1133r0</a:t>
            </a:r>
            <a:endParaRPr lang="en-US"/>
          </a:p>
        </p:txBody>
      </p:sp>
      <p:sp>
        <p:nvSpPr>
          <p:cNvPr id="5" name="Rectangle 3"/>
          <p:cNvSpPr>
            <a:spLocks noGrp="1" noChangeArrowheads="1"/>
          </p:cNvSpPr>
          <p:nvPr>
            <p:ph type="dt"/>
          </p:nvPr>
        </p:nvSpPr>
        <p:spPr>
          <a:ln/>
        </p:spPr>
        <p:txBody>
          <a:bodyPr/>
          <a:lstStyle/>
          <a:p>
            <a:r>
              <a:rPr lang="en-US" smtClean="0"/>
              <a:t>July 2017</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69</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824555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mr-IN" smtClean="0"/>
              <a:t>doc.: IEEE 802.11-17/1133r0</a:t>
            </a:r>
            <a:endParaRPr lang="en-US"/>
          </a:p>
        </p:txBody>
      </p:sp>
      <p:sp>
        <p:nvSpPr>
          <p:cNvPr id="5" name="Rectangle 3"/>
          <p:cNvSpPr>
            <a:spLocks noGrp="1" noChangeArrowheads="1"/>
          </p:cNvSpPr>
          <p:nvPr>
            <p:ph type="dt"/>
          </p:nvPr>
        </p:nvSpPr>
        <p:spPr>
          <a:ln/>
        </p:spPr>
        <p:txBody>
          <a:bodyPr/>
          <a:lstStyle/>
          <a:p>
            <a:r>
              <a:rPr lang="en-US" smtClean="0"/>
              <a:t>July 2017</a:t>
            </a:r>
            <a:endParaRPr lang="en-US"/>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D310956-CE0F-4B68-9CE0-7A7604BB42D7}" type="slidenum">
              <a:rPr lang="en-US"/>
              <a:pPr/>
              <a:t>70</a:t>
            </a:fld>
            <a:endParaRPr lang="en-US"/>
          </a:p>
        </p:txBody>
      </p:sp>
      <p:sp>
        <p:nvSpPr>
          <p:cNvPr id="16385"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6386"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378013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802.11-17/1146r0</a:t>
            </a:r>
          </a:p>
        </p:txBody>
      </p:sp>
      <p:sp>
        <p:nvSpPr>
          <p:cNvPr id="61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2017</a:t>
            </a:r>
            <a:endParaRPr lang="en-GB" sz="1400"/>
          </a:p>
        </p:txBody>
      </p:sp>
      <p:sp>
        <p:nvSpPr>
          <p:cNvPr id="61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61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1FA0DF2A-4090-463A-968B-4ABD6F561DCD}" type="slidenum">
              <a:rPr lang="en-GB" smtClean="0"/>
              <a:pPr/>
              <a:t>71</a:t>
            </a:fld>
            <a:endParaRPr lang="en-GB"/>
          </a:p>
        </p:txBody>
      </p:sp>
      <p:sp>
        <p:nvSpPr>
          <p:cNvPr id="6150" name="Rectangle 2"/>
          <p:cNvSpPr>
            <a:spLocks noGrp="1" noRot="1" noChangeAspect="1" noChangeArrowheads="1" noTextEdit="1"/>
          </p:cNvSpPr>
          <p:nvPr>
            <p:ph type="sldImg"/>
          </p:nvPr>
        </p:nvSpPr>
        <p:spPr>
          <a:xfrm>
            <a:off x="922338" y="750888"/>
            <a:ext cx="4949825" cy="3711575"/>
          </a:xfrm>
          <a:ln/>
        </p:spPr>
      </p:sp>
      <p:sp>
        <p:nvSpPr>
          <p:cNvPr id="61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044264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802.11-17/1146r0</a:t>
            </a:r>
          </a:p>
        </p:txBody>
      </p:sp>
      <p:sp>
        <p:nvSpPr>
          <p:cNvPr id="71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2017</a:t>
            </a:r>
            <a:endParaRPr lang="en-GB" sz="1400"/>
          </a:p>
        </p:txBody>
      </p:sp>
      <p:sp>
        <p:nvSpPr>
          <p:cNvPr id="71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71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FC90757E-C0E7-4B96-A93C-95E1D9823341}" type="slidenum">
              <a:rPr lang="en-GB" smtClean="0"/>
              <a:pPr/>
              <a:t>72</a:t>
            </a:fld>
            <a:endParaRPr lang="en-GB"/>
          </a:p>
        </p:txBody>
      </p:sp>
      <p:sp>
        <p:nvSpPr>
          <p:cNvPr id="7174" name="Rectangle 2"/>
          <p:cNvSpPr>
            <a:spLocks noGrp="1" noRot="1" noChangeAspect="1" noChangeArrowheads="1" noTextEdit="1"/>
          </p:cNvSpPr>
          <p:nvPr>
            <p:ph type="sldImg"/>
          </p:nvPr>
        </p:nvSpPr>
        <p:spPr>
          <a:xfrm>
            <a:off x="922338" y="750888"/>
            <a:ext cx="4949825" cy="3711575"/>
          </a:xfrm>
          <a:ln cap="flat"/>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p>
        </p:txBody>
      </p:sp>
    </p:spTree>
    <p:extLst>
      <p:ext uri="{BB962C8B-B14F-4D97-AF65-F5344CB8AC3E}">
        <p14:creationId xmlns:p14="http://schemas.microsoft.com/office/powerpoint/2010/main" val="246299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sz="1400"/>
              <a:t>doc.: IEEE 802.11-17/1146r0</a:t>
            </a:r>
          </a:p>
        </p:txBody>
      </p:sp>
      <p:sp>
        <p:nvSpPr>
          <p:cNvPr id="819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July 2017</a:t>
            </a:r>
            <a:endParaRPr lang="en-GB" sz="1400"/>
          </a:p>
        </p:txBody>
      </p:sp>
      <p:sp>
        <p:nvSpPr>
          <p:cNvPr id="819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8788" defTabSz="933450">
              <a:defRPr sz="1200">
                <a:solidFill>
                  <a:schemeClr val="tx1"/>
                </a:solidFill>
                <a:latin typeface="Times New Roman" pitchFamily="18" charset="0"/>
              </a:defRPr>
            </a:lvl5pPr>
            <a:lvl6pPr marL="915988" defTabSz="933450" eaLnBrk="0" fontAlgn="base" hangingPunct="0">
              <a:spcBef>
                <a:spcPct val="0"/>
              </a:spcBef>
              <a:spcAft>
                <a:spcPct val="0"/>
              </a:spcAft>
              <a:defRPr sz="1200">
                <a:solidFill>
                  <a:schemeClr val="tx1"/>
                </a:solidFill>
                <a:latin typeface="Times New Roman" pitchFamily="18" charset="0"/>
              </a:defRPr>
            </a:lvl6pPr>
            <a:lvl7pPr marL="1373188" defTabSz="933450" eaLnBrk="0" fontAlgn="base" hangingPunct="0">
              <a:spcBef>
                <a:spcPct val="0"/>
              </a:spcBef>
              <a:spcAft>
                <a:spcPct val="0"/>
              </a:spcAft>
              <a:defRPr sz="1200">
                <a:solidFill>
                  <a:schemeClr val="tx1"/>
                </a:solidFill>
                <a:latin typeface="Times New Roman" pitchFamily="18" charset="0"/>
              </a:defRPr>
            </a:lvl7pPr>
            <a:lvl8pPr marL="1830388" defTabSz="933450" eaLnBrk="0" fontAlgn="base" hangingPunct="0">
              <a:spcBef>
                <a:spcPct val="0"/>
              </a:spcBef>
              <a:spcAft>
                <a:spcPct val="0"/>
              </a:spcAft>
              <a:defRPr sz="1200">
                <a:solidFill>
                  <a:schemeClr val="tx1"/>
                </a:solidFill>
                <a:latin typeface="Times New Roman" pitchFamily="18" charset="0"/>
              </a:defRPr>
            </a:lvl8pPr>
            <a:lvl9pPr marL="2287588" defTabSz="933450" eaLnBrk="0" fontAlgn="base" hangingPunct="0">
              <a:spcBef>
                <a:spcPct val="0"/>
              </a:spcBef>
              <a:spcAft>
                <a:spcPct val="0"/>
              </a:spcAft>
              <a:defRPr sz="1200">
                <a:solidFill>
                  <a:schemeClr val="tx1"/>
                </a:solidFill>
                <a:latin typeface="Times New Roman" pitchFamily="18" charset="0"/>
              </a:defRPr>
            </a:lvl9pPr>
          </a:lstStyle>
          <a:p>
            <a:pPr lvl="4"/>
            <a:r>
              <a:rPr lang="en-GB"/>
              <a:t>Stephen McCann, BlackBerry</a:t>
            </a:r>
          </a:p>
        </p:txBody>
      </p:sp>
      <p:sp>
        <p:nvSpPr>
          <p:cNvPr id="81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GB"/>
              <a:t>Page </a:t>
            </a:r>
            <a:fld id="{A7B95730-A268-494D-91A1-2AFF9480B191}" type="slidenum">
              <a:rPr lang="en-GB" smtClean="0"/>
              <a:pPr/>
              <a:t>73</a:t>
            </a:fld>
            <a:endParaRPr lang="en-GB"/>
          </a:p>
        </p:txBody>
      </p:sp>
      <p:sp>
        <p:nvSpPr>
          <p:cNvPr id="8198" name="Rectangle 2"/>
          <p:cNvSpPr>
            <a:spLocks noGrp="1" noRot="1" noChangeAspect="1" noChangeArrowheads="1" noTextEdit="1"/>
          </p:cNvSpPr>
          <p:nvPr>
            <p:ph type="sldImg"/>
          </p:nvPr>
        </p:nvSpPr>
        <p:spPr>
          <a:ln cap="flat"/>
        </p:spPr>
      </p:sp>
      <p:sp>
        <p:nvSpPr>
          <p:cNvPr id="8199" name="Rectangle 3"/>
          <p:cNvSpPr>
            <a:spLocks noGrp="1" noChangeArrowheads="1"/>
          </p:cNvSpPr>
          <p:nvPr>
            <p:ph type="body" idx="1"/>
          </p:nvPr>
        </p:nvSpPr>
        <p:spPr>
          <a:xfrm>
            <a:off x="904875" y="4718050"/>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30" tIns="46028" rIns="95230" bIns="46028"/>
          <a:lstStyle/>
          <a:p>
            <a:endParaRPr lang="en-US"/>
          </a:p>
        </p:txBody>
      </p:sp>
    </p:spTree>
    <p:extLst>
      <p:ext uri="{BB962C8B-B14F-4D97-AF65-F5344CB8AC3E}">
        <p14:creationId xmlns:p14="http://schemas.microsoft.com/office/powerpoint/2010/main" val="39568537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74</a:t>
            </a:fld>
            <a:endParaRPr lang="en-US" smtClean="0"/>
          </a:p>
        </p:txBody>
      </p:sp>
      <p:sp>
        <p:nvSpPr>
          <p:cNvPr id="13318" name="Rectangle 2"/>
          <p:cNvSpPr>
            <a:spLocks noGrp="1" noRot="1" noChangeAspect="1" noChangeArrowheads="1" noTextEdit="1"/>
          </p:cNvSpPr>
          <p:nvPr>
            <p:ph type="sldImg"/>
          </p:nvPr>
        </p:nvSpPr>
        <p:spPr>
          <a:xfrm>
            <a:off x="1154113" y="701675"/>
            <a:ext cx="4625975"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2961151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75</a:t>
            </a:fld>
            <a:endParaRPr lang="en-US" smtClean="0"/>
          </a:p>
        </p:txBody>
      </p:sp>
      <p:sp>
        <p:nvSpPr>
          <p:cNvPr id="14342" name="Rectangle 2"/>
          <p:cNvSpPr>
            <a:spLocks noGrp="1" noRot="1" noChangeAspect="1" noChangeArrowheads="1" noTextEdit="1"/>
          </p:cNvSpPr>
          <p:nvPr>
            <p:ph type="sldImg"/>
          </p:nvPr>
        </p:nvSpPr>
        <p:spPr>
          <a:xfrm>
            <a:off x="1154113" y="701675"/>
            <a:ext cx="4625975"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29246508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76</a:t>
            </a:fld>
            <a:endParaRPr lang="en-US"/>
          </a:p>
        </p:txBody>
      </p:sp>
    </p:spTree>
    <p:extLst>
      <p:ext uri="{BB962C8B-B14F-4D97-AF65-F5344CB8AC3E}">
        <p14:creationId xmlns:p14="http://schemas.microsoft.com/office/powerpoint/2010/main" val="190341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1154113" y="701675"/>
            <a:ext cx="4625975"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77</a:t>
            </a:fld>
            <a:endParaRPr lang="en-US" smtClean="0"/>
          </a:p>
        </p:txBody>
      </p:sp>
    </p:spTree>
    <p:extLst>
      <p:ext uri="{BB962C8B-B14F-4D97-AF65-F5344CB8AC3E}">
        <p14:creationId xmlns:p14="http://schemas.microsoft.com/office/powerpoint/2010/main" val="386968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5</a:t>
            </a:fld>
            <a:endParaRPr lang="en-US"/>
          </a:p>
        </p:txBody>
      </p:sp>
    </p:spTree>
    <p:extLst>
      <p:ext uri="{BB962C8B-B14F-4D97-AF65-F5344CB8AC3E}">
        <p14:creationId xmlns:p14="http://schemas.microsoft.com/office/powerpoint/2010/main" val="1755625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1154113" y="701675"/>
            <a:ext cx="4625975" cy="3468688"/>
          </a:xfrm>
          <a:ln/>
        </p:spPr>
      </p:sp>
      <p:sp>
        <p:nvSpPr>
          <p:cNvPr id="17411" name="Notes Placeholder 2"/>
          <p:cNvSpPr>
            <a:spLocks noGrp="1"/>
          </p:cNvSpPr>
          <p:nvPr>
            <p:ph type="body" idx="1"/>
          </p:nvPr>
        </p:nvSpPr>
        <p:spPr>
          <a:noFill/>
          <a:ln/>
        </p:spPr>
        <p:txBody>
          <a:bodyPr/>
          <a:lstStyle/>
          <a:p>
            <a:endParaRPr lang="en-US" smtClean="0"/>
          </a:p>
        </p:txBody>
      </p:sp>
      <p:sp>
        <p:nvSpPr>
          <p:cNvPr id="17412" name="Header Placeholder 3"/>
          <p:cNvSpPr>
            <a:spLocks noGrp="1"/>
          </p:cNvSpPr>
          <p:nvPr>
            <p:ph type="hdr" sz="quarter"/>
          </p:nvPr>
        </p:nvSpPr>
        <p:spPr>
          <a:noFill/>
        </p:spPr>
        <p:txBody>
          <a:bodyPr/>
          <a:lstStyle/>
          <a:p>
            <a:r>
              <a:rPr lang="en-US" smtClean="0"/>
              <a:t>doc.: IEEE 802.11-11/0xxxr0</a:t>
            </a:r>
          </a:p>
        </p:txBody>
      </p:sp>
      <p:sp>
        <p:nvSpPr>
          <p:cNvPr id="17413" name="Date Placeholder 4"/>
          <p:cNvSpPr>
            <a:spLocks noGrp="1"/>
          </p:cNvSpPr>
          <p:nvPr>
            <p:ph type="dt" sz="quarter" idx="1"/>
          </p:nvPr>
        </p:nvSpPr>
        <p:spPr>
          <a:noFill/>
        </p:spPr>
        <p:txBody>
          <a:bodyPr/>
          <a:lstStyle/>
          <a:p>
            <a:r>
              <a:rPr lang="en-US" smtClean="0"/>
              <a:t>November 2011</a:t>
            </a:r>
          </a:p>
        </p:txBody>
      </p:sp>
      <p:sp>
        <p:nvSpPr>
          <p:cNvPr id="17414" name="Footer Placeholder 5"/>
          <p:cNvSpPr>
            <a:spLocks noGrp="1"/>
          </p:cNvSpPr>
          <p:nvPr>
            <p:ph type="ftr" sz="quarter" idx="4"/>
          </p:nvPr>
        </p:nvSpPr>
        <p:spPr>
          <a:noFill/>
        </p:spPr>
        <p:txBody>
          <a:bodyPr/>
          <a:lstStyle/>
          <a:p>
            <a:pPr lvl="4"/>
            <a:r>
              <a:rPr lang="en-US" smtClean="0"/>
              <a:t>Osama Aboul-Magd (Samsung)</a:t>
            </a:r>
          </a:p>
        </p:txBody>
      </p:sp>
      <p:sp>
        <p:nvSpPr>
          <p:cNvPr id="17415" name="Slide Number Placeholder 6"/>
          <p:cNvSpPr>
            <a:spLocks noGrp="1"/>
          </p:cNvSpPr>
          <p:nvPr>
            <p:ph type="sldNum" sz="quarter" idx="5"/>
          </p:nvPr>
        </p:nvSpPr>
        <p:spPr>
          <a:noFill/>
        </p:spPr>
        <p:txBody>
          <a:bodyPr/>
          <a:lstStyle/>
          <a:p>
            <a:r>
              <a:rPr lang="en-US" smtClean="0"/>
              <a:t>Page </a:t>
            </a:r>
            <a:fld id="{B3F56AF8-3022-4909-9742-70455232F6CE}" type="slidenum">
              <a:rPr lang="en-US" smtClean="0"/>
              <a:pPr/>
              <a:t>78</a:t>
            </a:fld>
            <a:endParaRPr lang="en-US" smtClean="0"/>
          </a:p>
        </p:txBody>
      </p:sp>
    </p:spTree>
    <p:extLst>
      <p:ext uri="{BB962C8B-B14F-4D97-AF65-F5344CB8AC3E}">
        <p14:creationId xmlns:p14="http://schemas.microsoft.com/office/powerpoint/2010/main" val="246765160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5765922-5833-40FD-A006-E296E5999A26}" type="slidenum">
              <a:rPr lang="en-US" altLang="en-US" smtClean="0"/>
              <a:pPr>
                <a:spcBef>
                  <a:spcPct val="0"/>
                </a:spcBef>
              </a:pPr>
              <a:t>79</a:t>
            </a:fld>
            <a:endParaRPr lang="en-US" altLang="en-US" smtClean="0"/>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055858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7E020D9-CC5C-4E78-AC0E-F36B77713F3C}" type="slidenum">
              <a:rPr lang="en-US" altLang="en-US" smtClean="0"/>
              <a:pPr>
                <a:spcBef>
                  <a:spcPct val="0"/>
                </a:spcBef>
              </a:pPr>
              <a:t>80</a:t>
            </a:fld>
            <a:endParaRPr lang="en-US" altLang="en-US" smtClean="0"/>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3467904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1154113" y="701675"/>
            <a:ext cx="4625975"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0EFD97E-5165-4CB8-A4F9-B745A0A248EA}" type="slidenum">
              <a:rPr lang="en-US" altLang="en-US" smtClean="0"/>
              <a:pPr>
                <a:spcBef>
                  <a:spcPct val="0"/>
                </a:spcBef>
              </a:pPr>
              <a:t>81</a:t>
            </a:fld>
            <a:endParaRPr lang="en-US" altLang="en-US" smtClean="0"/>
          </a:p>
        </p:txBody>
      </p:sp>
    </p:spTree>
    <p:extLst>
      <p:ext uri="{BB962C8B-B14F-4D97-AF65-F5344CB8AC3E}">
        <p14:creationId xmlns:p14="http://schemas.microsoft.com/office/powerpoint/2010/main" val="12586332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54113" y="701675"/>
            <a:ext cx="4625975"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F6A1D22-A644-4CDB-8BDC-4105F9334798}" type="slidenum">
              <a:rPr lang="en-US" altLang="en-US" smtClean="0"/>
              <a:pPr>
                <a:spcBef>
                  <a:spcPct val="0"/>
                </a:spcBef>
              </a:pPr>
              <a:t>82</a:t>
            </a:fld>
            <a:endParaRPr lang="en-US" altLang="en-US" smtClean="0"/>
          </a:p>
        </p:txBody>
      </p:sp>
    </p:spTree>
    <p:extLst>
      <p:ext uri="{BB962C8B-B14F-4D97-AF65-F5344CB8AC3E}">
        <p14:creationId xmlns:p14="http://schemas.microsoft.com/office/powerpoint/2010/main" val="37697598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54113" y="701675"/>
            <a:ext cx="4625975"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D389C54-ECDB-4D24-AADC-D3249AF2D5C4}" type="slidenum">
              <a:rPr lang="en-US" altLang="en-US" smtClean="0"/>
              <a:pPr>
                <a:spcBef>
                  <a:spcPct val="0"/>
                </a:spcBef>
              </a:pPr>
              <a:t>83</a:t>
            </a:fld>
            <a:endParaRPr lang="en-US" altLang="en-US" smtClean="0"/>
          </a:p>
        </p:txBody>
      </p:sp>
    </p:spTree>
    <p:extLst>
      <p:ext uri="{BB962C8B-B14F-4D97-AF65-F5344CB8AC3E}">
        <p14:creationId xmlns:p14="http://schemas.microsoft.com/office/powerpoint/2010/main" val="368028443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154113" y="701675"/>
            <a:ext cx="4625975" cy="3468688"/>
          </a:xfrm>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663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61AD243A-2211-4AED-A10A-8C81A3ABED46}" type="slidenum">
              <a:rPr lang="en-US" altLang="en-US" smtClean="0"/>
              <a:pPr>
                <a:spcBef>
                  <a:spcPct val="0"/>
                </a:spcBef>
              </a:pPr>
              <a:t>84</a:t>
            </a:fld>
            <a:endParaRPr lang="en-US" altLang="en-US" smtClean="0"/>
          </a:p>
        </p:txBody>
      </p:sp>
    </p:spTree>
    <p:extLst>
      <p:ext uri="{BB962C8B-B14F-4D97-AF65-F5344CB8AC3E}">
        <p14:creationId xmlns:p14="http://schemas.microsoft.com/office/powerpoint/2010/main" val="20929472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802.11-15/1466r0</a:t>
            </a:r>
            <a:endParaRPr lang="en-US"/>
          </a:p>
        </p:txBody>
      </p:sp>
      <p:sp>
        <p:nvSpPr>
          <p:cNvPr id="5" name="Rectangle 3"/>
          <p:cNvSpPr>
            <a:spLocks noGrp="1" noChangeArrowheads="1"/>
          </p:cNvSpPr>
          <p:nvPr>
            <p:ph type="dt"/>
          </p:nvPr>
        </p:nvSpPr>
        <p:spPr>
          <a:ln/>
        </p:spPr>
        <p:txBody>
          <a:bodyPr/>
          <a:lstStyle/>
          <a:p>
            <a:r>
              <a:rPr lang="en-US" dirty="0" smtClean="0"/>
              <a:t>May 2016</a:t>
            </a:r>
            <a:endParaRPr lang="en-US" dirty="0"/>
          </a:p>
        </p:txBody>
      </p:sp>
      <p:sp>
        <p:nvSpPr>
          <p:cNvPr id="6" name="Rectangle 6"/>
          <p:cNvSpPr>
            <a:spLocks noGrp="1" noChangeArrowheads="1"/>
          </p:cNvSpPr>
          <p:nvPr>
            <p:ph type="ftr"/>
          </p:nvPr>
        </p:nvSpPr>
        <p:spPr>
          <a:ln/>
        </p:spPr>
        <p:txBody>
          <a:bodyPr/>
          <a:lstStyle/>
          <a:p>
            <a:r>
              <a:rPr lang="en-US" dirty="0" smtClean="0"/>
              <a:t>Jonathan Segev, Intel Corporation</a:t>
            </a:r>
            <a:endParaRPr lang="en-US" dirty="0"/>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38935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a:xfrm>
            <a:off x="1154113" y="701675"/>
            <a:ext cx="4625975" cy="3468688"/>
          </a:xfrm>
          <a:ln/>
        </p:spPr>
      </p:sp>
      <p:sp>
        <p:nvSpPr>
          <p:cNvPr id="163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1639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C00F435-56E9-443F-9366-E841BD9B959E}" type="slidenum">
              <a:rPr lang="en-US" altLang="en-US" smtClean="0"/>
              <a:pPr>
                <a:spcBef>
                  <a:spcPct val="0"/>
                </a:spcBef>
              </a:pPr>
              <a:t>90</a:t>
            </a:fld>
            <a:endParaRPr lang="en-US" altLang="en-US" smtClean="0"/>
          </a:p>
        </p:txBody>
      </p:sp>
    </p:spTree>
    <p:extLst>
      <p:ext uri="{BB962C8B-B14F-4D97-AF65-F5344CB8AC3E}">
        <p14:creationId xmlns:p14="http://schemas.microsoft.com/office/powerpoint/2010/main" val="712631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xfrm>
            <a:off x="1154113" y="701675"/>
            <a:ext cx="4625975" cy="3468688"/>
          </a:xfrm>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18438"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AEA6B4E-8059-47EF-8FEC-E0B77B86D49A}" type="slidenum">
              <a:rPr lang="en-US" altLang="en-US" smtClean="0"/>
              <a:pPr>
                <a:spcBef>
                  <a:spcPct val="0"/>
                </a:spcBef>
              </a:pPr>
              <a:t>91</a:t>
            </a:fld>
            <a:endParaRPr lang="en-US" altLang="en-US" smtClean="0"/>
          </a:p>
        </p:txBody>
      </p:sp>
    </p:spTree>
    <p:extLst>
      <p:ext uri="{BB962C8B-B14F-4D97-AF65-F5344CB8AC3E}">
        <p14:creationId xmlns:p14="http://schemas.microsoft.com/office/powerpoint/2010/main" val="419973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doc.: IEEE 802.11-15/0978r1</a:t>
            </a:r>
            <a:endParaRPr lang="en-US"/>
          </a:p>
        </p:txBody>
      </p:sp>
      <p:sp>
        <p:nvSpPr>
          <p:cNvPr id="5" name="Date Placeholder 4"/>
          <p:cNvSpPr>
            <a:spLocks noGrp="1"/>
          </p:cNvSpPr>
          <p:nvPr>
            <p:ph type="dt" idx="11"/>
          </p:nvPr>
        </p:nvSpPr>
        <p:spPr/>
        <p:txBody>
          <a:bodyPr/>
          <a:lstStyle/>
          <a:p>
            <a:pPr>
              <a:defRPr/>
            </a:pPr>
            <a:r>
              <a:rPr lang="en-US" smtClean="0"/>
              <a:t>May 2006</a:t>
            </a:r>
            <a:endParaRPr lang="en-US"/>
          </a:p>
        </p:txBody>
      </p:sp>
      <p:sp>
        <p:nvSpPr>
          <p:cNvPr id="6" name="Footer Placeholder 5"/>
          <p:cNvSpPr>
            <a:spLocks noGrp="1"/>
          </p:cNvSpPr>
          <p:nvPr>
            <p:ph type="ftr" sz="quarter" idx="12"/>
          </p:nvPr>
        </p:nvSpPr>
        <p:spPr/>
        <p:txBody>
          <a:bodyPr/>
          <a:lstStyle/>
          <a:p>
            <a:pPr lvl="4">
              <a:defRPr/>
            </a:pPr>
            <a:r>
              <a:rPr lang="en-US" smtClean="0"/>
              <a:t>Bruce Kraemer, Marvell</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6</a:t>
            </a:fld>
            <a:endParaRPr lang="en-US"/>
          </a:p>
        </p:txBody>
      </p:sp>
    </p:spTree>
    <p:extLst>
      <p:ext uri="{BB962C8B-B14F-4D97-AF65-F5344CB8AC3E}">
        <p14:creationId xmlns:p14="http://schemas.microsoft.com/office/powerpoint/2010/main" val="8932142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3C170DF-29E5-44AB-A3DA-32A2561B8FFB}" type="slidenum">
              <a:rPr lang="en-US" altLang="en-US" smtClean="0"/>
              <a:pPr>
                <a:spcBef>
                  <a:spcPct val="0"/>
                </a:spcBef>
              </a:pPr>
              <a:t>95</a:t>
            </a:fld>
            <a:endParaRPr lang="en-US" altLang="en-US" smtClean="0"/>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229225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398F1D3B-D37D-420B-81D8-D2F6BF517AF9}" type="slidenum">
              <a:rPr lang="en-US" altLang="en-US" smtClean="0"/>
              <a:pPr>
                <a:spcBef>
                  <a:spcPct val="0"/>
                </a:spcBef>
              </a:pPr>
              <a:t>96</a:t>
            </a:fld>
            <a:endParaRPr lang="en-US" altLang="en-US" smtClean="0"/>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5520359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C634BDFD-BACA-4097-8CFD-F6E08EF06907}" type="slidenum">
              <a:rPr lang="en-US" altLang="en-US" smtClean="0"/>
              <a:pPr>
                <a:spcBef>
                  <a:spcPct val="0"/>
                </a:spcBef>
              </a:pPr>
              <a:t>97</a:t>
            </a:fld>
            <a:endParaRPr lang="en-US" altLang="en-US" smtClean="0"/>
          </a:p>
        </p:txBody>
      </p:sp>
      <p:sp>
        <p:nvSpPr>
          <p:cNvPr id="20486" name="Rectangle 2"/>
          <p:cNvSpPr>
            <a:spLocks noGrp="1" noRot="1" noChangeAspect="1" noChangeArrowheads="1" noTextEdit="1"/>
          </p:cNvSpPr>
          <p:nvPr>
            <p:ph type="sldImg"/>
          </p:nvPr>
        </p:nvSpPr>
        <p:spPr>
          <a:xfrm>
            <a:off x="1154113" y="701675"/>
            <a:ext cx="4625975"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77578452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98</a:t>
            </a:fld>
            <a:endParaRPr lang="en-GB" dirty="0"/>
          </a:p>
        </p:txBody>
      </p:sp>
      <p:sp>
        <p:nvSpPr>
          <p:cNvPr id="11270" name="Rectangle 2"/>
          <p:cNvSpPr>
            <a:spLocks noGrp="1" noRot="1" noChangeAspect="1" noChangeArrowheads="1" noTextEdit="1"/>
          </p:cNvSpPr>
          <p:nvPr>
            <p:ph type="sldImg"/>
          </p:nvPr>
        </p:nvSpPr>
        <p:spPr>
          <a:xfrm>
            <a:off x="922338" y="750888"/>
            <a:ext cx="4949825"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8073186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125623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103</a:t>
            </a:fld>
            <a:endParaRPr lang="en-US"/>
          </a:p>
        </p:txBody>
      </p:sp>
    </p:spTree>
    <p:extLst>
      <p:ext uri="{BB962C8B-B14F-4D97-AF65-F5344CB8AC3E}">
        <p14:creationId xmlns:p14="http://schemas.microsoft.com/office/powerpoint/2010/main" val="3348474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3555"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59DFE69E-7B67-423D-89E4-C946A1808069}" type="slidenum">
              <a:rPr lang="en-US" smtClean="0"/>
              <a:pPr/>
              <a:t>105</a:t>
            </a:fld>
            <a:endParaRPr lang="en-US" smtClean="0"/>
          </a:p>
        </p:txBody>
      </p:sp>
      <p:sp>
        <p:nvSpPr>
          <p:cNvPr id="23558" name="Rectangle 2"/>
          <p:cNvSpPr>
            <a:spLocks noGrp="1" noRot="1" noChangeAspect="1" noChangeArrowheads="1" noTextEdit="1"/>
          </p:cNvSpPr>
          <p:nvPr>
            <p:ph type="sldImg"/>
          </p:nvPr>
        </p:nvSpPr>
        <p:spPr>
          <a:xfrm>
            <a:off x="1154113" y="701675"/>
            <a:ext cx="4625975" cy="3468688"/>
          </a:xfrm>
          <a:ln/>
        </p:spPr>
      </p:sp>
      <p:sp>
        <p:nvSpPr>
          <p:cNvPr id="2355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8106248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4579"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2B2D208-67FA-4E74-9755-1AF3509BEB51}" type="slidenum">
              <a:rPr lang="en-US" smtClean="0"/>
              <a:pPr/>
              <a:t>106</a:t>
            </a:fld>
            <a:endParaRPr lang="en-US" smtClean="0"/>
          </a:p>
        </p:txBody>
      </p:sp>
      <p:sp>
        <p:nvSpPr>
          <p:cNvPr id="24582" name="Rectangle 2"/>
          <p:cNvSpPr>
            <a:spLocks noGrp="1" noRot="1" noChangeAspect="1" noChangeArrowheads="1" noTextEdit="1"/>
          </p:cNvSpPr>
          <p:nvPr>
            <p:ph type="sldImg"/>
          </p:nvPr>
        </p:nvSpPr>
        <p:spPr>
          <a:xfrm>
            <a:off x="1154113" y="701675"/>
            <a:ext cx="4625975"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smtClean="0"/>
          </a:p>
        </p:txBody>
      </p:sp>
    </p:spTree>
    <p:extLst>
      <p:ext uri="{BB962C8B-B14F-4D97-AF65-F5344CB8AC3E}">
        <p14:creationId xmlns:p14="http://schemas.microsoft.com/office/powerpoint/2010/main" val="4704248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107</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2160518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108</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54513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smtClean="0"/>
              <a:t>doc.: IEEE 802.11-15/1529r0</a:t>
            </a:r>
            <a:endParaRPr lang="en-US"/>
          </a:p>
        </p:txBody>
      </p:sp>
      <p:sp>
        <p:nvSpPr>
          <p:cNvPr id="5" name="Date Placeholder 4"/>
          <p:cNvSpPr>
            <a:spLocks noGrp="1"/>
          </p:cNvSpPr>
          <p:nvPr>
            <p:ph type="dt" idx="11"/>
          </p:nvPr>
        </p:nvSpPr>
        <p:spPr/>
        <p:txBody>
          <a:bodyPr/>
          <a:lstStyle/>
          <a:p>
            <a:pPr>
              <a:defRPr/>
            </a:pPr>
            <a:r>
              <a:rPr lang="en-US" smtClean="0"/>
              <a:t>January 2016</a:t>
            </a:r>
            <a:endParaRPr lang="en-US"/>
          </a:p>
        </p:txBody>
      </p:sp>
      <p:sp>
        <p:nvSpPr>
          <p:cNvPr id="6" name="Footer Placeholder 5"/>
          <p:cNvSpPr>
            <a:spLocks noGrp="1"/>
          </p:cNvSpPr>
          <p:nvPr>
            <p:ph type="ftr" sz="quarter" idx="12"/>
          </p:nvPr>
        </p:nvSpPr>
        <p:spPr/>
        <p:txBody>
          <a:bodyPr/>
          <a:lstStyle/>
          <a:p>
            <a:pPr lvl="4">
              <a:defRPr/>
            </a:pPr>
            <a:r>
              <a:rPr lang="en-US" smtClean="0"/>
              <a:t>Adrian Stephens, Intel Corporation</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0C4CDFAE-F895-48F6-BF6B-C54B41AC9E6C}" type="slidenum">
              <a:rPr lang="en-US" smtClean="0"/>
              <a:pPr>
                <a:defRPr/>
              </a:pPr>
              <a:t>7</a:t>
            </a:fld>
            <a:endParaRPr lang="en-US"/>
          </a:p>
        </p:txBody>
      </p:sp>
    </p:spTree>
    <p:extLst>
      <p:ext uri="{BB962C8B-B14F-4D97-AF65-F5344CB8AC3E}">
        <p14:creationId xmlns:p14="http://schemas.microsoft.com/office/powerpoint/2010/main" val="27730715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109</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257485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110</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4030866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111</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3711351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112</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8932073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113</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0460056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4198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B0A0A058-61AE-463F-87ED-EACDF2E98EFB}" type="slidenum">
              <a:rPr lang="en-US" smtClean="0"/>
              <a:pPr/>
              <a:t>114</a:t>
            </a:fld>
            <a:endParaRPr lang="en-US" smtClean="0"/>
          </a:p>
        </p:txBody>
      </p:sp>
      <p:sp>
        <p:nvSpPr>
          <p:cNvPr id="41990" name="Rectangle 2"/>
          <p:cNvSpPr>
            <a:spLocks noGrp="1" noRot="1" noChangeAspect="1" noChangeArrowheads="1" noTextEdit="1"/>
          </p:cNvSpPr>
          <p:nvPr>
            <p:ph type="sldImg"/>
          </p:nvPr>
        </p:nvSpPr>
        <p:spPr>
          <a:xfrm>
            <a:off x="1154113" y="701675"/>
            <a:ext cx="4625975" cy="3468688"/>
          </a:xfrm>
          <a:ln/>
        </p:spPr>
      </p:sp>
      <p:sp>
        <p:nvSpPr>
          <p:cNvPr id="4199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402298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40963"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93E5D11F-20FA-4889-9D94-08C3D54988E1}" type="slidenum">
              <a:rPr lang="en-US" smtClean="0"/>
              <a:pPr/>
              <a:t>115</a:t>
            </a:fld>
            <a:endParaRPr lang="en-US" smtClean="0"/>
          </a:p>
        </p:txBody>
      </p:sp>
      <p:sp>
        <p:nvSpPr>
          <p:cNvPr id="40966" name="Rectangle 2"/>
          <p:cNvSpPr>
            <a:spLocks noGrp="1" noRot="1" noChangeAspect="1" noChangeArrowheads="1" noTextEdit="1"/>
          </p:cNvSpPr>
          <p:nvPr>
            <p:ph type="sldImg"/>
          </p:nvPr>
        </p:nvSpPr>
        <p:spPr>
          <a:xfrm>
            <a:off x="1154113" y="701675"/>
            <a:ext cx="4625975" cy="3468688"/>
          </a:xfrm>
          <a:ln/>
        </p:spPr>
      </p:sp>
      <p:sp>
        <p:nvSpPr>
          <p:cNvPr id="40967"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8885703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38915"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3891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3891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A734D471-6454-471D-A711-6EED3DF1D25E}" type="slidenum">
              <a:rPr lang="en-US" smtClean="0"/>
              <a:pPr/>
              <a:t>116</a:t>
            </a:fld>
            <a:endParaRPr lang="en-US" smtClean="0"/>
          </a:p>
        </p:txBody>
      </p:sp>
      <p:sp>
        <p:nvSpPr>
          <p:cNvPr id="38918" name="Rectangle 2"/>
          <p:cNvSpPr>
            <a:spLocks noGrp="1" noRot="1" noChangeAspect="1" noChangeArrowheads="1" noTextEdit="1"/>
          </p:cNvSpPr>
          <p:nvPr>
            <p:ph type="sldImg"/>
          </p:nvPr>
        </p:nvSpPr>
        <p:spPr>
          <a:xfrm>
            <a:off x="1154113" y="701675"/>
            <a:ext cx="4625975" cy="3468688"/>
          </a:xfrm>
          <a:ln/>
        </p:spPr>
      </p:sp>
      <p:sp>
        <p:nvSpPr>
          <p:cNvPr id="38919"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6088414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117</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880036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118</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244536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p:spPr>
        <p:txBody>
          <a:bodyPr/>
          <a:lstStyle/>
          <a:p>
            <a:r>
              <a:rPr lang="en-US" smtClean="0"/>
              <a:t>May 2017</a:t>
            </a:r>
            <a:endParaRPr lang="en-US"/>
          </a:p>
        </p:txBody>
      </p:sp>
      <p:sp>
        <p:nvSpPr>
          <p:cNvPr id="47107"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47108" name="Rectangle 6"/>
          <p:cNvSpPr>
            <a:spLocks noGrp="1" noChangeArrowheads="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47109" name="Rectangle 7"/>
          <p:cNvSpPr>
            <a:spLocks noGrp="1" noChangeArrowheads="1"/>
          </p:cNvSpPr>
          <p:nvPr>
            <p:ph type="sldNum" sz="quarter" idx="5"/>
          </p:nvPr>
        </p:nvSpPr>
        <p:spPr>
          <a:noFill/>
        </p:spPr>
        <p:txBody>
          <a:bodyPr/>
          <a:lstStyle/>
          <a:p>
            <a:r>
              <a:rPr lang="en-US"/>
              <a:t>Page </a:t>
            </a:r>
            <a:fld id="{3554447F-A678-4ED9-8E54-D24F45F2B035}" type="slidenum">
              <a:rPr lang="en-US" smtClean="0"/>
              <a:pPr/>
              <a:t>8</a:t>
            </a:fld>
            <a:endParaRPr lang="en-US"/>
          </a:p>
        </p:txBody>
      </p:sp>
      <p:sp>
        <p:nvSpPr>
          <p:cNvPr id="47110" name="Rectangle 2"/>
          <p:cNvSpPr>
            <a:spLocks noGrp="1" noRot="1" noChangeAspect="1" noChangeArrowheads="1" noTextEdit="1"/>
          </p:cNvSpPr>
          <p:nvPr>
            <p:ph type="sldImg"/>
          </p:nvPr>
        </p:nvSpPr>
        <p:spPr>
          <a:xfrm>
            <a:off x="1154113" y="701675"/>
            <a:ext cx="4625975" cy="3468688"/>
          </a:xfrm>
          <a:ln/>
        </p:spPr>
      </p:sp>
      <p:sp>
        <p:nvSpPr>
          <p:cNvPr id="47111"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330628763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119</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265799215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doc.: IEEE 802.11-17/0877r0</a:t>
            </a:r>
          </a:p>
        </p:txBody>
      </p:sp>
      <p:sp>
        <p:nvSpPr>
          <p:cNvPr id="26627" name="Rectangle 3"/>
          <p:cNvSpPr>
            <a:spLocks noGrp="1" noChangeArrowheads="1"/>
          </p:cNvSpPr>
          <p:nvPr>
            <p:ph type="dt" sz="quarter" idx="1"/>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smtClean="0"/>
              <a:t>July 2017</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Dorothy Stanley, HPE</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E783FD9D-D6EB-47B8-935B-6BFFBD965035}" type="slidenum">
              <a:rPr lang="en-US" smtClean="0"/>
              <a:pPr/>
              <a:t>120</a:t>
            </a:fld>
            <a:endParaRPr lang="en-US" smtClean="0"/>
          </a:p>
        </p:txBody>
      </p:sp>
      <p:sp>
        <p:nvSpPr>
          <p:cNvPr id="26630" name="Rectangle 2"/>
          <p:cNvSpPr>
            <a:spLocks noGrp="1" noRot="1" noChangeAspect="1" noChangeArrowheads="1" noTextEdit="1"/>
          </p:cNvSpPr>
          <p:nvPr>
            <p:ph type="sldImg"/>
          </p:nvPr>
        </p:nvSpPr>
        <p:spPr>
          <a:xfrm>
            <a:off x="1154113" y="701675"/>
            <a:ext cx="4625975" cy="3468688"/>
          </a:xfrm>
          <a:ln/>
        </p:spPr>
      </p:sp>
      <p:sp>
        <p:nvSpPr>
          <p:cNvPr id="26631"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363369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p:spPr>
        <p:txBody>
          <a:bodyPr/>
          <a:lstStyle/>
          <a:p>
            <a:r>
              <a:rPr lang="en-US" smtClean="0"/>
              <a:t>May 2017</a:t>
            </a:r>
            <a:endParaRPr lang="en-US"/>
          </a:p>
        </p:txBody>
      </p:sp>
      <p:sp>
        <p:nvSpPr>
          <p:cNvPr id="51203" name="Rectangle 3"/>
          <p:cNvSpPr txBox="1">
            <a:spLocks noGrp="1" noChangeArrowheads="1"/>
          </p:cNvSpPr>
          <p:nvPr/>
        </p:nvSpPr>
        <p:spPr bwMode="auto">
          <a:xfrm>
            <a:off x="654050" y="98425"/>
            <a:ext cx="827088" cy="212725"/>
          </a:xfrm>
          <a:prstGeom prst="rect">
            <a:avLst/>
          </a:prstGeom>
          <a:noFill/>
          <a:ln w="9525">
            <a:noFill/>
            <a:miter lim="800000"/>
            <a:headEnd/>
            <a:tailEnd/>
          </a:ln>
        </p:spPr>
        <p:txBody>
          <a:bodyPr wrap="none" lIns="0" tIns="0" rIns="0" bIns="0" anchor="b">
            <a:spAutoFit/>
          </a:bodyPr>
          <a:lstStyle/>
          <a:p>
            <a:pPr defTabSz="933450"/>
            <a:r>
              <a:rPr lang="en-US" sz="1400" b="1"/>
              <a:t>July 2007</a:t>
            </a:r>
          </a:p>
        </p:txBody>
      </p:sp>
      <p:sp>
        <p:nvSpPr>
          <p:cNvPr id="51204" name="Rectangle 6"/>
          <p:cNvSpPr>
            <a:spLocks noGrp="1" noChangeArrowheads="1"/>
          </p:cNvSpPr>
          <p:nvPr>
            <p:ph type="ftr" sz="quarter" idx="4"/>
          </p:nvPr>
        </p:nvSpPr>
        <p:spPr>
          <a:xfrm>
            <a:off x="5357813" y="8985250"/>
            <a:ext cx="923925" cy="182563"/>
          </a:xfrm>
          <a:noFill/>
        </p:spPr>
        <p:txBody>
          <a:bodyPr/>
          <a:lstStyle/>
          <a:p>
            <a:pPr lvl="4"/>
            <a:r>
              <a:rPr lang="en-US" smtClean="0"/>
              <a:t>Robert Stacey, Intel</a:t>
            </a:r>
            <a:endParaRPr lang="en-US"/>
          </a:p>
        </p:txBody>
      </p:sp>
      <p:sp>
        <p:nvSpPr>
          <p:cNvPr id="51205" name="Rectangle 7"/>
          <p:cNvSpPr>
            <a:spLocks noGrp="1" noChangeArrowheads="1"/>
          </p:cNvSpPr>
          <p:nvPr>
            <p:ph type="sldNum" sz="quarter" idx="5"/>
          </p:nvPr>
        </p:nvSpPr>
        <p:spPr>
          <a:noFill/>
        </p:spPr>
        <p:txBody>
          <a:bodyPr/>
          <a:lstStyle/>
          <a:p>
            <a:r>
              <a:rPr lang="en-US"/>
              <a:t>Page </a:t>
            </a:r>
            <a:fld id="{2A966BB1-2648-428D-89B2-DEE69CF444F7}" type="slidenum">
              <a:rPr lang="en-US" smtClean="0"/>
              <a:pPr/>
              <a:t>9</a:t>
            </a:fld>
            <a:endParaRPr lang="en-US"/>
          </a:p>
        </p:txBody>
      </p:sp>
      <p:sp>
        <p:nvSpPr>
          <p:cNvPr id="51206" name="Rectangle 2"/>
          <p:cNvSpPr>
            <a:spLocks noGrp="1" noRot="1" noChangeAspect="1" noChangeArrowheads="1" noTextEdit="1"/>
          </p:cNvSpPr>
          <p:nvPr>
            <p:ph type="sldImg"/>
          </p:nvPr>
        </p:nvSpPr>
        <p:spPr>
          <a:xfrm>
            <a:off x="1154113" y="701675"/>
            <a:ext cx="4625975" cy="3468688"/>
          </a:xfrm>
          <a:ln/>
        </p:spPr>
      </p:sp>
      <p:sp>
        <p:nvSpPr>
          <p:cNvPr id="51207" name="Rectangle 3"/>
          <p:cNvSpPr>
            <a:spLocks noGrp="1" noChangeArrowheads="1"/>
          </p:cNvSpPr>
          <p:nvPr>
            <p:ph type="body" idx="1"/>
          </p:nvPr>
        </p:nvSpPr>
        <p:spPr>
          <a:noFill/>
          <a:ln/>
        </p:spPr>
        <p:txBody>
          <a:bodyPr/>
          <a:lstStyle/>
          <a:p>
            <a:endParaRPr lang="en-GB"/>
          </a:p>
        </p:txBody>
      </p:sp>
    </p:spTree>
    <p:extLst>
      <p:ext uri="{BB962C8B-B14F-4D97-AF65-F5344CB8AC3E}">
        <p14:creationId xmlns:p14="http://schemas.microsoft.com/office/powerpoint/2010/main" val="4129090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CDFF75A2-6F5B-4D4B-A1CF-EDEEA4E4B5D9}" type="slidenum">
              <a:rPr lang="en-US"/>
              <a:pPr>
                <a:defRPr/>
              </a:pPr>
              <a:t>‹#›</a:t>
            </a:fld>
            <a:endParaRPr lang="en-US"/>
          </a:p>
        </p:txBody>
      </p:sp>
    </p:spTree>
    <p:extLst>
      <p:ext uri="{BB962C8B-B14F-4D97-AF65-F5344CB8AC3E}">
        <p14:creationId xmlns:p14="http://schemas.microsoft.com/office/powerpoint/2010/main" val="1451002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AEE1C41-13CA-4068-AF87-F2963A445E35}" type="slidenum">
              <a:rPr lang="en-US"/>
              <a:pPr>
                <a:defRPr/>
              </a:pPr>
              <a:t>‹#›</a:t>
            </a:fld>
            <a:endParaRPr lang="en-US"/>
          </a:p>
        </p:txBody>
      </p:sp>
    </p:spTree>
    <p:extLst>
      <p:ext uri="{BB962C8B-B14F-4D97-AF65-F5344CB8AC3E}">
        <p14:creationId xmlns:p14="http://schemas.microsoft.com/office/powerpoint/2010/main" val="69070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36B1EE72-AEBD-4C27-8447-805D14E1A4F6}" type="slidenum">
              <a:rPr lang="en-US"/>
              <a:pPr>
                <a:defRPr/>
              </a:pPr>
              <a:t>‹#›</a:t>
            </a:fld>
            <a:endParaRPr lang="en-US"/>
          </a:p>
        </p:txBody>
      </p:sp>
    </p:spTree>
    <p:extLst>
      <p:ext uri="{BB962C8B-B14F-4D97-AF65-F5344CB8AC3E}">
        <p14:creationId xmlns:p14="http://schemas.microsoft.com/office/powerpoint/2010/main" val="499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AC10F9D-9D4C-4E46-A08D-B0355AB774B1}" type="slidenum">
              <a:rPr lang="en-US"/>
              <a:pPr>
                <a:defRPr/>
              </a:pPr>
              <a:t>‹#›</a:t>
            </a:fld>
            <a:endParaRPr lang="en-US"/>
          </a:p>
        </p:txBody>
      </p:sp>
    </p:spTree>
    <p:extLst>
      <p:ext uri="{BB962C8B-B14F-4D97-AF65-F5344CB8AC3E}">
        <p14:creationId xmlns:p14="http://schemas.microsoft.com/office/powerpoint/2010/main" val="211801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p:txBody>
          <a:bodyPr/>
          <a:lstStyle>
            <a:lvl1pPr>
              <a:defRPr/>
            </a:lvl1pPr>
          </a:lstStyle>
          <a:p>
            <a:pPr>
              <a:defRPr/>
            </a:pPr>
            <a:r>
              <a:rPr lang="en-US"/>
              <a:t>Slide </a:t>
            </a:r>
            <a:fld id="{02BD51C0-984A-42EB-B1D1-D00F04D39060}" type="slidenum">
              <a:rPr lang="en-US"/>
              <a:pPr>
                <a:defRPr/>
              </a:pPr>
              <a:t>‹#›</a:t>
            </a:fld>
            <a:endParaRPr lang="en-US"/>
          </a:p>
        </p:txBody>
      </p:sp>
    </p:spTree>
    <p:extLst>
      <p:ext uri="{BB962C8B-B14F-4D97-AF65-F5344CB8AC3E}">
        <p14:creationId xmlns:p14="http://schemas.microsoft.com/office/powerpoint/2010/main" val="1547740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19CDBFA-76A2-4597-AA38-8543ED035B58}" type="slidenum">
              <a:rPr lang="en-US"/>
              <a:pPr>
                <a:defRPr/>
              </a:pPr>
              <a:t>‹#›</a:t>
            </a:fld>
            <a:endParaRPr lang="en-US"/>
          </a:p>
        </p:txBody>
      </p:sp>
    </p:spTree>
    <p:extLst>
      <p:ext uri="{BB962C8B-B14F-4D97-AF65-F5344CB8AC3E}">
        <p14:creationId xmlns:p14="http://schemas.microsoft.com/office/powerpoint/2010/main" val="11701286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181101DF-3CCF-4DBE-9F6F-C2C8287AACB7}" type="slidenum">
              <a:rPr lang="en-US"/>
              <a:pPr>
                <a:defRPr/>
              </a:pPr>
              <a:t>‹#›</a:t>
            </a:fld>
            <a:endParaRPr lang="en-US"/>
          </a:p>
        </p:txBody>
      </p:sp>
    </p:spTree>
    <p:extLst>
      <p:ext uri="{BB962C8B-B14F-4D97-AF65-F5344CB8AC3E}">
        <p14:creationId xmlns:p14="http://schemas.microsoft.com/office/powerpoint/2010/main" val="314389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4EDB990D-5677-42C3-8409-B86316F68D9F}" type="slidenum">
              <a:rPr lang="en-US"/>
              <a:pPr>
                <a:defRPr/>
              </a:pPr>
              <a:t>‹#›</a:t>
            </a:fld>
            <a:endParaRPr lang="en-US"/>
          </a:p>
        </p:txBody>
      </p:sp>
    </p:spTree>
    <p:extLst>
      <p:ext uri="{BB962C8B-B14F-4D97-AF65-F5344CB8AC3E}">
        <p14:creationId xmlns:p14="http://schemas.microsoft.com/office/powerpoint/2010/main" val="1028492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6E0127D-EA26-47D7-BEDD-43594B1CA0D8}" type="slidenum">
              <a:rPr lang="en-US"/>
              <a:pPr>
                <a:defRPr/>
              </a:pPr>
              <a:t>‹#›</a:t>
            </a:fld>
            <a:endParaRPr lang="en-US"/>
          </a:p>
        </p:txBody>
      </p:sp>
    </p:spTree>
    <p:extLst>
      <p:ext uri="{BB962C8B-B14F-4D97-AF65-F5344CB8AC3E}">
        <p14:creationId xmlns:p14="http://schemas.microsoft.com/office/powerpoint/2010/main" val="358492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AC8A6EB5-1BF3-4B79-A25A-A80C2579D0D2}" type="slidenum">
              <a:rPr lang="en-US"/>
              <a:pPr>
                <a:defRPr/>
              </a:pPr>
              <a:t>‹#›</a:t>
            </a:fld>
            <a:endParaRPr lang="en-US"/>
          </a:p>
        </p:txBody>
      </p:sp>
    </p:spTree>
    <p:extLst>
      <p:ext uri="{BB962C8B-B14F-4D97-AF65-F5344CB8AC3E}">
        <p14:creationId xmlns:p14="http://schemas.microsoft.com/office/powerpoint/2010/main" val="3363428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dirty="0"/>
              <a:t>Slide </a:t>
            </a:r>
            <a:fld id="{0A3E2874-852B-40F2-A72B-30C3B22A2F27}" type="slidenum">
              <a:rPr lang="en-US"/>
              <a:pPr>
                <a:defRPr/>
              </a:pPr>
              <a:t>‹#›</a:t>
            </a:fld>
            <a:endParaRPr lang="en-US" dirty="0"/>
          </a:p>
        </p:txBody>
      </p:sp>
    </p:spTree>
    <p:extLst>
      <p:ext uri="{BB962C8B-B14F-4D97-AF65-F5344CB8AC3E}">
        <p14:creationId xmlns:p14="http://schemas.microsoft.com/office/powerpoint/2010/main" val="2085537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7B4D0AE-50A3-4374-B97B-94DD77DA913C}" type="slidenum">
              <a:rPr lang="en-US"/>
              <a:pPr>
                <a:defRPr/>
              </a:pPr>
              <a:t>‹#›</a:t>
            </a:fld>
            <a:endParaRPr lang="en-US"/>
          </a:p>
        </p:txBody>
      </p:sp>
    </p:spTree>
    <p:extLst>
      <p:ext uri="{BB962C8B-B14F-4D97-AF65-F5344CB8AC3E}">
        <p14:creationId xmlns:p14="http://schemas.microsoft.com/office/powerpoint/2010/main" val="32743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July 2017</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Adrian Stephens, Intel Corporation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A5BC343-D255-4229-A3C1-C2A825309C06}" type="slidenum">
              <a:rPr lang="en-US"/>
              <a:pPr>
                <a:defRPr/>
              </a:pPr>
              <a:t>‹#›</a:t>
            </a:fld>
            <a:endParaRPr lang="en-US"/>
          </a:p>
        </p:txBody>
      </p:sp>
    </p:spTree>
    <p:extLst>
      <p:ext uri="{BB962C8B-B14F-4D97-AF65-F5344CB8AC3E}">
        <p14:creationId xmlns:p14="http://schemas.microsoft.com/office/powerpoint/2010/main" val="41051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a:lvl1pPr>
          </a:lstStyle>
          <a:p>
            <a:pPr>
              <a:defRPr/>
            </a:pPr>
            <a:r>
              <a:rPr lang="en-US" smtClean="0"/>
              <a:t>July 2017</a:t>
            </a:r>
            <a:endParaRPr lang="en-US"/>
          </a:p>
        </p:txBody>
      </p:sp>
      <p:sp>
        <p:nvSpPr>
          <p:cNvPr id="1029" name="Rectangle 5"/>
          <p:cNvSpPr>
            <a:spLocks noGrp="1" noChangeArrowheads="1"/>
          </p:cNvSpPr>
          <p:nvPr>
            <p:ph type="ftr" sz="quarter" idx="3"/>
          </p:nvPr>
        </p:nvSpPr>
        <p:spPr bwMode="auto">
          <a:xfrm>
            <a:off x="8077200" y="6475413"/>
            <a:ext cx="4667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1200" b="0"/>
            </a:lvl1pPr>
          </a:lstStyle>
          <a:p>
            <a:pPr>
              <a:defRPr/>
            </a:pPr>
            <a:r>
              <a:rPr lang="en-US" smtClean="0"/>
              <a:t>Adrian Stephens, Intel Corporation</a:t>
            </a:r>
            <a:endParaRPr lang="en-US"/>
          </a:p>
        </p:txBody>
      </p:sp>
      <p:sp>
        <p:nvSpPr>
          <p:cNvPr id="1030" name="Rectangle 6"/>
          <p:cNvSpPr>
            <a:spLocks noGrp="1" noChangeArrowheads="1"/>
          </p:cNvSpPr>
          <p:nvPr>
            <p:ph type="sldNum" sz="quarter" idx="4"/>
          </p:nvPr>
        </p:nvSpPr>
        <p:spPr bwMode="auto">
          <a:xfrm>
            <a:off x="4338392" y="6475413"/>
            <a:ext cx="5434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sz="1200" b="0"/>
            </a:lvl1pPr>
          </a:lstStyle>
          <a:p>
            <a:pPr>
              <a:defRPr/>
            </a:pPr>
            <a:r>
              <a:rPr lang="en-US" dirty="0" smtClean="0"/>
              <a:t>Slide </a:t>
            </a:r>
            <a:fld id="{F5DBBF94-17B0-4983-A36A-09B6DE690826}" type="slidenum">
              <a:rPr lang="en-US" smtClean="0"/>
              <a:pPr>
                <a:defRPr/>
              </a:pPr>
              <a:t>‹#›</a:t>
            </a:fld>
            <a:endParaRPr lang="en-US" dirty="0"/>
          </a:p>
        </p:txBody>
      </p:sp>
      <p:sp>
        <p:nvSpPr>
          <p:cNvPr id="1031" name="Rectangle 7"/>
          <p:cNvSpPr>
            <a:spLocks noChangeArrowheads="1"/>
          </p:cNvSpPr>
          <p:nvPr/>
        </p:nvSpPr>
        <p:spPr bwMode="auto">
          <a:xfrm>
            <a:off x="5162485" y="332601"/>
            <a:ext cx="32830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a:r>
              <a:rPr lang="en-US" sz="1800" dirty="0"/>
              <a:t>doc.: IEEE </a:t>
            </a:r>
            <a:r>
              <a:rPr lang="en-US" sz="1800" dirty="0" smtClean="0"/>
              <a:t>802.11-17/0876r0</a:t>
            </a:r>
            <a:endParaRPr lang="en-US" sz="1800"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
        <p:nvSpPr>
          <p:cNvPr id="1033" name="Rectangle 9"/>
          <p:cNvSpPr>
            <a:spLocks noChangeArrowheads="1"/>
          </p:cNvSpPr>
          <p:nvPr/>
        </p:nvSpPr>
        <p:spPr bwMode="auto">
          <a:xfrm>
            <a:off x="685800" y="6475413"/>
            <a:ext cx="4206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0"/>
              <a:t>Report</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hyperlink" Target="https://development.standards.ieee.org/myproject/Public/mytools/draft/styleman.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24/dcn/17/24-17-0006-07-sgtg-tsn-utility-applications-white-paper.docx" TargetMode="External"/><Relationship Id="rId2" Type="http://schemas.openxmlformats.org/officeDocument/2006/relationships/hyperlink" Target="https://mentor.ieee.org/802.24/dcn/17/24-17-0004-06-sgtg-wireless-characteristics-matrix-update-2017.xlsx" TargetMode="External"/><Relationship Id="rId1" Type="http://schemas.openxmlformats.org/officeDocument/2006/relationships/slideLayout" Target="../slideLayouts/slideLayout2.xml"/><Relationship Id="rId4" Type="http://schemas.openxmlformats.org/officeDocument/2006/relationships/hyperlink" Target="https://mentor.ieee.org/802.24/dcn/15/24-15-0036-01-IoTg-internet-of-things-iot-overview-white-paper-draft.pdf" TargetMode="Externa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2.emf"/><Relationship Id="rId4" Type="http://schemas.openxmlformats.org/officeDocument/2006/relationships/oleObject" Target="../embeddings/Microsoft_Word_97_-_2003_Document10.doc"/></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mentor.ieee.org/omniran/bp/StartPage"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www.ieee802.org/1/files/private/cf-drafts/d0/802-1cf-d0-5.pdf"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3.emf"/><Relationship Id="rId4" Type="http://schemas.openxmlformats.org/officeDocument/2006/relationships/oleObject" Target="../embeddings/Microsoft_Word_97_-_2003_Document11.doc"/></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7" Type="http://schemas.openxmlformats.org/officeDocument/2006/relationships/hyperlink" Target="https://tools.ietf.org/html/draft-bormann-t2trg-sworn-00"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www.youtube.com/watch?v=SMh_vggVgrg&amp;index=43&amp;list=PLC86T-6ZTP5jo6kIuqdyeYYhsKv9sUwG1" TargetMode="External"/><Relationship Id="rId5" Type="http://schemas.openxmlformats.org/officeDocument/2006/relationships/hyperlink" Target="https://datatracker.ietf.org/wg/ipwave/charter/" TargetMode="External"/><Relationship Id="rId4" Type="http://schemas.openxmlformats.org/officeDocument/2006/relationships/hyperlink" Target="https://datatracker.ietf.org/doc/draft-ietf-opsawg-capwap-alt-tunnel/"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s://tools.ietf.org/html/draft-ietf-6lo-rfc6775-update-06"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hyperlink" Target="mailto:6lo@ietf.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https://datatracker.ietf.org/wg/ideas/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iasa20/about/"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hyperlink" Target="https://datatracker.ietf.org/wg/banana/about/" TargetMode="External"/><Relationship Id="rId5" Type="http://schemas.openxmlformats.org/officeDocument/2006/relationships/hyperlink" Target="https://datatracker.ietf.org/wg/netslicing/about/" TargetMode="External"/><Relationship Id="rId4" Type="http://schemas.openxmlformats.org/officeDocument/2006/relationships/hyperlink" Target="https://www.ietf.org/blog/2017/06/new-work-at-upcoming-ietf-99-meeting/"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s://www.ietf.org/blog/2017/04/yang-catalog-latest-development-ietf-98-hackathon/Insights"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yangcatalog.org/"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1/dcn/15/11-15-1261-02-0arc-mulicast-performance-optimization-features-overview-for-ietf-nov-2015.ppt"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s://www.ietf.org/proceedings/98/slides/slides-98-intarea-80211-multicast-testbed-and-results-00.pdf" TargetMode="External"/><Relationship Id="rId5" Type="http://schemas.openxmlformats.org/officeDocument/2006/relationships/hyperlink" Target="https://tools.ietf.org/html/draft-perkins-intarea-multicast-ieee802-02" TargetMode="External"/><Relationship Id="rId4" Type="http://schemas.openxmlformats.org/officeDocument/2006/relationships/hyperlink" Target="http://www.ieee802.org/11/email/stds-802-11/msg01838.html" TargetMode="External"/></Relationships>
</file>

<file path=ppt/slides/_rels/slide113.xml.rels><?xml version="1.0" encoding="UTF-8" standalone="yes"?>
<Relationships xmlns="http://schemas.openxmlformats.org/package/2006/relationships"><Relationship Id="rId8" Type="http://schemas.openxmlformats.org/officeDocument/2006/relationships/hyperlink" Target="https://tools.ietf.org/html/draft-jjmb-v6ops-unique-ipv6-prefix-per-host-00" TargetMode="External"/><Relationship Id="rId3" Type="http://schemas.openxmlformats.org/officeDocument/2006/relationships/hyperlink" Target="http://datatracker.ietf.org/wg/6lo/charter/" TargetMode="External"/><Relationship Id="rId7" Type="http://schemas.openxmlformats.org/officeDocument/2006/relationships/hyperlink" Target="https://tools.ietf.org/html/draft-thubert-6lo-backbone-router-02" TargetMode="External"/><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hyperlink" Target="https://tools.ietf.org/html/draft-thubert-6lo-routing-dispatch-06" TargetMode="External"/><Relationship Id="rId11" Type="http://schemas.openxmlformats.org/officeDocument/2006/relationships/hyperlink" Target="http://datatracker.ietf.org/wg/core/" TargetMode="External"/><Relationship Id="rId5" Type="http://schemas.openxmlformats.org/officeDocument/2006/relationships/hyperlink" Target="http://datatracker.ietf.org/doc/draft-delcarpio-6lo-wlanah/" TargetMode="External"/><Relationship Id="rId10" Type="http://schemas.openxmlformats.org/officeDocument/2006/relationships/hyperlink" Target="https://tools.ietf.org/html/draft-ietf-6lo-ethertype-request-01" TargetMode="External"/><Relationship Id="rId4" Type="http://schemas.openxmlformats.org/officeDocument/2006/relationships/hyperlink" Target="https://mentor.ieee.org/802.11/dcn/15/11-15-1085-00-0wng-6lowpan-over-802-11.pptx" TargetMode="External"/><Relationship Id="rId9" Type="http://schemas.openxmlformats.org/officeDocument/2006/relationships/hyperlink" Target="http://datatracker.ietf.org/wg/roll/"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s://datatracker.ietf.org/doc/draft-donnelly-capport-detection/" TargetMode="External"/><Relationship Id="rId4" Type="http://schemas.openxmlformats.org/officeDocument/2006/relationships/hyperlink" Target="https://datatracker.ietf.org/doc/draft-larose-capport-architecture/" TargetMode="External"/></Relationships>
</file>

<file path=ppt/slides/_rels/slide115.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hyperlink" Target="https://tools.ietf.org/html/rfc8146" TargetMode="External"/><Relationship Id="rId4" Type="http://schemas.openxmlformats.org/officeDocument/2006/relationships/hyperlink" Target="https://datatracker.ietf.org/doc/draft-garcia-radext-radius-lorawan/"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https://datatracker.ietf.org/wg/homenet/" TargetMode="External"/><Relationship Id="rId7" Type="http://schemas.openxmlformats.org/officeDocument/2006/relationships/hyperlink" Target="https://datatracker.ietf.org/doc/draft-barth-homenet-wifi-roaming/"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hyperlink" Target="https://datatracker.ietf.org/doc/draft-ietf-homenet-dot/" TargetMode="External"/><Relationship Id="rId5" Type="http://schemas.openxmlformats.org/officeDocument/2006/relationships/hyperlink" Target="https://datatracker.ietf.org/doc/draft-ietf-homenet-hncp/" TargetMode="External"/><Relationship Id="rId4" Type="http://schemas.openxmlformats.org/officeDocument/2006/relationships/hyperlink" Target="http://datatracker.ietf.org/doc/rfc7368/" TargetMode="External"/></Relationships>
</file>

<file path=ppt/slides/_rels/slide117.xml.rels><?xml version="1.0" encoding="UTF-8" standalone="yes"?>
<Relationships xmlns="http://schemas.openxmlformats.org/package/2006/relationships"><Relationship Id="rId8" Type="http://schemas.openxmlformats.org/officeDocument/2006/relationships/hyperlink" Target="https://datatracker.ietf.org/doc/draft-ietf-opsawg-capwap-alt-tunnel/" TargetMode="External"/><Relationship Id="rId13" Type="http://schemas.openxmlformats.org/officeDocument/2006/relationships/hyperlink" Target="https://datatracker.ietf.org/doc/rfc7548/" TargetMode="External"/><Relationship Id="rId3" Type="http://schemas.openxmlformats.org/officeDocument/2006/relationships/hyperlink" Target="http://datatracker.ietf.org/wg/opsawg/" TargetMode="External"/><Relationship Id="rId7" Type="http://schemas.openxmlformats.org/officeDocument/2006/relationships/hyperlink" Target="http://datatracker.ietf.org/doc/draft-ietf-opsawg-capwap-extension/" TargetMode="External"/><Relationship Id="rId12" Type="http://schemas.openxmlformats.org/officeDocument/2006/relationships/hyperlink" Target="https://tools.ietf.org/html/rfc6632"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hyperlink" Target="http://datatracker.ietf.org/doc/rfc7494/" TargetMode="External"/><Relationship Id="rId11" Type="http://schemas.openxmlformats.org/officeDocument/2006/relationships/hyperlink" Target="https://datatracker.ietf.org/doc/draft-pularikkal-opsawg-wifi-calling/" TargetMode="External"/><Relationship Id="rId5" Type="http://schemas.openxmlformats.org/officeDocument/2006/relationships/hyperlink" Target="https://datatracker.ietf.org/doc/draft-ietf-opsawg-capwap-hybridmac/" TargetMode="External"/><Relationship Id="rId10" Type="http://schemas.openxmlformats.org/officeDocument/2006/relationships/hyperlink" Target="https://datatracker.ietf.org/doc/draft-li-opsawg-carrier-ip-service-model-req-arch/" TargetMode="External"/><Relationship Id="rId4" Type="http://schemas.openxmlformats.org/officeDocument/2006/relationships/hyperlink" Target="http://www.ietf.org/id/draft-zhang-opsawg-capwap-cds-02.txt" TargetMode="External"/><Relationship Id="rId9" Type="http://schemas.openxmlformats.org/officeDocument/2006/relationships/hyperlink" Target="https://datatracker.ietf.org/doc/draft-ietf-opsawg-tacacs/"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7" Type="http://schemas.openxmlformats.org/officeDocument/2006/relationships/hyperlink" Target="http://datatracker.ietf.org/doc/draft-ietf-tls-rfc4492bis/" TargetMode="External"/><Relationship Id="rId2" Type="http://schemas.openxmlformats.org/officeDocument/2006/relationships/notesSlide" Target="../notesSlides/notesSlide79.xml"/><Relationship Id="rId1" Type="http://schemas.openxmlformats.org/officeDocument/2006/relationships/slideLayout" Target="../slideLayouts/slideLayout2.xml"/><Relationship Id="rId6" Type="http://schemas.openxmlformats.org/officeDocument/2006/relationships/hyperlink" Target="https://datatracker.ietf.org/doc/draft-ietf-tls-tls13-vectors/" TargetMode="External"/><Relationship Id="rId5" Type="http://schemas.openxmlformats.org/officeDocument/2006/relationships/hyperlink" Target="https://datatracker.ietf.org/doc/draft-ietf-tls-tls13/" TargetMode="External"/><Relationship Id="rId4" Type="http://schemas.openxmlformats.org/officeDocument/2006/relationships/hyperlink" Target="https://datatracker.ietf.org/doc/draft-ietf-tls-dtls13/" TargetMode="External"/></Relationships>
</file>

<file path=ppt/slides/_rels/slide119.xml.rels><?xml version="1.0" encoding="UTF-8" standalone="yes"?>
<Relationships xmlns="http://schemas.openxmlformats.org/package/2006/relationships"><Relationship Id="rId8" Type="http://schemas.openxmlformats.org/officeDocument/2006/relationships/hyperlink" Target="https://datatracker.ietf.org/doc/draft-huang-detnet-xhaul/" TargetMode="External"/><Relationship Id="rId3" Type="http://schemas.openxmlformats.org/officeDocument/2006/relationships/hyperlink" Target="https://datatracker.ietf.org/wg/detnet/charter/" TargetMode="External"/><Relationship Id="rId7" Type="http://schemas.openxmlformats.org/officeDocument/2006/relationships/hyperlink" Target="https://datatracker.ietf.org/doc/draft-ietf-detnet-problem-statement/" TargetMode="External"/><Relationship Id="rId2" Type="http://schemas.openxmlformats.org/officeDocument/2006/relationships/notesSlide" Target="../notesSlides/notesSlide80.xml"/><Relationship Id="rId1" Type="http://schemas.openxmlformats.org/officeDocument/2006/relationships/slideLayout" Target="../slideLayouts/slideLayout2.xml"/><Relationship Id="rId6" Type="http://schemas.openxmlformats.org/officeDocument/2006/relationships/hyperlink" Target="https://datatracker.ietf.org/doc/draft-ietf-detnet-use-cases/" TargetMode="External"/><Relationship Id="rId5" Type="http://schemas.openxmlformats.org/officeDocument/2006/relationships/hyperlink" Target="https://datatracker.ietf.org/doc/draft-ietf-detnet-architecture/" TargetMode="External"/><Relationship Id="rId4" Type="http://schemas.openxmlformats.org/officeDocument/2006/relationships/hyperlink" Target="https://datatracker.ietf.org/doc/draft-ietf-detnet-dp-al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mentor.ieee.org/802.11/dcn/17/11-17-0889-03-AANI-aani-sc-agenda-july-2017.pptx" TargetMode="External"/><Relationship Id="rId2" Type="http://schemas.openxmlformats.org/officeDocument/2006/relationships/hyperlink" Target="https://mentor.ieee.org/802.11/dcn/17/11-17-0903-00-0000-liaison-statement-from-3gpp-tsg-sa-on-wlan-integration.doc" TargetMode="External"/><Relationship Id="rId1" Type="http://schemas.openxmlformats.org/officeDocument/2006/relationships/slideLayout" Target="../slideLayouts/slideLayout2.xml"/><Relationship Id="rId4" Type="http://schemas.openxmlformats.org/officeDocument/2006/relationships/hyperlink" Target="https://mentor.ieee.org/802.11/dcn/17/11-17-1064-00-AANI-overview-of-3gpp-sa-next-generation-system-documents-related-to-non-3gpp-access-to-the-5g-core-network.pptx"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17/11-17-0886-04-0arc-arc-sc-agenda-july-2017.ppt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5/11-15-0355-05-0arc-mib-truthvalue-usage-patterns.doc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8" Type="http://schemas.openxmlformats.org/officeDocument/2006/relationships/hyperlink" Target="http://ieee802.org/1/files/public/docs2017/cv-draft-PAR-0517-v01.pdf" TargetMode="External"/><Relationship Id="rId13" Type="http://schemas.openxmlformats.org/officeDocument/2006/relationships/hyperlink" Target="http://ieee802.org/1/files/public/docs2017/cx-draft-PAR-0517-v01.pdf" TargetMode="External"/><Relationship Id="rId3" Type="http://schemas.openxmlformats.org/officeDocument/2006/relationships/hyperlink" Target="http://www.ieee802.org/1/files/public/docs2017/cu-draft-PAR-0517-v01.pdf" TargetMode="External"/><Relationship Id="rId7" Type="http://schemas.openxmlformats.org/officeDocument/2006/relationships/hyperlink" Target="http://www.ieee802.org/1/files/public/docs2017/as-rev-PAR-modification-0517-v01.pdf" TargetMode="External"/><Relationship Id="rId12" Type="http://schemas.openxmlformats.org/officeDocument/2006/relationships/hyperlink" Target="http://ieee802.org/1/files/public/docs2017/cw-draft-CSD-0517-v01.pdf" TargetMode="External"/><Relationship Id="rId17" Type="http://schemas.openxmlformats.org/officeDocument/2006/relationships/hyperlink" Target="https://mentor.ieee.org/802-ec/dcn/16/ec-16-0058-00-ACSD-802-3bt.pdf" TargetMode="External"/><Relationship Id="rId2" Type="http://schemas.openxmlformats.org/officeDocument/2006/relationships/notesSlide" Target="../notesSlides/notesSlide22.xml"/><Relationship Id="rId16" Type="http://schemas.openxmlformats.org/officeDocument/2006/relationships/hyperlink" Target="https://mentor.ieee.org/802-ec/dcn/17/ec-17-0087-00-00EC-ieee-p802-3bt-dte-power-via-mdi-over-4-pair-par-extension-request.pdf" TargetMode="External"/><Relationship Id="rId1" Type="http://schemas.openxmlformats.org/officeDocument/2006/relationships/slideLayout" Target="../slideLayouts/slideLayout2.xml"/><Relationship Id="rId6" Type="http://schemas.openxmlformats.org/officeDocument/2006/relationships/hyperlink" Target="http://www.ieee802.org/1/files/public/docs2017/ACct-draft-CSD-0517-v01.pdf" TargetMode="External"/><Relationship Id="rId11" Type="http://schemas.openxmlformats.org/officeDocument/2006/relationships/hyperlink" Target="http://ieee802.org/1/files/public/docs2017/cw-draft-PAR-0517-v01.pdf" TargetMode="External"/><Relationship Id="rId5" Type="http://schemas.openxmlformats.org/officeDocument/2006/relationships/hyperlink" Target="http://www.ieee802.org/1/files/public/docs2017/ACct-draft-PAR-0517-v01.pdf" TargetMode="External"/><Relationship Id="rId15" Type="http://schemas.openxmlformats.org/officeDocument/2006/relationships/hyperlink" Target="http://www.ieee802.org/1/files/public/docs2017/ae-seaman-rev-draft-par-0317-v02.pdf" TargetMode="External"/><Relationship Id="rId10" Type="http://schemas.openxmlformats.org/officeDocument/2006/relationships/hyperlink" Target="http://www.ieee802.org/1/files/public/docs2017/cc-PAR-extension-0517-v01.pdf" TargetMode="External"/><Relationship Id="rId4" Type="http://schemas.openxmlformats.org/officeDocument/2006/relationships/hyperlink" Target="http://www.ieee802.org/1/files/public/docs2017/cu-draft-CSD-0517-v01.pdf" TargetMode="External"/><Relationship Id="rId9" Type="http://schemas.openxmlformats.org/officeDocument/2006/relationships/hyperlink" Target="http://ieee802.org/1/files/public/docs2017/cv-draft-CSD-0517-v01.pdf" TargetMode="External"/><Relationship Id="rId14" Type="http://schemas.openxmlformats.org/officeDocument/2006/relationships/hyperlink" Target="http://ieee802.org/1/files/public/docs2017/cx-draft-CSD-0517-v01.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ieee802.org/1/files/public/docs2017/cw-draft-PAR-0517-v02.pdf" TargetMode="External"/><Relationship Id="rId2" Type="http://schemas.openxmlformats.org/officeDocument/2006/relationships/hyperlink" Target="http://ieee802.org/1/files/public/docs2017/cw-PAR-CSD-comments-0717-v01.pdf" TargetMode="External"/><Relationship Id="rId1" Type="http://schemas.openxmlformats.org/officeDocument/2006/relationships/slideLayout" Target="../slideLayouts/slideLayout2.xml"/><Relationship Id="rId4" Type="http://schemas.openxmlformats.org/officeDocument/2006/relationships/hyperlink" Target="http://ieee802.org/1/files/public/docs2017/cw-draft-CSD-0517-v02.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ieee802.org/1/files/public/docs2017/cx-draft-PAR-0517-v02.pdf" TargetMode="External"/><Relationship Id="rId2" Type="http://schemas.openxmlformats.org/officeDocument/2006/relationships/hyperlink" Target="http://ieee802.org/1/files/public/docs2017/cx-PAR-CSD-comments-0717-v01.pdf" TargetMode="External"/><Relationship Id="rId1" Type="http://schemas.openxmlformats.org/officeDocument/2006/relationships/slideLayout" Target="../slideLayouts/slideLayout2.xml"/><Relationship Id="rId4" Type="http://schemas.openxmlformats.org/officeDocument/2006/relationships/hyperlink" Target="http://ieee802.org/1/files/public/docs2017/cx-draft-CSD-0517-v02.pdf"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eee802.org/1/files/public/docs2017/cc-PAR-extension-0517-v01.pdf" TargetMode="External"/><Relationship Id="rId2" Type="http://schemas.openxmlformats.org/officeDocument/2006/relationships/hyperlink" Target="http://ieee802.org/1/files/public/docs2017/cc-PAR-extension-comments-0717-v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ieee802.org/1/files/public/docs2017/cv-draft-PAR-0517-v02.pdf" TargetMode="External"/><Relationship Id="rId2" Type="http://schemas.openxmlformats.org/officeDocument/2006/relationships/hyperlink" Target="http://www.ieee802.org/1/files/public/docs2017/cv-PAR-CSD-comments-0717-v01.pdf" TargetMode="External"/><Relationship Id="rId1" Type="http://schemas.openxmlformats.org/officeDocument/2006/relationships/slideLayout" Target="../slideLayouts/slideLayout2.xml"/><Relationship Id="rId4" Type="http://schemas.openxmlformats.org/officeDocument/2006/relationships/hyperlink" Target="http://www.ieee802.org/1/files/public/docs2017/cv-draft-CSD-0517-v02.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ieee802.org/1/files/public/docs2017/as-rev-PAR-modification-0517-v02.pdf" TargetMode="External"/><Relationship Id="rId2" Type="http://schemas.openxmlformats.org/officeDocument/2006/relationships/hyperlink" Target="http://ieee802.org/1/files/public/docs2017/as-rev-PAR-modification-comments-0717-v01.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ieee802.org/1/files/public/docs2017/cu-draft-PAR-0517-v02.pdf" TargetMode="External"/><Relationship Id="rId2" Type="http://schemas.openxmlformats.org/officeDocument/2006/relationships/hyperlink" Target="http://ieee802.org/1/files/public/docs2017/cu-PAR-CSD-comments-0717-v01.pdf" TargetMode="External"/><Relationship Id="rId1" Type="http://schemas.openxmlformats.org/officeDocument/2006/relationships/slideLayout" Target="../slideLayouts/slideLayout2.xml"/><Relationship Id="rId4" Type="http://schemas.openxmlformats.org/officeDocument/2006/relationships/hyperlink" Target="http://ieee802.org/1/files/public/docs2017/cu-draft-CSD-0517-v02.pdf"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5/dcn/17/15-17-0411-01-003d-responses-to-par-802-1acct-amendment-review-comments.ppt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ieee802.org/1/files/public/docs2017/ACct-draft-CSD-0517-v02.pdf" TargetMode="External"/><Relationship Id="rId4" Type="http://schemas.openxmlformats.org/officeDocument/2006/relationships/hyperlink" Target="http://www.ieee802.org/1/files/public/docs2017/ACct-draft-PAR-0517-v02.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ieee802.org/1/files/public/docs2017/ae-seaman-rev-draft-par0717-v04.pdf" TargetMode="External"/><Relationship Id="rId2" Type="http://schemas.openxmlformats.org/officeDocument/2006/relationships/hyperlink" Target="http://www.ieee802.org/1/files/public/docs2017/ae-rev-par-response-to-comments-0717-v01.txt"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mentor.ieee.org/802-ec/dcn/17/ec-17-0132-01-00EC-ieee-p802-3bt-draft-modified-csd.pdf" TargetMode="External"/><Relationship Id="rId2" Type="http://schemas.openxmlformats.org/officeDocument/2006/relationships/hyperlink" Target="https://mentor.ieee.org/802-ec/dcn/17/ec-17-0087-02-00EC-ieee-p802-3bt-dte-power-via-mdi-over-4-pair-par-extension-request.pdf"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mentor.ieee.org/802.11/dcn/17/11-17-1092-00-0PAR-minutes-july-2017-session.docx" TargetMode="External"/><Relationship Id="rId4" Type="http://schemas.openxmlformats.org/officeDocument/2006/relationships/hyperlink" Target="https://mentor.ieee.org/802.11/dcn/17/11-17-0461-00-0PAR-minutes-march-2017-session.docx"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hyperlink" Target="https://mentor.ieee.org/802.11/dcn/17/11-17-1104-01-0wng-wlan-temporal-occupancy-and-indoor-ofdm-vs-dsss.ppt" TargetMode="External"/><Relationship Id="rId3" Type="http://schemas.openxmlformats.org/officeDocument/2006/relationships/hyperlink" Target="https://mentor.ieee.org/802.11/dcn/17/11-17-0878-03-0wng-agenda-for-wng-2017-july.ppt" TargetMode="External"/><Relationship Id="rId7" Type="http://schemas.openxmlformats.org/officeDocument/2006/relationships/hyperlink" Target="https://mentor.ieee.org/802.11/dcn/17/11-17-0999-01-0wng-broadcasting-on-wlan.ppt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mentor.ieee.org/802.11/dcn/17/11-17-1110-01-0wng-orchestrator-pilot-signal.pptx" TargetMode="External"/><Relationship Id="rId5" Type="http://schemas.openxmlformats.org/officeDocument/2006/relationships/hyperlink" Target="https://mentor.ieee.org/802.11/dcn/17/11-17-1036-00-0wng-wlan-iot-low-complexity-constrained-peak-power-consumption-wlan.pptx" TargetMode="External"/><Relationship Id="rId4" Type="http://schemas.openxmlformats.org/officeDocument/2006/relationships/hyperlink" Target="https://mentor.ieee.org/802.11/dcn/17/11-17-1005-00-0wng-etsi-software-reconfiguration-overview.pptx"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mentor.ieee.org/802.11/dcn/17/11-17-1123-00-0wng-wireless-next-generation-wng-standing-committee-meeting-minutes-for-july-2017-berlin-meeting.doc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mentor.ieee.org/802.11/dcn/17/11-17-0905-04-coex-coexistence-sc-agenda-berlin-jul-2017.pptx"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emf"/><Relationship Id="rId4" Type="http://schemas.openxmlformats.org/officeDocument/2006/relationships/oleObject" Target="../embeddings/Microsoft_Word_97_-_2003_Document2.doc"/></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17/11-17-0872-07-000m-july-2017-tgmd-agenda.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emf"/><Relationship Id="rId4" Type="http://schemas.openxmlformats.org/officeDocument/2006/relationships/oleObject" Target="../embeddings/Microsoft_Word_97_-_2003_Document3.doc"/></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4.emf"/><Relationship Id="rId4" Type="http://schemas.openxmlformats.org/officeDocument/2006/relationships/oleObject" Target="../embeddings/Microsoft_Word_97_-_2003_Document4.doc"/></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5.emf"/><Relationship Id="rId4" Type="http://schemas.openxmlformats.org/officeDocument/2006/relationships/oleObject" Target="../embeddings/oleObject6.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6.emf"/><Relationship Id="rId4" Type="http://schemas.openxmlformats.org/officeDocument/2006/relationships/oleObject" Target="../embeddings/Microsoft_Word_97_-_2003_Document5.doc"/></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mentor.ieee.org/802.11/dcn/17/11-17-0887-04-00ax-tgax-july-2017-meeting-agenda.pptx"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7.emf"/><Relationship Id="rId4" Type="http://schemas.openxmlformats.org/officeDocument/2006/relationships/oleObject" Target="../embeddings/Microsoft_Word_97_-_2003_Document6.doc"/></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8.emf"/><Relationship Id="rId4" Type="http://schemas.openxmlformats.org/officeDocument/2006/relationships/oleObject" Target="../embeddings/Microsoft_Word_97_-_2003_Document7.doc"/></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mailto:carlos.cordeiro@intel.com" TargetMode="External"/><Relationship Id="rId13" Type="http://schemas.openxmlformats.org/officeDocument/2006/relationships/hyperlink" Target="mailto:alex.ashley@hotmail.co.uk" TargetMode="External"/><Relationship Id="rId18" Type="http://schemas.openxmlformats.org/officeDocument/2006/relationships/hyperlink" Target="mailto:yongho.seok@gmail.com" TargetMode="External"/><Relationship Id="rId3" Type="http://schemas.openxmlformats.org/officeDocument/2006/relationships/hyperlink" Target="mailto:jiamin.chen@mail01.huawei.com" TargetMode="External"/><Relationship Id="rId7" Type="http://schemas.openxmlformats.org/officeDocument/2006/relationships/hyperlink" Target="mailto:robert.stacey@intel.com" TargetMode="External"/><Relationship Id="rId12" Type="http://schemas.openxmlformats.org/officeDocument/2006/relationships/hyperlink" Target="mailto:edward.ks.au@huawei.com" TargetMode="External"/><Relationship Id="rId17" Type="http://schemas.openxmlformats.org/officeDocument/2006/relationships/hyperlink" Target="mailto:Ping.FANG@huawei.com" TargetMode="External"/><Relationship Id="rId2" Type="http://schemas.openxmlformats.org/officeDocument/2006/relationships/notesSlide" Target="../notesSlides/notesSlide9.xml"/><Relationship Id="rId16" Type="http://schemas.openxmlformats.org/officeDocument/2006/relationships/hyperlink" Target="mailto:adrian.p.stephens@ieee.org" TargetMode="External"/><Relationship Id="rId20" Type="http://schemas.openxmlformats.org/officeDocument/2006/relationships/hyperlink" Target="mailto:ddrgal@gmail.com" TargetMode="External"/><Relationship Id="rId1" Type="http://schemas.openxmlformats.org/officeDocument/2006/relationships/slideLayout" Target="../slideLayouts/slideLayout2.xml"/><Relationship Id="rId6" Type="http://schemas.openxmlformats.org/officeDocument/2006/relationships/hyperlink" Target="mailto:LRA@tiac.net" TargetMode="External"/><Relationship Id="rId11" Type="http://schemas.openxmlformats.org/officeDocument/2006/relationships/hyperlink" Target="mailto:emily.h.qi@intel.com" TargetMode="External"/><Relationship Id="rId5" Type="http://schemas.openxmlformats.org/officeDocument/2006/relationships/hyperlink" Target="mailto:d3e3e3@gmail.com" TargetMode="External"/><Relationship Id="rId15" Type="http://schemas.openxmlformats.org/officeDocument/2006/relationships/hyperlink" Target="mailto:petere@ieee.org" TargetMode="External"/><Relationship Id="rId10" Type="http://schemas.openxmlformats.org/officeDocument/2006/relationships/hyperlink" Target="mailto:po-kai.huang@intel.com" TargetMode="External"/><Relationship Id="rId19" Type="http://schemas.openxmlformats.org/officeDocument/2006/relationships/hyperlink" Target="mailto:aasterja@qti.qualcomm.com" TargetMode="External"/><Relationship Id="rId4" Type="http://schemas.openxmlformats.org/officeDocument/2006/relationships/hyperlink" Target="mailto:shiwenhe@seu.edu.cn" TargetMode="External"/><Relationship Id="rId9" Type="http://schemas.openxmlformats.org/officeDocument/2006/relationships/hyperlink" Target="mailto:chaochun.wang@mediatek.com" TargetMode="External"/><Relationship Id="rId14" Type="http://schemas.openxmlformats.org/officeDocument/2006/relationships/hyperlink" Target="mailto:henry@LOGOUT.COM" TargetMode="Externa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Microsoft_Word_97_-_2003_Document8.doc"/></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0.emf"/><Relationship Id="rId4" Type="http://schemas.openxmlformats.org/officeDocument/2006/relationships/oleObject" Target="../embeddings/Microsoft_Word_97_-_2003_Document9.doc"/></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1.emf"/><Relationship Id="rId4" Type="http://schemas.openxmlformats.org/officeDocument/2006/relationships/oleObject" Target="../embeddings/oleObject7.bin"/></Relationships>
</file>

<file path=ppt/slides/_rels/slide99.xml.rels><?xml version="1.0" encoding="UTF-8" standalone="yes"?>
<Relationships xmlns="http://schemas.openxmlformats.org/package/2006/relationships"><Relationship Id="rId3" Type="http://schemas.openxmlformats.org/officeDocument/2006/relationships/hyperlink" Target="https://mentor.ieee.org/802.24/dcn/17/24-17-0021-00-0000-july-2017-closing-report.pptx" TargetMode="External"/><Relationship Id="rId2" Type="http://schemas.openxmlformats.org/officeDocument/2006/relationships/hyperlink" Target="https://mentor.ieee.org/802.24/dcn/17/24-17-0016-01-0000-july-2017-agenda.xlsx"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dirty="0" smtClean="0"/>
              <a:t>802.11 July 2017 Closing Reports</a:t>
            </a:r>
          </a:p>
        </p:txBody>
      </p:sp>
      <p:sp>
        <p:nvSpPr>
          <p:cNvPr id="3078" name="Rectangle 6"/>
          <p:cNvSpPr>
            <a:spLocks noGrp="1" noChangeArrowheads="1"/>
          </p:cNvSpPr>
          <p:nvPr>
            <p:ph type="body" idx="1"/>
          </p:nvPr>
        </p:nvSpPr>
        <p:spPr>
          <a:xfrm>
            <a:off x="685800" y="1752600"/>
            <a:ext cx="7772400" cy="381000"/>
          </a:xfrm>
          <a:noFill/>
        </p:spPr>
        <p:txBody>
          <a:bodyPr/>
          <a:lstStyle/>
          <a:p>
            <a:pPr algn="ctr">
              <a:lnSpc>
                <a:spcPct val="90000"/>
              </a:lnSpc>
              <a:buFontTx/>
              <a:buNone/>
            </a:pPr>
            <a:r>
              <a:rPr lang="en-US" sz="2000" dirty="0" smtClean="0"/>
              <a:t>Date:</a:t>
            </a:r>
            <a:r>
              <a:rPr lang="en-US" sz="2000" b="0" dirty="0" smtClean="0"/>
              <a:t> 2017-07-13</a:t>
            </a:r>
          </a:p>
        </p:txBody>
      </p:sp>
      <p:graphicFrame>
        <p:nvGraphicFramePr>
          <p:cNvPr id="3079" name="Object 11"/>
          <p:cNvGraphicFramePr>
            <a:graphicFrameLocks noChangeAspect="1"/>
          </p:cNvGraphicFramePr>
          <p:nvPr>
            <p:extLst>
              <p:ext uri="{D42A27DB-BD31-4B8C-83A1-F6EECF244321}">
                <p14:modId xmlns:p14="http://schemas.microsoft.com/office/powerpoint/2010/main" val="388577660"/>
              </p:ext>
            </p:extLst>
          </p:nvPr>
        </p:nvGraphicFramePr>
        <p:xfrm>
          <a:off x="528638" y="2278063"/>
          <a:ext cx="7653337" cy="2582862"/>
        </p:xfrm>
        <a:graphic>
          <a:graphicData uri="http://schemas.openxmlformats.org/presentationml/2006/ole">
            <mc:AlternateContent xmlns:mc="http://schemas.openxmlformats.org/markup-compatibility/2006">
              <mc:Choice xmlns:v="urn:schemas-microsoft-com:vml" Requires="v">
                <p:oleObj spid="_x0000_s3494" name="Document" r:id="rId4" imgW="8295890" imgH="2791833" progId="Word.Document.8">
                  <p:embed/>
                </p:oleObj>
              </mc:Choice>
              <mc:Fallback>
                <p:oleObj name="Document" r:id="rId4" imgW="8295890" imgH="2791833" progId="Word.Document.8">
                  <p:embed/>
                  <p:pic>
                    <p:nvPicPr>
                      <p:cNvPr id="0" name="Object 11"/>
                      <p:cNvPicPr>
                        <a:picLocks noChangeAspect="1" noChangeArrowheads="1"/>
                      </p:cNvPicPr>
                      <p:nvPr/>
                    </p:nvPicPr>
                    <p:blipFill>
                      <a:blip r:embed="rId5"/>
                      <a:srcRect/>
                      <a:stretch>
                        <a:fillRect/>
                      </a:stretch>
                    </p:blipFill>
                    <p:spPr bwMode="auto">
                      <a:xfrm>
                        <a:off x="528638" y="2278063"/>
                        <a:ext cx="7653337" cy="2582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80"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US" sz="2000"/>
              <a:t>Authors:</a:t>
            </a:r>
            <a:endParaRPr lang="en-US" sz="2000" b="0"/>
          </a:p>
        </p:txBody>
      </p:sp>
      <p:sp>
        <p:nvSpPr>
          <p:cNvPr id="3" name="Date Placeholder 2"/>
          <p:cNvSpPr>
            <a:spLocks noGrp="1"/>
          </p:cNvSpPr>
          <p:nvPr>
            <p:ph type="dt" sz="half" idx="10"/>
          </p:nvPr>
        </p:nvSpPr>
        <p:spPr/>
        <p:txBody>
          <a:bodyPr/>
          <a:lstStyle/>
          <a:p>
            <a:pPr>
              <a:defRPr/>
            </a:pPr>
            <a:r>
              <a:rPr lang="en-US" smtClean="0"/>
              <a:t>July 2017</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GB"/>
              <a:t>802.11 Style Guide</a:t>
            </a:r>
          </a:p>
        </p:txBody>
      </p:sp>
      <p:sp>
        <p:nvSpPr>
          <p:cNvPr id="28675" name="Rectangle 3"/>
          <p:cNvSpPr>
            <a:spLocks noGrp="1" noChangeArrowheads="1"/>
          </p:cNvSpPr>
          <p:nvPr>
            <p:ph type="body" idx="1"/>
          </p:nvPr>
        </p:nvSpPr>
        <p:spPr>
          <a:xfrm>
            <a:off x="685800" y="1524000"/>
            <a:ext cx="7772400" cy="4572000"/>
          </a:xfrm>
        </p:spPr>
        <p:txBody>
          <a:bodyPr/>
          <a:lstStyle/>
          <a:p>
            <a:r>
              <a:rPr lang="en-GB" dirty="0"/>
              <a:t>See 11-09-1034-11-0000-wg11-style-guide.doc</a:t>
            </a:r>
          </a:p>
          <a:p>
            <a:pPr lvl="1"/>
            <a:r>
              <a:rPr lang="en-US" dirty="0"/>
              <a:t>We updated 802.11 </a:t>
            </a:r>
            <a:r>
              <a:rPr lang="en-US" dirty="0" err="1"/>
              <a:t>WG</a:t>
            </a:r>
            <a:r>
              <a:rPr lang="en-US" dirty="0"/>
              <a:t>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3"/>
              </a:rPr>
              <a:t>https://development.standards.ieee.org/myproject/Public/mytools/draft/styleman.pdf</a:t>
            </a:r>
            <a:endParaRPr lang="en-US" b="0" dirty="0"/>
          </a:p>
          <a:p>
            <a:r>
              <a:rPr lang="en-US" b="0" dirty="0"/>
              <a:t>Submissions with draft text should conform to both the </a:t>
            </a:r>
            <a:r>
              <a:rPr lang="en-US" b="0" dirty="0" err="1"/>
              <a:t>WG11</a:t>
            </a:r>
            <a:r>
              <a:rPr lang="en-US" b="0" dirty="0"/>
              <a:t> Style Guide and IEEE Standards Style Manual</a:t>
            </a:r>
          </a:p>
          <a:p>
            <a:r>
              <a:rPr lang="en-US" b="0" dirty="0"/>
              <a:t>Note that the Style Guide evolves with our practice, expect a revision in March</a:t>
            </a:r>
          </a:p>
          <a:p>
            <a:pPr>
              <a:buFontTx/>
              <a:buNone/>
            </a:pPr>
            <a:endParaRPr lang="en-GB" dirty="0"/>
          </a:p>
        </p:txBody>
      </p:sp>
      <p:sp>
        <p:nvSpPr>
          <p:cNvPr id="28676" name="Slide Number Placeholder 4"/>
          <p:cNvSpPr>
            <a:spLocks noGrp="1"/>
          </p:cNvSpPr>
          <p:nvPr>
            <p:ph type="sldNum" sz="quarter" idx="12"/>
          </p:nvPr>
        </p:nvSpPr>
        <p:spPr>
          <a:noFill/>
        </p:spPr>
        <p:txBody>
          <a:bodyPr/>
          <a:lstStyle/>
          <a:p>
            <a:r>
              <a:rPr lang="en-US"/>
              <a:t>Slide </a:t>
            </a:r>
            <a:fld id="{47D261DD-C19A-4D33-B792-98F42174A4BE}" type="slidenum">
              <a:rPr lang="en-US" smtClean="0"/>
              <a:pPr/>
              <a:t>10</a:t>
            </a:fld>
            <a:endParaRPr lang="en-US"/>
          </a:p>
        </p:txBody>
      </p:sp>
      <p:sp>
        <p:nvSpPr>
          <p:cNvPr id="28677" name="Footer Placeholder 5"/>
          <p:cNvSpPr>
            <a:spLocks noGrp="1"/>
          </p:cNvSpPr>
          <p:nvPr>
            <p:ph type="ftr" sz="quarter" idx="11"/>
          </p:nvPr>
        </p:nvSpPr>
        <p:spPr>
          <a:noFill/>
        </p:spPr>
        <p:txBody>
          <a:bodyPr/>
          <a:lstStyle/>
          <a:p>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938345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57808"/>
            <a:ext cx="7772400" cy="510952"/>
          </a:xfrm>
        </p:spPr>
        <p:txBody>
          <a:bodyPr/>
          <a:lstStyle/>
          <a:p>
            <a:r>
              <a:rPr lang="en-US" dirty="0">
                <a:solidFill>
                  <a:srgbClr val="0070C0"/>
                </a:solidFill>
              </a:rPr>
              <a:t>802.24 Activities – July 2017</a:t>
            </a:r>
          </a:p>
        </p:txBody>
      </p:sp>
      <p:sp>
        <p:nvSpPr>
          <p:cNvPr id="3" name="Content Placeholder 2"/>
          <p:cNvSpPr>
            <a:spLocks noGrp="1"/>
          </p:cNvSpPr>
          <p:nvPr>
            <p:ph idx="1"/>
          </p:nvPr>
        </p:nvSpPr>
        <p:spPr>
          <a:xfrm>
            <a:off x="685800" y="1412776"/>
            <a:ext cx="8134672" cy="4968552"/>
          </a:xfrm>
        </p:spPr>
        <p:txBody>
          <a:bodyPr>
            <a:normAutofit lnSpcReduction="10000"/>
          </a:bodyPr>
          <a:lstStyle/>
          <a:p>
            <a:r>
              <a:rPr lang="en-US" sz="2600" dirty="0"/>
              <a:t>24.1 SGIP PAP2 Wireless Matrix </a:t>
            </a:r>
          </a:p>
          <a:p>
            <a:pPr lvl="1"/>
            <a:r>
              <a:rPr lang="en-US" sz="2200" dirty="0"/>
              <a:t>Latest version  </a:t>
            </a:r>
            <a:r>
              <a:rPr lang="en-US" sz="2200" dirty="0">
                <a:hlinkClick r:id="rId2"/>
              </a:rPr>
              <a:t>24-17-0004r6</a:t>
            </a:r>
            <a:endParaRPr lang="en-US" sz="2200" dirty="0"/>
          </a:p>
          <a:p>
            <a:pPr lvl="1"/>
            <a:r>
              <a:rPr lang="en-US" sz="2200" dirty="0"/>
              <a:t>Remaining question on 802.11 spectral efficiency</a:t>
            </a:r>
          </a:p>
          <a:p>
            <a:endParaRPr lang="en-US" sz="2600" dirty="0"/>
          </a:p>
          <a:p>
            <a:r>
              <a:rPr lang="en-US" sz="2600" dirty="0"/>
              <a:t>24.1 TSN for utilities white paper </a:t>
            </a:r>
          </a:p>
          <a:p>
            <a:pPr lvl="1"/>
            <a:r>
              <a:rPr lang="en-US" sz="2200" dirty="0"/>
              <a:t>Held joint meeting with 802.1 TSN – several content contributions</a:t>
            </a:r>
          </a:p>
          <a:p>
            <a:pPr lvl="1"/>
            <a:r>
              <a:rPr lang="en-US" sz="2200" dirty="0"/>
              <a:t>Latest version </a:t>
            </a:r>
            <a:r>
              <a:rPr lang="en-US" sz="2200" dirty="0">
                <a:hlinkClick r:id="rId3"/>
              </a:rPr>
              <a:t>24-17-0006r7</a:t>
            </a:r>
            <a:endParaRPr lang="en-US" sz="2200" dirty="0"/>
          </a:p>
          <a:p>
            <a:endParaRPr lang="en-US" sz="2800" dirty="0"/>
          </a:p>
          <a:p>
            <a:r>
              <a:rPr lang="en-US" sz="2800" dirty="0"/>
              <a:t>24.2 IoT White Paper</a:t>
            </a:r>
          </a:p>
          <a:p>
            <a:pPr lvl="1"/>
            <a:r>
              <a:rPr lang="en-US" sz="2400" dirty="0"/>
              <a:t>Latest Version </a:t>
            </a:r>
            <a:r>
              <a:rPr lang="en-US" sz="2400" dirty="0">
                <a:hlinkClick r:id="rId4"/>
              </a:rPr>
              <a:t>25-15-0036r1</a:t>
            </a:r>
            <a:endParaRPr lang="en-US" sz="2400" dirty="0"/>
          </a:p>
          <a:p>
            <a:pPr lvl="1"/>
            <a:r>
              <a:rPr lang="en-US" sz="2400" dirty="0"/>
              <a:t>Planning review of P2413 IoT Architecture Draft</a:t>
            </a:r>
          </a:p>
          <a:p>
            <a:pPr lvl="1"/>
            <a:endParaRPr lang="en-US" sz="2400"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dirty="0"/>
              <a:t>Slide </a:t>
            </a:r>
            <a:fld id="{43190CD6-18F2-44F1-A379-0C51A15702FA}" type="slidenum">
              <a:rPr lang="en-GB" smtClean="0"/>
              <a:pPr>
                <a:defRPr/>
              </a:pPr>
              <a:t>100</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11-17-1152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049067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685800" y="838200"/>
            <a:ext cx="7772400" cy="1102519"/>
          </a:xfrm>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err="1" smtClean="0"/>
              <a:t>OmniRAN</a:t>
            </a:r>
            <a:r>
              <a:rPr lang="en-GB" dirty="0" smtClean="0"/>
              <a:t> Jul 2017 report to IEEE 802 WGs</a:t>
            </a:r>
            <a:endParaRPr lang="en-GB" dirty="0"/>
          </a:p>
        </p:txBody>
      </p:sp>
      <p:sp>
        <p:nvSpPr>
          <p:cNvPr id="3074" name="Rectangle 2"/>
          <p:cNvSpPr>
            <a:spLocks noGrp="1" noChangeArrowheads="1"/>
          </p:cNvSpPr>
          <p:nvPr>
            <p:ph type="subTitle" idx="1"/>
          </p:nvPr>
        </p:nvSpPr>
        <p:spPr>
          <a:xfrm>
            <a:off x="1371600" y="1955006"/>
            <a:ext cx="6400800" cy="357188"/>
          </a:xfrm>
          <a:ln/>
        </p:spPr>
        <p:txBody>
          <a:bodyPr/>
          <a:lstStyle/>
          <a:p>
            <a:pP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a:t>
            </a:r>
            <a:r>
              <a:rPr lang="en-GB" sz="1500" b="0" dirty="0"/>
              <a:t> 2017-07-13</a:t>
            </a:r>
          </a:p>
        </p:txBody>
      </p:sp>
      <p:sp>
        <p:nvSpPr>
          <p:cNvPr id="7" name="Footer Placeholder 4"/>
          <p:cNvSpPr>
            <a:spLocks noGrp="1"/>
          </p:cNvSpPr>
          <p:nvPr>
            <p:ph type="ftr" idx="11"/>
          </p:nvPr>
        </p:nvSpPr>
        <p:spPr>
          <a:xfrm>
            <a:off x="7365717" y="6475413"/>
            <a:ext cx="1178208" cy="184666"/>
          </a:xfrm>
        </p:spPr>
        <p:txBody>
          <a:bodyPr/>
          <a:lstStyle/>
          <a:p>
            <a:r>
              <a:rPr lang="en-GB" smtClean="0"/>
              <a:t>Adrian Stephens,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101</a:t>
            </a:fld>
            <a:endParaRPr lang="en-GB" dirty="0"/>
          </a:p>
        </p:txBody>
      </p:sp>
      <p:graphicFrame>
        <p:nvGraphicFramePr>
          <p:cNvPr id="3075" name="Object 3"/>
          <p:cNvGraphicFramePr>
            <a:graphicFrameLocks noChangeAspect="1"/>
          </p:cNvGraphicFramePr>
          <p:nvPr>
            <p:extLst/>
          </p:nvPr>
        </p:nvGraphicFramePr>
        <p:xfrm>
          <a:off x="745332" y="2725341"/>
          <a:ext cx="7704535" cy="1750219"/>
        </p:xfrm>
        <a:graphic>
          <a:graphicData uri="http://schemas.openxmlformats.org/presentationml/2006/ole">
            <mc:AlternateContent xmlns:mc="http://schemas.openxmlformats.org/markup-compatibility/2006">
              <mc:Choice xmlns:v="urn:schemas-microsoft-com:vml" Requires="v">
                <p:oleObj spid="_x0000_s19465" name="Document" r:id="rId4" imgW="10439400" imgH="2387600" progId="Word.Document.8">
                  <p:embed/>
                </p:oleObj>
              </mc:Choice>
              <mc:Fallback>
                <p:oleObj name="Document" r:id="rId4" imgW="10439400" imgH="2387600" progId="Word.Document.8">
                  <p:embed/>
                  <p:pic>
                    <p:nvPicPr>
                      <p:cNvPr id="0" name=""/>
                      <p:cNvPicPr>
                        <a:picLocks noChangeAspect="1" noChangeArrowheads="1"/>
                      </p:cNvPicPr>
                      <p:nvPr/>
                    </p:nvPicPr>
                    <p:blipFill>
                      <a:blip r:embed="rId5"/>
                      <a:srcRect/>
                      <a:stretch>
                        <a:fillRect/>
                      </a:stretch>
                    </p:blipFill>
                    <p:spPr bwMode="auto">
                      <a:xfrm>
                        <a:off x="745332" y="2725341"/>
                        <a:ext cx="7704535" cy="1750219"/>
                      </a:xfrm>
                      <a:prstGeom prst="rect">
                        <a:avLst/>
                      </a:prstGeom>
                      <a:noFill/>
                      <a:extLst/>
                    </p:spPr>
                  </p:pic>
                </p:oleObj>
              </mc:Fallback>
            </mc:AlternateContent>
          </a:graphicData>
        </a:graphic>
      </p:graphicFrame>
      <p:sp>
        <p:nvSpPr>
          <p:cNvPr id="3076" name="Rectangle 4"/>
          <p:cNvSpPr>
            <a:spLocks noChangeArrowheads="1"/>
          </p:cNvSpPr>
          <p:nvPr/>
        </p:nvSpPr>
        <p:spPr bwMode="auto">
          <a:xfrm>
            <a:off x="745331" y="2336993"/>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11-17-1161 by Max Riegel, Nokia</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1608023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IEEE 802.1 OmniRAN TG Resources</a:t>
            </a:r>
            <a:endParaRPr lang="en-US"/>
          </a:p>
        </p:txBody>
      </p:sp>
      <p:sp>
        <p:nvSpPr>
          <p:cNvPr id="3" name="Content Placeholder 2"/>
          <p:cNvSpPr>
            <a:spLocks noGrp="1"/>
          </p:cNvSpPr>
          <p:nvPr>
            <p:ph idx="1"/>
          </p:nvPr>
        </p:nvSpPr>
        <p:spPr>
          <a:xfrm>
            <a:off x="769938" y="1676400"/>
            <a:ext cx="7772400" cy="4114800"/>
          </a:xfrm>
        </p:spPr>
        <p:txBody>
          <a:bodyPr/>
          <a:lstStyle/>
          <a:p>
            <a:pPr>
              <a:buFont typeface="Arial" charset="0"/>
              <a:buChar char="•"/>
            </a:pPr>
            <a:r>
              <a:rPr lang="en-US" sz="2000" dirty="0" err="1" smtClean="0"/>
              <a:t>OmniRAN</a:t>
            </a:r>
            <a:r>
              <a:rPr lang="en-US" sz="2000" dirty="0" smtClean="0"/>
              <a:t> TG maintains a Wiki page on mentor to reflect its status and achievements</a:t>
            </a:r>
          </a:p>
          <a:p>
            <a:pPr marL="600075" lvl="1" indent="-257175">
              <a:buFont typeface="Arial" charset="0"/>
              <a:buChar char="•"/>
            </a:pPr>
            <a:r>
              <a:rPr lang="en-US" sz="1800" dirty="0" smtClean="0">
                <a:hlinkClick r:id="rId2"/>
              </a:rPr>
              <a:t>https://mentor.ieee.org/omniran/bp/StartPage</a:t>
            </a:r>
            <a:endParaRPr lang="en-US" sz="1800" dirty="0" smtClean="0"/>
          </a:p>
          <a:p>
            <a:pPr marL="600075" lvl="1" indent="-257175">
              <a:buFont typeface="Arial" charset="0"/>
              <a:buChar char="•"/>
            </a:pPr>
            <a:r>
              <a:rPr lang="en-US" sz="1800" dirty="0" smtClean="0"/>
              <a:t>Also showing meeting announcements and conference call dial-in information</a:t>
            </a:r>
          </a:p>
          <a:p>
            <a:pPr>
              <a:buFont typeface="Arial" charset="0"/>
              <a:buChar char="•"/>
            </a:pPr>
            <a:r>
              <a:rPr lang="en-US" sz="2000" dirty="0" err="1" smtClean="0"/>
              <a:t>OmniRAN</a:t>
            </a:r>
            <a:r>
              <a:rPr lang="en-US" sz="2000" dirty="0" smtClean="0"/>
              <a:t> </a:t>
            </a:r>
            <a:r>
              <a:rPr lang="en-US" sz="2000" dirty="0" err="1" smtClean="0"/>
              <a:t>filespace</a:t>
            </a:r>
            <a:r>
              <a:rPr lang="en-US" sz="2000" dirty="0" smtClean="0"/>
              <a:t> on mentor is used for contributions and meeting documents</a:t>
            </a:r>
          </a:p>
          <a:p>
            <a:pPr marL="600075" lvl="1" indent="-257175">
              <a:buFont typeface="Arial" charset="0"/>
              <a:buChar char="•"/>
            </a:pPr>
            <a:r>
              <a:rPr lang="en-US" sz="1800" dirty="0" smtClean="0">
                <a:hlinkClick r:id="rId3"/>
              </a:rPr>
              <a:t>https://mentor.ieee.org/omniran/documents</a:t>
            </a:r>
            <a:endParaRPr lang="en-US" sz="1800" dirty="0" smtClean="0"/>
          </a:p>
          <a:p>
            <a:pPr>
              <a:buFont typeface="Arial" charset="0"/>
              <a:buChar char="•"/>
            </a:pPr>
            <a:r>
              <a:rPr lang="en-US" sz="2000" dirty="0" smtClean="0"/>
              <a:t>Recent P802.1CF D0.5 draft is available by</a:t>
            </a:r>
          </a:p>
          <a:p>
            <a:pPr marL="600075" lvl="1" indent="-257175">
              <a:buFont typeface="Arial" charset="0"/>
              <a:buChar char="•"/>
            </a:pPr>
            <a:r>
              <a:rPr lang="en-US" sz="1800" dirty="0" smtClean="0">
                <a:hlinkClick r:id="rId4"/>
              </a:rPr>
              <a:t>http://www.ieee802.org/1/files/private/cf-drafts/d0/802-1cf-d0-5.pdf</a:t>
            </a:r>
            <a:endParaRPr lang="en-US" sz="1800" dirty="0" smtClean="0"/>
          </a:p>
          <a:p>
            <a:pPr>
              <a:buFont typeface="Arial" charset="0"/>
              <a:buChar char="•"/>
            </a:pPr>
            <a:r>
              <a:rPr lang="en-US" sz="2000" dirty="0" smtClean="0"/>
              <a:t>FYI: </a:t>
            </a:r>
            <a:r>
              <a:rPr lang="en-US" sz="2000" dirty="0" err="1" smtClean="0"/>
              <a:t>OmniRAN</a:t>
            </a:r>
            <a:r>
              <a:rPr lang="en-US" sz="2000" dirty="0" smtClean="0"/>
              <a:t> P802.1 PAR</a:t>
            </a:r>
          </a:p>
          <a:p>
            <a:pPr marL="600075" lvl="1" indent="-257175">
              <a:buFont typeface="Arial" charset="0"/>
              <a:buChar char="•"/>
            </a:pPr>
            <a:r>
              <a:rPr lang="en-US" sz="1800" dirty="0" smtClean="0">
                <a:hlinkClick r:id="rId5"/>
              </a:rPr>
              <a:t>https://development.standards.ieee.org/get-file/P802.1CF.pdf?t=81644900003</a:t>
            </a:r>
            <a:endParaRPr lang="en-US" sz="1800" dirty="0"/>
          </a:p>
        </p:txBody>
      </p:sp>
      <p:sp>
        <p:nvSpPr>
          <p:cNvPr id="7" name="Footer Placeholder 6"/>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102</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11-17-1161 by Max Riegel, Nokia</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4147268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OmniRAN</a:t>
            </a:r>
            <a:r>
              <a:rPr lang="en-US" dirty="0" smtClean="0"/>
              <a:t> TG Achievements</a:t>
            </a:r>
            <a:br>
              <a:rPr lang="en-US" dirty="0" smtClean="0"/>
            </a:br>
            <a:r>
              <a:rPr lang="en-US" sz="1800" dirty="0"/>
              <a:t>Berlin meeting, July 10</a:t>
            </a:r>
            <a:r>
              <a:rPr lang="en-US" sz="1800" baseline="30000" dirty="0"/>
              <a:t>th</a:t>
            </a:r>
            <a:r>
              <a:rPr lang="en-US" sz="1800" dirty="0"/>
              <a:t> </a:t>
            </a:r>
            <a:r>
              <a:rPr lang="mr-IN" sz="1800" dirty="0"/>
              <a:t>–</a:t>
            </a:r>
            <a:r>
              <a:rPr lang="en-US" sz="1800" dirty="0"/>
              <a:t> 13</a:t>
            </a:r>
            <a:r>
              <a:rPr lang="en-US" sz="1800" baseline="30000" dirty="0"/>
              <a:t>th</a:t>
            </a:r>
            <a:r>
              <a:rPr lang="en-US" sz="1800" dirty="0"/>
              <a:t> </a:t>
            </a:r>
            <a:r>
              <a:rPr lang="en-US" dirty="0" smtClean="0"/>
              <a:t>  </a:t>
            </a:r>
            <a:endParaRPr lang="en-US" dirty="0"/>
          </a:p>
        </p:txBody>
      </p:sp>
      <p:sp>
        <p:nvSpPr>
          <p:cNvPr id="3" name="Content Placeholder 2"/>
          <p:cNvSpPr>
            <a:spLocks noGrp="1"/>
          </p:cNvSpPr>
          <p:nvPr>
            <p:ph idx="1"/>
          </p:nvPr>
        </p:nvSpPr>
        <p:spPr>
          <a:xfrm>
            <a:off x="685801" y="2170511"/>
            <a:ext cx="7770813" cy="3526742"/>
          </a:xfrm>
        </p:spPr>
        <p:txBody>
          <a:bodyPr>
            <a:normAutofit fontScale="70000" lnSpcReduction="20000"/>
          </a:bodyPr>
          <a:lstStyle/>
          <a:p>
            <a:pPr>
              <a:buFont typeface="Arial" charset="0"/>
              <a:buChar char="•"/>
            </a:pPr>
            <a:r>
              <a:rPr lang="en-US" dirty="0" smtClean="0"/>
              <a:t>Completion of comment resolution of TG ballot on draft P802.1CF-D0.5</a:t>
            </a:r>
          </a:p>
          <a:p>
            <a:pPr marL="600075" lvl="1" indent="-257175">
              <a:buFont typeface="Arial" charset="0"/>
              <a:buChar char="•"/>
            </a:pPr>
            <a:r>
              <a:rPr lang="en-US" dirty="0" smtClean="0"/>
              <a:t>Resolution of the comments</a:t>
            </a:r>
          </a:p>
          <a:p>
            <a:pPr marL="600075" lvl="1" indent="-257175">
              <a:buFont typeface="Arial" charset="0"/>
              <a:buChar char="•"/>
            </a:pPr>
            <a:r>
              <a:rPr lang="en-US" dirty="0" smtClean="0"/>
              <a:t>Agreement on revision of text for 7.1 Network Setup</a:t>
            </a:r>
          </a:p>
          <a:p>
            <a:pPr>
              <a:buFont typeface="Arial" charset="0"/>
              <a:buChar char="•"/>
            </a:pPr>
            <a:r>
              <a:rPr lang="en-US" dirty="0" smtClean="0"/>
              <a:t>Going forward to draft D0.6</a:t>
            </a:r>
          </a:p>
          <a:p>
            <a:pPr marL="600075" lvl="1" indent="-257175">
              <a:buFont typeface="Arial" charset="0"/>
              <a:buChar char="•"/>
            </a:pPr>
            <a:r>
              <a:rPr lang="en-US" dirty="0" smtClean="0"/>
              <a:t>Agreed to do another TG ballot with D0.6 to establish sound base for adding new content in St. John’s interim.</a:t>
            </a:r>
          </a:p>
          <a:p>
            <a:pPr marL="900113" lvl="2" indent="-214313">
              <a:buFont typeface="Arial" charset="0"/>
              <a:buChar char="•"/>
            </a:pPr>
            <a:r>
              <a:rPr lang="en-US" dirty="0" smtClean="0"/>
              <a:t>Commenting period until end of August</a:t>
            </a:r>
          </a:p>
          <a:p>
            <a:pPr>
              <a:buFont typeface="Arial" charset="0"/>
              <a:buChar char="•"/>
            </a:pPr>
            <a:r>
              <a:rPr lang="en-US" dirty="0" smtClean="0"/>
              <a:t>Planned new content for D0.7</a:t>
            </a:r>
          </a:p>
          <a:p>
            <a:pPr marL="600075" lvl="1" indent="-257175">
              <a:buFont typeface="Arial" charset="0"/>
              <a:buChar char="•"/>
            </a:pPr>
            <a:r>
              <a:rPr lang="en-US" dirty="0" smtClean="0"/>
              <a:t>Information Model</a:t>
            </a:r>
          </a:p>
          <a:p>
            <a:pPr marL="600075" lvl="1" indent="-257175">
              <a:buFont typeface="Arial" charset="0"/>
              <a:buChar char="•"/>
            </a:pPr>
            <a:r>
              <a:rPr lang="en-US" dirty="0" smtClean="0"/>
              <a:t>Time Sensitive Networking</a:t>
            </a:r>
          </a:p>
          <a:p>
            <a:pPr>
              <a:buFont typeface="Arial" charset="0"/>
              <a:buChar char="•"/>
            </a:pPr>
            <a:r>
              <a:rPr lang="en-US" dirty="0" smtClean="0"/>
              <a:t>Estimated timeline for P802.1CF with extended scope: </a:t>
            </a:r>
          </a:p>
          <a:p>
            <a:pPr marL="600075" lvl="1" indent="-257175">
              <a:buFont typeface="Arial" charset="0"/>
              <a:buChar char="•"/>
            </a:pPr>
            <a:r>
              <a:rPr lang="en-US" dirty="0" smtClean="0"/>
              <a:t>Starting WG ballot after Sept 2017, Sponsor Ballot Mar 2018</a:t>
            </a:r>
          </a:p>
          <a:p>
            <a:pPr>
              <a:buFont typeface="Arial" charset="0"/>
              <a:buChar char="•"/>
            </a:pPr>
            <a:r>
              <a:rPr lang="en-US" dirty="0" smtClean="0"/>
              <a:t>Preparation of contributions to IC NEND</a:t>
            </a:r>
          </a:p>
          <a:p>
            <a:pPr marL="600075" lvl="1" indent="-257175">
              <a:buFont typeface="Arial" charset="0"/>
              <a:buChar char="•"/>
            </a:pPr>
            <a:r>
              <a:rPr lang="en-US" dirty="0" smtClean="0"/>
              <a:t>Wireless Communications in the Manufacturing Fields</a:t>
            </a:r>
          </a:p>
          <a:p>
            <a:pPr marL="600075" lvl="1" indent="-257175">
              <a:buFont typeface="Arial" charset="0"/>
              <a:buChar char="•"/>
            </a:pPr>
            <a:r>
              <a:rPr lang="en-US" dirty="0" smtClean="0"/>
              <a:t>Layer 2 network virtualization</a:t>
            </a:r>
          </a:p>
        </p:txBody>
      </p:sp>
      <p:sp>
        <p:nvSpPr>
          <p:cNvPr id="7" name="Footer Placeholder 6"/>
          <p:cNvSpPr>
            <a:spLocks noGrp="1"/>
          </p:cNvSpPr>
          <p:nvPr>
            <p:ph type="ftr" idx="4294967295"/>
          </p:nvPr>
        </p:nvSpPr>
        <p:spPr>
          <a:xfrm>
            <a:off x="5357818" y="6493669"/>
            <a:ext cx="3184520" cy="135731"/>
          </a:xfrm>
          <a:prstGeom prst="rect">
            <a:avLst/>
          </a:prstGeom>
        </p:spPr>
        <p:txBody>
          <a:bodyPr/>
          <a:lstStyle/>
          <a:p>
            <a:r>
              <a:rPr lang="en-GB" dirty="0" smtClean="0"/>
              <a:t>Adrian Stephens, Intel Corporation</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103</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11-17-1161 by Max Riegel, Nokia</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35416898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 to next session in </a:t>
            </a:r>
            <a:br>
              <a:rPr lang="en-US" dirty="0" smtClean="0"/>
            </a:br>
            <a:r>
              <a:rPr lang="en-US" dirty="0" smtClean="0"/>
              <a:t>St. John’s, NFL, September 3</a:t>
            </a:r>
            <a:r>
              <a:rPr lang="en-US" baseline="30000" dirty="0" smtClean="0"/>
              <a:t>rd</a:t>
            </a:r>
            <a:r>
              <a:rPr lang="en-US" dirty="0" smtClean="0"/>
              <a:t>- 5</a:t>
            </a:r>
            <a:r>
              <a:rPr lang="en-US" baseline="30000" dirty="0" smtClean="0"/>
              <a:t>th</a:t>
            </a:r>
            <a:r>
              <a:rPr lang="en-US" dirty="0" smtClean="0"/>
              <a:t> , 2017</a:t>
            </a:r>
            <a:endParaRPr lang="en-US" dirty="0"/>
          </a:p>
        </p:txBody>
      </p:sp>
      <p:sp>
        <p:nvSpPr>
          <p:cNvPr id="3" name="Content Placeholder 2"/>
          <p:cNvSpPr>
            <a:spLocks noGrp="1"/>
          </p:cNvSpPr>
          <p:nvPr>
            <p:ph idx="1"/>
          </p:nvPr>
        </p:nvSpPr>
        <p:spPr>
          <a:xfrm>
            <a:off x="685801" y="2343151"/>
            <a:ext cx="7770813" cy="3354101"/>
          </a:xfrm>
        </p:spPr>
        <p:txBody>
          <a:bodyPr>
            <a:normAutofit fontScale="85000" lnSpcReduction="20000"/>
          </a:bodyPr>
          <a:lstStyle/>
          <a:p>
            <a:pPr>
              <a:buFont typeface="Arial" charset="0"/>
              <a:buChar char="•"/>
            </a:pPr>
            <a:r>
              <a:rPr lang="en-US" dirty="0" smtClean="0"/>
              <a:t>Envisioned topics:</a:t>
            </a:r>
          </a:p>
          <a:p>
            <a:pPr marL="600075" lvl="1" indent="-257175">
              <a:buFont typeface="Arial" charset="0"/>
              <a:buChar char="•"/>
            </a:pPr>
            <a:r>
              <a:rPr lang="en-US" dirty="0" smtClean="0"/>
              <a:t>Comment resolution on D0.6</a:t>
            </a:r>
          </a:p>
          <a:p>
            <a:pPr marL="600075" lvl="1" indent="-257175">
              <a:buFont typeface="Arial" charset="0"/>
              <a:buChar char="•"/>
            </a:pPr>
            <a:r>
              <a:rPr lang="en-US" dirty="0" smtClean="0"/>
              <a:t>Editorial clean-up of whole document</a:t>
            </a:r>
          </a:p>
          <a:p>
            <a:pPr marL="600075" lvl="1" indent="-257175">
              <a:buFont typeface="Arial" charset="0"/>
              <a:buChar char="•"/>
            </a:pPr>
            <a:r>
              <a:rPr lang="en-US" dirty="0" smtClean="0"/>
              <a:t>Add section 7.9 on Information Model</a:t>
            </a:r>
          </a:p>
          <a:p>
            <a:pPr marL="600075" lvl="1" indent="-257175">
              <a:buFont typeface="Arial" charset="0"/>
              <a:buChar char="•"/>
            </a:pPr>
            <a:r>
              <a:rPr lang="en-US" dirty="0" smtClean="0"/>
              <a:t>Incorporate TSN functionality into sections 7.5 and 7.6</a:t>
            </a:r>
          </a:p>
          <a:p>
            <a:pPr marL="600075" lvl="1" indent="-257175">
              <a:buFont typeface="Arial" charset="0"/>
              <a:buChar char="•"/>
            </a:pPr>
            <a:r>
              <a:rPr lang="en-US" dirty="0" smtClean="0"/>
              <a:t>Prepare for WG ballot</a:t>
            </a:r>
          </a:p>
          <a:p>
            <a:pPr marL="600075" lvl="1" indent="-257175">
              <a:buFont typeface="Arial" charset="0"/>
              <a:buChar char="•"/>
            </a:pPr>
            <a:r>
              <a:rPr lang="en-US" dirty="0" smtClean="0"/>
              <a:t>Potentially discuss contributions to the IC NEND</a:t>
            </a:r>
          </a:p>
          <a:p>
            <a:pPr>
              <a:buFont typeface="Arial" charset="0"/>
              <a:buChar char="•"/>
            </a:pPr>
            <a:r>
              <a:rPr lang="en-US" dirty="0" smtClean="0"/>
              <a:t>Conference calls:</a:t>
            </a:r>
          </a:p>
          <a:p>
            <a:pPr marL="600075" lvl="1" indent="-257175">
              <a:buFont typeface="Arial" charset="0"/>
              <a:buChar char="•"/>
            </a:pPr>
            <a:r>
              <a:rPr lang="en-US" dirty="0" smtClean="0"/>
              <a:t>Upcoming conference calls</a:t>
            </a:r>
          </a:p>
          <a:p>
            <a:pPr marL="900113" lvl="2" indent="-214313">
              <a:buFont typeface="Arial" charset="0"/>
              <a:buChar char="•"/>
            </a:pPr>
            <a:r>
              <a:rPr lang="en-US" dirty="0" smtClean="0"/>
              <a:t>July 25</a:t>
            </a:r>
            <a:r>
              <a:rPr lang="en-US" baseline="30000" dirty="0" smtClean="0"/>
              <a:t>th</a:t>
            </a:r>
            <a:r>
              <a:rPr lang="en-US" dirty="0" smtClean="0"/>
              <a:t>, 09:30am ET</a:t>
            </a:r>
          </a:p>
          <a:p>
            <a:pPr marL="1243013" lvl="3" indent="-214313">
              <a:buFont typeface="Arial" charset="0"/>
              <a:buChar char="•"/>
            </a:pPr>
            <a:r>
              <a:rPr lang="en-US" dirty="0" smtClean="0"/>
              <a:t>Editorial review of D0.6 to finalize for recirculation</a:t>
            </a:r>
          </a:p>
          <a:p>
            <a:pPr marL="1243013" lvl="3" indent="-214313">
              <a:buFont typeface="Arial" charset="0"/>
              <a:buChar char="•"/>
            </a:pPr>
            <a:r>
              <a:rPr lang="en-US" dirty="0" smtClean="0"/>
              <a:t>Discuss structure of Information Model</a:t>
            </a:r>
            <a:endParaRPr lang="en-US" dirty="0"/>
          </a:p>
        </p:txBody>
      </p:sp>
      <p:sp>
        <p:nvSpPr>
          <p:cNvPr id="11" name="Footer Placeholder 10"/>
          <p:cNvSpPr>
            <a:spLocks noGrp="1"/>
          </p:cNvSpPr>
          <p:nvPr>
            <p:ph type="ftr" idx="4294967295"/>
          </p:nvPr>
        </p:nvSpPr>
        <p:spPr>
          <a:xfrm>
            <a:off x="5357818" y="6477000"/>
            <a:ext cx="3184520" cy="135731"/>
          </a:xfrm>
          <a:prstGeom prst="rect">
            <a:avLst/>
          </a:prstGeom>
        </p:spPr>
        <p:txBody>
          <a:bodyPr/>
          <a:lstStyle/>
          <a:p>
            <a:r>
              <a:rPr lang="en-GB" dirty="0" smtClean="0"/>
              <a:t>Adrian Stephens, Intel Corporation</a:t>
            </a:r>
            <a:endParaRPr lang="en-GB" dirty="0"/>
          </a:p>
        </p:txBody>
      </p:sp>
      <p:sp>
        <p:nvSpPr>
          <p:cNvPr id="12" name="Slide Number Placeholder 11"/>
          <p:cNvSpPr>
            <a:spLocks noGrp="1"/>
          </p:cNvSpPr>
          <p:nvPr>
            <p:ph type="sldNum" idx="12"/>
          </p:nvPr>
        </p:nvSpPr>
        <p:spPr/>
        <p:txBody>
          <a:bodyPr/>
          <a:lstStyle/>
          <a:p>
            <a:r>
              <a:rPr lang="en-GB" smtClean="0"/>
              <a:t>Slide </a:t>
            </a:r>
            <a:fld id="{440F5867-744E-4AA6-B0ED-4C44D2DFBB7B}" type="slidenum">
              <a:rPr lang="en-GB" smtClean="0"/>
              <a:pPr/>
              <a:t>104</a:t>
            </a:fld>
            <a:endParaRPr lang="en-GB" dirty="0"/>
          </a:p>
        </p:txBody>
      </p:sp>
      <p:sp>
        <p:nvSpPr>
          <p:cNvPr id="4" name="Rectangle 3"/>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11-17-1161 by Max Riegel, Nokia</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454196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26125894-C81E-43C9-9E54-526134551D80}" type="slidenum">
              <a:rPr lang="en-US" smtClean="0"/>
              <a:pPr/>
              <a:t>105</a:t>
            </a:fld>
            <a:endParaRPr lang="en-US" smtClean="0"/>
          </a:p>
        </p:txBody>
      </p:sp>
      <p:sp>
        <p:nvSpPr>
          <p:cNvPr id="2053" name="Rectangle 2"/>
          <p:cNvSpPr>
            <a:spLocks noGrp="1" noChangeArrowheads="1"/>
          </p:cNvSpPr>
          <p:nvPr>
            <p:ph type="title"/>
          </p:nvPr>
        </p:nvSpPr>
        <p:spPr>
          <a:noFill/>
        </p:spPr>
        <p:txBody>
          <a:bodyPr/>
          <a:lstStyle/>
          <a:p>
            <a:r>
              <a:rPr lang="en-US" dirty="0" smtClean="0"/>
              <a:t>IEEE 802.11-IETF Liaison Report</a:t>
            </a:r>
          </a:p>
        </p:txBody>
      </p:sp>
      <p:sp>
        <p:nvSpPr>
          <p:cNvPr id="2054" name="Rectangle 6"/>
          <p:cNvSpPr>
            <a:spLocks noGrp="1" noChangeArrowheads="1"/>
          </p:cNvSpPr>
          <p:nvPr>
            <p:ph type="body" idx="1"/>
          </p:nvPr>
        </p:nvSpPr>
        <p:spPr>
          <a:xfrm>
            <a:off x="685800" y="1524000"/>
            <a:ext cx="7772400" cy="381000"/>
          </a:xfrm>
          <a:noFill/>
        </p:spPr>
        <p:txBody>
          <a:bodyPr/>
          <a:lstStyle/>
          <a:p>
            <a:pPr algn="ctr">
              <a:lnSpc>
                <a:spcPct val="90000"/>
              </a:lnSpc>
              <a:buFontTx/>
              <a:buNone/>
            </a:pPr>
            <a:r>
              <a:rPr lang="en-US" sz="2000" dirty="0" smtClean="0"/>
              <a:t>Date:</a:t>
            </a:r>
            <a:r>
              <a:rPr lang="en-US" sz="2000" b="0" dirty="0" smtClean="0"/>
              <a:t> 2017-07-13</a:t>
            </a:r>
          </a:p>
        </p:txBody>
      </p:sp>
      <p:graphicFrame>
        <p:nvGraphicFramePr>
          <p:cNvPr id="2055" name="Object 11"/>
          <p:cNvGraphicFramePr>
            <a:graphicFrameLocks noChangeAspect="1"/>
          </p:cNvGraphicFramePr>
          <p:nvPr>
            <p:extLst/>
          </p:nvPr>
        </p:nvGraphicFramePr>
        <p:xfrm>
          <a:off x="531813" y="2286000"/>
          <a:ext cx="8186737" cy="2530475"/>
        </p:xfrm>
        <a:graphic>
          <a:graphicData uri="http://schemas.openxmlformats.org/presentationml/2006/ole">
            <mc:AlternateContent xmlns:mc="http://schemas.openxmlformats.org/markup-compatibility/2006">
              <mc:Choice xmlns:v="urn:schemas-microsoft-com:vml" Requires="v">
                <p:oleObj spid="_x0000_s20489" name="Document" r:id="rId4" imgW="8257888" imgH="2550332" progId="Word.Document.8">
                  <p:embed/>
                </p:oleObj>
              </mc:Choice>
              <mc:Fallback>
                <p:oleObj name="Document" r:id="rId4" imgW="8257888" imgH="2550332" progId="Word.Document.8">
                  <p:embed/>
                  <p:pic>
                    <p:nvPicPr>
                      <p:cNvPr id="0" name=""/>
                      <p:cNvPicPr>
                        <a:picLocks noChangeAspect="1" noChangeArrowheads="1"/>
                      </p:cNvPicPr>
                      <p:nvPr/>
                    </p:nvPicPr>
                    <p:blipFill>
                      <a:blip r:embed="rId5"/>
                      <a:srcRect/>
                      <a:stretch>
                        <a:fillRect/>
                      </a:stretch>
                    </p:blipFill>
                    <p:spPr bwMode="auto">
                      <a:xfrm>
                        <a:off x="531813" y="2286000"/>
                        <a:ext cx="8186737" cy="253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93761434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81F113F3-1D5D-4BCE-8B40-EA9857490F2F}" type="slidenum">
              <a:rPr lang="en-US" smtClean="0"/>
              <a:pPr/>
              <a:t>106</a:t>
            </a:fld>
            <a:endParaRPr lang="en-US" smtClean="0"/>
          </a:p>
        </p:txBody>
      </p:sp>
      <p:sp>
        <p:nvSpPr>
          <p:cNvPr id="3077" name="Rectangle 2"/>
          <p:cNvSpPr>
            <a:spLocks noGrp="1" noChangeArrowheads="1"/>
          </p:cNvSpPr>
          <p:nvPr>
            <p:ph type="title"/>
          </p:nvPr>
        </p:nvSpPr>
        <p:spPr>
          <a:noFill/>
        </p:spPr>
        <p:txBody>
          <a:bodyPr/>
          <a:lstStyle/>
          <a:p>
            <a:r>
              <a:rPr lang="en-US" smtClean="0"/>
              <a:t>Abstract</a:t>
            </a:r>
          </a:p>
        </p:txBody>
      </p:sp>
      <p:sp>
        <p:nvSpPr>
          <p:cNvPr id="3078" name="Rectangle 3"/>
          <p:cNvSpPr>
            <a:spLocks noGrp="1" noChangeArrowheads="1"/>
          </p:cNvSpPr>
          <p:nvPr>
            <p:ph type="body" idx="1"/>
          </p:nvPr>
        </p:nvSpPr>
        <p:spPr>
          <a:noFill/>
        </p:spPr>
        <p:txBody>
          <a:bodyPr/>
          <a:lstStyle/>
          <a:p>
            <a:pPr>
              <a:buFontTx/>
              <a:buNone/>
            </a:pPr>
            <a:r>
              <a:rPr lang="en-US" dirty="0" smtClean="0"/>
              <a:t>	This presentation contains the IEEE 802.11 – IETF liaison report for July 2017.</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5734803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107</a:t>
            </a:fld>
            <a:endParaRPr lang="en-US" smtClean="0"/>
          </a:p>
        </p:txBody>
      </p:sp>
      <p:sp>
        <p:nvSpPr>
          <p:cNvPr id="20485" name="Rectangle 2"/>
          <p:cNvSpPr>
            <a:spLocks noGrp="1" noChangeArrowheads="1"/>
          </p:cNvSpPr>
          <p:nvPr>
            <p:ph type="title"/>
          </p:nvPr>
        </p:nvSpPr>
        <p:spPr>
          <a:noFill/>
        </p:spPr>
        <p:txBody>
          <a:bodyPr/>
          <a:lstStyle/>
          <a:p>
            <a:r>
              <a:rPr lang="en-US" smtClean="0"/>
              <a:t>IETF Meetings</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dirty="0" smtClean="0"/>
              <a:t>Upcoming Meetings:</a:t>
            </a:r>
          </a:p>
          <a:p>
            <a:pPr lvl="1"/>
            <a:r>
              <a:rPr lang="en-US" dirty="0" smtClean="0"/>
              <a:t>July </a:t>
            </a:r>
            <a:r>
              <a:rPr lang="en-US" dirty="0"/>
              <a:t>16-21, </a:t>
            </a:r>
            <a:r>
              <a:rPr lang="en-US" dirty="0" smtClean="0"/>
              <a:t>2017 – Prague </a:t>
            </a:r>
          </a:p>
          <a:p>
            <a:pPr lvl="1"/>
            <a:r>
              <a:rPr lang="en-US" dirty="0" smtClean="0"/>
              <a:t>November 12-17, 2017</a:t>
            </a:r>
            <a:r>
              <a:rPr lang="en-US" dirty="0"/>
              <a:t> – </a:t>
            </a:r>
            <a:r>
              <a:rPr lang="en-US" dirty="0" smtClean="0"/>
              <a:t>Singapore </a:t>
            </a:r>
          </a:p>
          <a:p>
            <a:pPr lvl="1"/>
            <a:r>
              <a:rPr lang="en-US" dirty="0" smtClean="0"/>
              <a:t>March 18-23, 2018 – London</a:t>
            </a:r>
          </a:p>
          <a:p>
            <a:pPr lvl="1"/>
            <a:r>
              <a:rPr lang="en-US" dirty="0" smtClean="0"/>
              <a:t>July 22-27, </a:t>
            </a:r>
            <a:r>
              <a:rPr lang="en-US" dirty="0"/>
              <a:t>2018 –  </a:t>
            </a:r>
            <a:r>
              <a:rPr lang="en-US" dirty="0" smtClean="0"/>
              <a:t>San Francisco</a:t>
            </a:r>
          </a:p>
          <a:p>
            <a:r>
              <a:rPr lang="en-US" dirty="0" smtClean="0">
                <a:hlinkClick r:id="rId3"/>
              </a:rPr>
              <a:t>http://www.ietf.org</a:t>
            </a:r>
            <a:endParaRPr lang="en-US" dirty="0" smtClean="0"/>
          </a:p>
          <a:p>
            <a:pPr lvl="1"/>
            <a:r>
              <a:rPr lang="en-US" dirty="0" smtClean="0"/>
              <a:t>Newcomer training: </a:t>
            </a:r>
            <a:r>
              <a:rPr lang="en-US" u="sng" dirty="0">
                <a:hlinkClick r:id="rId4"/>
              </a:rPr>
              <a:t>https://www.ietf.org/edu/process-oriented-tutorials.html#newcomers</a:t>
            </a:r>
            <a:r>
              <a:rPr lang="en-US" dirty="0"/>
              <a:t> </a:t>
            </a:r>
          </a:p>
          <a:p>
            <a:pPr lvl="1"/>
            <a:r>
              <a:rPr lang="en-US" sz="1800" dirty="0" smtClean="0"/>
              <a:t>April 2016: Wireless </a:t>
            </a:r>
            <a:r>
              <a:rPr lang="en-US" sz="1800" dirty="0"/>
              <a:t>Tutorial (Donald Eastlake), 802.11 &amp; 802.15 tutorials (Dorothy Stanley, Charlie </a:t>
            </a:r>
            <a:r>
              <a:rPr lang="en-US" sz="1800" dirty="0" smtClean="0"/>
              <a:t>Perkins), see 11-16/500, July 2016: Pat Thaler &amp; Juan Carlos </a:t>
            </a:r>
            <a:r>
              <a:rPr lang="en-US" sz="1800" dirty="0"/>
              <a:t>– 802.1E (Privacy Considerations) and 802.c (Local MAC address usage) </a:t>
            </a:r>
            <a:r>
              <a:rPr lang="en-US" dirty="0" smtClean="0">
                <a:hlinkClick r:id="rId5"/>
              </a:rPr>
              <a:t>https</a:t>
            </a:r>
            <a:r>
              <a:rPr lang="en-US" dirty="0">
                <a:hlinkClick r:id="rId5"/>
              </a:rPr>
              <a:t>://</a:t>
            </a:r>
            <a:r>
              <a:rPr lang="en-US" dirty="0" smtClean="0">
                <a:hlinkClick r:id="rId5"/>
              </a:rPr>
              <a:t>www.ietf.org/edu/tutorials.html</a:t>
            </a:r>
            <a:r>
              <a:rPr lang="en-US" dirty="0" smtClean="0"/>
              <a:t> </a:t>
            </a:r>
          </a:p>
          <a:p>
            <a:pPr lvl="1"/>
            <a:r>
              <a:rPr lang="en-US" dirty="0">
                <a:hlinkClick r:id="rId6"/>
              </a:rPr>
              <a:t>http://tools.ietf.org/dailydose</a:t>
            </a:r>
            <a:r>
              <a:rPr lang="en-US" dirty="0" smtClean="0">
                <a:hlinkClick r:id="rId6"/>
              </a:rPr>
              <a:t>/</a:t>
            </a:r>
            <a:r>
              <a:rPr lang="en-US"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6261538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108</a:t>
            </a:fld>
            <a:endParaRPr lang="en-US" smtClean="0"/>
          </a:p>
        </p:txBody>
      </p:sp>
      <p:sp>
        <p:nvSpPr>
          <p:cNvPr id="5125" name="Rectangle 2"/>
          <p:cNvSpPr>
            <a:spLocks noGrp="1" noChangeArrowheads="1"/>
          </p:cNvSpPr>
          <p:nvPr>
            <p:ph type="title"/>
          </p:nvPr>
        </p:nvSpPr>
        <p:spPr/>
        <p:txBody>
          <a:bodyPr/>
          <a:lstStyle/>
          <a:p>
            <a:r>
              <a:rPr lang="en-US" dirty="0" smtClean="0"/>
              <a:t>IETF- IEEE 802 Liaison Activity  </a:t>
            </a:r>
          </a:p>
        </p:txBody>
      </p:sp>
      <p:sp>
        <p:nvSpPr>
          <p:cNvPr id="113667" name="Rectangle 3"/>
          <p:cNvSpPr>
            <a:spLocks noGrp="1" noChangeArrowheads="1"/>
          </p:cNvSpPr>
          <p:nvPr>
            <p:ph type="body" idx="1"/>
          </p:nvPr>
        </p:nvSpPr>
        <p:spPr>
          <a:xfrm>
            <a:off x="685800" y="1524000"/>
            <a:ext cx="8153400" cy="4876800"/>
          </a:xfrm>
        </p:spPr>
        <p:txBody>
          <a:bodyPr/>
          <a:lstStyle/>
          <a:p>
            <a:pPr marL="0" indent="0">
              <a:lnSpc>
                <a:spcPct val="80000"/>
              </a:lnSpc>
              <a:buFontTx/>
              <a:buNone/>
              <a:defRPr/>
            </a:pPr>
            <a:endParaRPr lang="en-US" sz="900" dirty="0" smtClean="0"/>
          </a:p>
          <a:p>
            <a:pPr>
              <a:lnSpc>
                <a:spcPct val="80000"/>
              </a:lnSpc>
              <a:defRPr/>
            </a:pPr>
            <a:r>
              <a:rPr lang="en-US" sz="2000" dirty="0" smtClean="0"/>
              <a:t>Joint meetings, agenda and presentations</a:t>
            </a:r>
          </a:p>
          <a:p>
            <a:pPr lvl="1">
              <a:lnSpc>
                <a:spcPct val="80000"/>
              </a:lnSpc>
              <a:defRPr/>
            </a:pPr>
            <a:r>
              <a:rPr lang="en-US" sz="1600" dirty="0" smtClean="0">
                <a:hlinkClick r:id="rId3"/>
              </a:rPr>
              <a:t>http://www.iab.org/activities/joint-activities/iab-ieee-coordination/</a:t>
            </a:r>
            <a:endParaRPr lang="en-US" sz="1600" dirty="0"/>
          </a:p>
          <a:p>
            <a:pPr lvl="1">
              <a:lnSpc>
                <a:spcPct val="80000"/>
              </a:lnSpc>
              <a:defRPr/>
            </a:pPr>
            <a:r>
              <a:rPr lang="en-US" sz="1600" dirty="0"/>
              <a:t>Next meeting: 15 July 2017, Prague</a:t>
            </a:r>
          </a:p>
          <a:p>
            <a:pPr lvl="1">
              <a:lnSpc>
                <a:spcPct val="80000"/>
              </a:lnSpc>
              <a:defRPr/>
            </a:pPr>
            <a:r>
              <a:rPr lang="en-US" sz="1600" dirty="0" smtClean="0"/>
              <a:t>Agenda topics include: YANG Models, Low Latency, Time Sensitive Networking/DETNET, </a:t>
            </a:r>
            <a:r>
              <a:rPr lang="en-US" sz="1600" dirty="0" err="1" smtClean="0"/>
              <a:t>FlexE</a:t>
            </a:r>
            <a:r>
              <a:rPr lang="en-US" sz="1600" dirty="0" smtClean="0"/>
              <a:t>, </a:t>
            </a:r>
            <a:r>
              <a:rPr lang="en-US" sz="1600" dirty="0"/>
              <a:t>Networking Slicing, 48-bit and 64-bit MAC addresses </a:t>
            </a:r>
            <a:r>
              <a:rPr lang="en-US" sz="1600" dirty="0" smtClean="0"/>
              <a:t>interworking, 5G</a:t>
            </a:r>
          </a:p>
          <a:p>
            <a:pPr marL="457200" lvl="1" indent="0">
              <a:lnSpc>
                <a:spcPct val="80000"/>
              </a:lnSpc>
              <a:buNone/>
              <a:defRPr/>
            </a:pPr>
            <a:endParaRPr lang="en-US" sz="1200" dirty="0" smtClean="0"/>
          </a:p>
          <a:p>
            <a:pPr>
              <a:lnSpc>
                <a:spcPct val="80000"/>
              </a:lnSpc>
              <a:defRPr/>
            </a:pPr>
            <a:r>
              <a:rPr lang="en-US" sz="2000" dirty="0" smtClean="0"/>
              <a:t>802.11 related items being discussion/tracked</a:t>
            </a:r>
          </a:p>
          <a:p>
            <a:pPr lvl="1">
              <a:lnSpc>
                <a:spcPct val="80000"/>
              </a:lnSpc>
              <a:defRPr/>
            </a:pPr>
            <a:r>
              <a:rPr lang="en-US" sz="1600" dirty="0" smtClean="0"/>
              <a:t>CAPWAP</a:t>
            </a:r>
            <a:r>
              <a:rPr lang="en-US" sz="1600" dirty="0"/>
              <a:t>, </a:t>
            </a:r>
            <a:r>
              <a:rPr lang="en-US" sz="1600" dirty="0" smtClean="0"/>
              <a:t>one remaining draft:  </a:t>
            </a:r>
            <a:r>
              <a:rPr lang="en-US" sz="1600" dirty="0">
                <a:hlinkClick r:id="rId4"/>
              </a:rPr>
              <a:t>https://datatracker.ietf.org/doc/draft-ietf-opsawg-capwap-alt-tunnel</a:t>
            </a:r>
            <a:r>
              <a:rPr lang="en-US" sz="1600" dirty="0" smtClean="0">
                <a:hlinkClick r:id="rId4"/>
              </a:rPr>
              <a:t>/</a:t>
            </a:r>
            <a:r>
              <a:rPr lang="en-US" sz="1600" dirty="0" smtClean="0"/>
              <a:t> </a:t>
            </a:r>
          </a:p>
          <a:p>
            <a:pPr lvl="1">
              <a:lnSpc>
                <a:spcPct val="80000"/>
              </a:lnSpc>
              <a:defRPr/>
            </a:pPr>
            <a:r>
              <a:rPr lang="en-GB" sz="1600" dirty="0"/>
              <a:t>Intelligent Transportation Systems (ITS</a:t>
            </a:r>
            <a:r>
              <a:rPr lang="en-GB" sz="1600" dirty="0" smtClean="0"/>
              <a:t>)- IETF IP Wireless Access in Vehicular Environments  </a:t>
            </a:r>
            <a:r>
              <a:rPr lang="en-GB" sz="1600" dirty="0" err="1" smtClean="0">
                <a:hlinkClick r:id="rId5"/>
              </a:rPr>
              <a:t>ipwave</a:t>
            </a:r>
            <a:r>
              <a:rPr lang="en-GB" sz="1600" dirty="0" smtClean="0"/>
              <a:t/>
            </a:r>
            <a:br>
              <a:rPr lang="en-GB" sz="1600" dirty="0" smtClean="0"/>
            </a:br>
            <a:endParaRPr lang="en-GB" sz="1600" dirty="0" smtClean="0"/>
          </a:p>
          <a:p>
            <a:pPr>
              <a:lnSpc>
                <a:spcPct val="80000"/>
              </a:lnSpc>
              <a:defRPr/>
            </a:pPr>
            <a:r>
              <a:rPr lang="en-US" sz="2000" dirty="0" smtClean="0"/>
              <a:t>Also note</a:t>
            </a:r>
          </a:p>
          <a:p>
            <a:pPr lvl="1">
              <a:lnSpc>
                <a:spcPct val="80000"/>
              </a:lnSpc>
              <a:defRPr/>
            </a:pPr>
            <a:r>
              <a:rPr lang="en-US" sz="1600" dirty="0" smtClean="0"/>
              <a:t>March 2017 IETF presentation on 5G Security, see </a:t>
            </a:r>
            <a:r>
              <a:rPr lang="en-US" sz="1600" dirty="0" smtClean="0">
                <a:hlinkClick r:id="rId6"/>
              </a:rPr>
              <a:t>https://www.youtube.com/watch?v=SMh_vggVgrg&amp;index=43&amp;list=PLC86T-6ZTP5jo6kIuqdyeYYhsKv9sUwG1</a:t>
            </a:r>
            <a:r>
              <a:rPr lang="en-US" sz="1600" dirty="0" smtClean="0"/>
              <a:t> </a:t>
            </a:r>
          </a:p>
          <a:p>
            <a:pPr lvl="1">
              <a:lnSpc>
                <a:spcPct val="80000"/>
              </a:lnSpc>
              <a:defRPr/>
            </a:pPr>
            <a:r>
              <a:rPr lang="en-US" sz="1600" dirty="0" smtClean="0"/>
              <a:t>Individual submission draft: Secure </a:t>
            </a:r>
            <a:r>
              <a:rPr lang="en-US" sz="1600" dirty="0"/>
              <a:t>Wake on Radio Nudging (SWORN), </a:t>
            </a:r>
            <a:r>
              <a:rPr lang="en-US" sz="1600" dirty="0">
                <a:hlinkClick r:id="rId7"/>
              </a:rPr>
              <a:t>https://</a:t>
            </a:r>
            <a:r>
              <a:rPr lang="en-US" sz="1600" dirty="0" smtClean="0">
                <a:hlinkClick r:id="rId7"/>
              </a:rPr>
              <a:t>tools.ietf.org/html/draft-bormann-t2trg-sworn-00</a:t>
            </a:r>
            <a:r>
              <a:rPr lang="en-US" sz="1600" dirty="0" smtClean="0"/>
              <a:t> </a:t>
            </a:r>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112188909"/>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109</a:t>
            </a:fld>
            <a:endParaRPr lang="en-US" smtClean="0"/>
          </a:p>
        </p:txBody>
      </p:sp>
      <p:sp>
        <p:nvSpPr>
          <p:cNvPr id="5125" name="Rectangle 2"/>
          <p:cNvSpPr>
            <a:spLocks noGrp="1" noChangeArrowheads="1"/>
          </p:cNvSpPr>
          <p:nvPr>
            <p:ph type="title"/>
          </p:nvPr>
        </p:nvSpPr>
        <p:spPr/>
        <p:txBody>
          <a:bodyPr/>
          <a:lstStyle/>
          <a:p>
            <a:r>
              <a:rPr lang="en-US" dirty="0" err="1" smtClean="0"/>
              <a:t>IoT</a:t>
            </a:r>
            <a:r>
              <a:rPr lang="en-US" dirty="0" smtClean="0"/>
              <a:t> related work – feedback requested</a:t>
            </a:r>
          </a:p>
        </p:txBody>
      </p:sp>
      <p:sp>
        <p:nvSpPr>
          <p:cNvPr id="113667" name="Rectangle 3"/>
          <p:cNvSpPr>
            <a:spLocks noGrp="1" noChangeArrowheads="1"/>
          </p:cNvSpPr>
          <p:nvPr>
            <p:ph type="body" idx="1"/>
          </p:nvPr>
        </p:nvSpPr>
        <p:spPr>
          <a:xfrm>
            <a:off x="685800" y="1600200"/>
            <a:ext cx="8001000" cy="4724400"/>
          </a:xfrm>
        </p:spPr>
        <p:txBody>
          <a:bodyPr/>
          <a:lstStyle/>
          <a:p>
            <a:r>
              <a:rPr lang="en-US" dirty="0" smtClean="0"/>
              <a:t>IETF last call ongoing for </a:t>
            </a:r>
            <a:r>
              <a:rPr lang="en-US" dirty="0"/>
              <a:t>IPv6 over Networks of Resource-constrained </a:t>
            </a:r>
            <a:r>
              <a:rPr lang="en-US" dirty="0" smtClean="0"/>
              <a:t>Nodes (6LO) draft: “An update to 6LO ND”, see  </a:t>
            </a:r>
            <a:r>
              <a:rPr lang="en-US" dirty="0" smtClean="0">
                <a:hlinkClick r:id="rId3"/>
              </a:rPr>
              <a:t>“</a:t>
            </a:r>
            <a:r>
              <a:rPr lang="en-US" u="sng" dirty="0" smtClean="0">
                <a:hlinkClick r:id="rId3"/>
              </a:rPr>
              <a:t>https</a:t>
            </a:r>
            <a:r>
              <a:rPr lang="en-US" u="sng" dirty="0">
                <a:hlinkClick r:id="rId3"/>
              </a:rPr>
              <a:t>://tools.ietf.org/html/draft-ietf-6lo-rfc6775-update-06 </a:t>
            </a:r>
            <a:r>
              <a:rPr lang="en-US" u="sng" dirty="0" smtClean="0"/>
              <a:t> </a:t>
            </a:r>
          </a:p>
          <a:p>
            <a:pPr lvl="1"/>
            <a:r>
              <a:rPr lang="en-US" dirty="0" smtClean="0"/>
              <a:t>6LoWPAN Neighbor Discovery </a:t>
            </a:r>
            <a:r>
              <a:rPr lang="en-US" dirty="0"/>
              <a:t>for </a:t>
            </a:r>
            <a:r>
              <a:rPr lang="en-US" dirty="0" err="1" smtClean="0"/>
              <a:t>LoWPANs</a:t>
            </a:r>
            <a:r>
              <a:rPr lang="en-US" dirty="0"/>
              <a:t> </a:t>
            </a:r>
            <a:r>
              <a:rPr lang="en-US" dirty="0" smtClean="0"/>
              <a:t>was initially used only </a:t>
            </a:r>
            <a:r>
              <a:rPr lang="en-US" dirty="0"/>
              <a:t>for duplicate address </a:t>
            </a:r>
            <a:r>
              <a:rPr lang="en-US" dirty="0" smtClean="0"/>
              <a:t>detection. </a:t>
            </a:r>
          </a:p>
          <a:p>
            <a:pPr lvl="1"/>
            <a:r>
              <a:rPr lang="en-US" dirty="0" smtClean="0"/>
              <a:t>Now being extended </a:t>
            </a:r>
            <a:r>
              <a:rPr lang="en-US" dirty="0"/>
              <a:t>as a Layer-3 association process that enables IPv6 ND proxy operations. </a:t>
            </a:r>
            <a:endParaRPr lang="en-US" dirty="0" smtClean="0"/>
          </a:p>
          <a:p>
            <a:pPr lvl="1"/>
            <a:r>
              <a:rPr lang="en-US" dirty="0"/>
              <a:t>N</a:t>
            </a:r>
            <a:r>
              <a:rPr lang="en-US" dirty="0" smtClean="0"/>
              <a:t>othing </a:t>
            </a:r>
            <a:r>
              <a:rPr lang="en-US" dirty="0"/>
              <a:t>prevents its use in higher power environments such as </a:t>
            </a:r>
            <a:r>
              <a:rPr lang="en-US" dirty="0" smtClean="0"/>
              <a:t>802.11</a:t>
            </a:r>
          </a:p>
          <a:p>
            <a:r>
              <a:rPr lang="en-US" dirty="0" smtClean="0"/>
              <a:t>Invitation/request for review and feedback from 802.11 members, send to any comments to </a:t>
            </a:r>
            <a:r>
              <a:rPr lang="en-GB" dirty="0" smtClean="0">
                <a:hlinkClick r:id="rId4"/>
              </a:rPr>
              <a:t>6lo@ietf.org</a:t>
            </a:r>
            <a:r>
              <a:rPr lang="en-GB" dirty="0" smtClean="0"/>
              <a:t> </a:t>
            </a:r>
            <a:r>
              <a:rPr lang="en-US" sz="1400" i="1" dirty="0" smtClean="0"/>
              <a:t/>
            </a:r>
            <a:br>
              <a:rPr lang="en-US" sz="1400" i="1" dirty="0" smtClean="0"/>
            </a:b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253305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t>MIB style, Visio and Frame practices</a:t>
            </a:r>
            <a:br>
              <a:rPr lang="en-US"/>
            </a:br>
            <a:endParaRPr lang="en-US"/>
          </a:p>
        </p:txBody>
      </p:sp>
      <p:sp>
        <p:nvSpPr>
          <p:cNvPr id="32771" name="Content Placeholder 2"/>
          <p:cNvSpPr>
            <a:spLocks noGrp="1"/>
          </p:cNvSpPr>
          <p:nvPr>
            <p:ph idx="1"/>
          </p:nvPr>
        </p:nvSpPr>
        <p:spPr>
          <a:xfrm>
            <a:off x="685800" y="1524000"/>
            <a:ext cx="7772400" cy="4953000"/>
          </a:xfrm>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possible</a:t>
            </a:r>
            <a:endParaRPr lang="en-US" sz="2000" dirty="0"/>
          </a:p>
          <a:p>
            <a:pPr lvl="1"/>
            <a:r>
              <a:rPr lang="en-GB" sz="1800" dirty="0"/>
              <a:t>Near the end of sponsor ballot,  turn these all into .</a:t>
            </a:r>
            <a:r>
              <a:rPr lang="en-GB" sz="1800" dirty="0" err="1"/>
              <a:t>emf</a:t>
            </a:r>
            <a:r>
              <a:rPr lang="en-GB" sz="1800" dirty="0"/>
              <a:t> (windows meta file) format files (you can do this from </a:t>
            </a:r>
            <a:r>
              <a:rPr lang="en-GB" sz="1800" dirty="0" err="1"/>
              <a:t>visio</a:t>
            </a:r>
            <a:r>
              <a:rPr lang="en-GB" sz="1800" dirty="0"/>
              <a:t> using “save as”).   Keep separate files for the .</a:t>
            </a:r>
            <a:r>
              <a:rPr lang="en-GB" sz="1800" dirty="0" err="1"/>
              <a:t>vsd</a:t>
            </a:r>
            <a:r>
              <a:rPr lang="en-GB" sz="1800" dirty="0"/>
              <a:t> source and the .</a:t>
            </a:r>
            <a:r>
              <a:rPr lang="en-GB" sz="1800" dirty="0" err="1"/>
              <a:t>emf</a:t>
            </a:r>
            <a:r>
              <a:rPr lang="en-GB" sz="1800" dirty="0"/>
              <a:t> file that is linked to from frame. There is likelihood we should use .</a:t>
            </a:r>
            <a:r>
              <a:rPr lang="en-GB" sz="1800" dirty="0" err="1"/>
              <a:t>emf</a:t>
            </a:r>
            <a:endParaRPr lang="en-GB" sz="1800" dirty="0"/>
          </a:p>
          <a:p>
            <a:r>
              <a:rPr lang="en-GB" sz="2000" dirty="0"/>
              <a:t>Frame templates for 11aa, 11ac, 11af</a:t>
            </a:r>
          </a:p>
        </p:txBody>
      </p:sp>
      <p:sp>
        <p:nvSpPr>
          <p:cNvPr id="32773" name="Footer Placeholder 4"/>
          <p:cNvSpPr>
            <a:spLocks noGrp="1"/>
          </p:cNvSpPr>
          <p:nvPr>
            <p:ph type="ftr" sz="quarter" idx="11"/>
          </p:nvPr>
        </p:nvSpPr>
        <p:spPr>
          <a:noFill/>
        </p:spPr>
        <p:txBody>
          <a:bodyPr/>
          <a:lstStyle/>
          <a:p>
            <a:r>
              <a:rPr lang="en-US" smtClean="0"/>
              <a:t>Adrian Stephens, Intel Corporation</a:t>
            </a:r>
            <a:endParaRPr lang="en-US"/>
          </a:p>
        </p:txBody>
      </p:sp>
      <p:sp>
        <p:nvSpPr>
          <p:cNvPr id="32774" name="Slide Number Placeholder 5"/>
          <p:cNvSpPr>
            <a:spLocks noGrp="1"/>
          </p:cNvSpPr>
          <p:nvPr>
            <p:ph type="sldNum" sz="quarter" idx="12"/>
          </p:nvPr>
        </p:nvSpPr>
        <p:spPr>
          <a:noFill/>
        </p:spPr>
        <p:txBody>
          <a:bodyPr/>
          <a:lstStyle/>
          <a:p>
            <a:r>
              <a:rPr lang="en-US"/>
              <a:t>Slide </a:t>
            </a:r>
            <a:fld id="{B6A5EF2C-B352-4DCD-8AF4-06278E96712B}" type="slidenum">
              <a:rPr lang="en-US" smtClean="0"/>
              <a:pPr/>
              <a:t>11</a:t>
            </a:fld>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2536298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110</a:t>
            </a:fld>
            <a:endParaRPr lang="en-US" smtClean="0"/>
          </a:p>
        </p:txBody>
      </p:sp>
      <p:sp>
        <p:nvSpPr>
          <p:cNvPr id="20485" name="Rectangle 2"/>
          <p:cNvSpPr>
            <a:spLocks noGrp="1" noChangeArrowheads="1"/>
          </p:cNvSpPr>
          <p:nvPr>
            <p:ph type="title"/>
          </p:nvPr>
        </p:nvSpPr>
        <p:spPr>
          <a:noFill/>
        </p:spPr>
        <p:txBody>
          <a:bodyPr/>
          <a:lstStyle/>
          <a:p>
            <a:r>
              <a:rPr lang="en-US" dirty="0" smtClean="0"/>
              <a:t>IETF BOFs IETF July 16-21, 2017</a:t>
            </a:r>
          </a:p>
        </p:txBody>
      </p:sp>
      <p:sp>
        <p:nvSpPr>
          <p:cNvPr id="20486" name="Rectangle 3"/>
          <p:cNvSpPr>
            <a:spLocks noGrp="1" noChangeArrowheads="1"/>
          </p:cNvSpPr>
          <p:nvPr>
            <p:ph type="body" idx="1"/>
          </p:nvPr>
        </p:nvSpPr>
        <p:spPr>
          <a:xfrm>
            <a:off x="685800" y="1752600"/>
            <a:ext cx="8153400" cy="4648200"/>
          </a:xfrm>
          <a:noFill/>
        </p:spPr>
        <p:txBody>
          <a:bodyPr/>
          <a:lstStyle/>
          <a:p>
            <a:endParaRPr lang="en-US" sz="2000" dirty="0" smtClean="0"/>
          </a:p>
          <a:p>
            <a:r>
              <a:rPr lang="en-US" sz="2000" dirty="0" smtClean="0"/>
              <a:t>See </a:t>
            </a:r>
            <a:r>
              <a:rPr lang="en-US" sz="2000" dirty="0">
                <a:hlinkClick r:id="rId3"/>
              </a:rPr>
              <a:t>https://datatracker.ietf.org/wg/bofs</a:t>
            </a:r>
            <a:r>
              <a:rPr lang="en-US" sz="2000" dirty="0" smtClean="0">
                <a:hlinkClick r:id="rId3"/>
              </a:rPr>
              <a:t>/</a:t>
            </a:r>
            <a:r>
              <a:rPr lang="en-US" sz="2000" dirty="0" smtClean="0"/>
              <a:t> and </a:t>
            </a:r>
            <a:r>
              <a:rPr lang="en-US" sz="2000" dirty="0" smtClean="0">
                <a:hlinkClick r:id="rId4"/>
              </a:rPr>
              <a:t>new work summary </a:t>
            </a:r>
            <a:endParaRPr lang="en-US" sz="2000" dirty="0" smtClean="0"/>
          </a:p>
          <a:p>
            <a:endParaRPr lang="en-US" sz="2000" dirty="0" smtClean="0"/>
          </a:p>
        </p:txBody>
      </p:sp>
      <p:graphicFrame>
        <p:nvGraphicFramePr>
          <p:cNvPr id="2" name="Table 1"/>
          <p:cNvGraphicFramePr>
            <a:graphicFrameLocks noGrp="1"/>
          </p:cNvGraphicFramePr>
          <p:nvPr>
            <p:extLst/>
          </p:nvPr>
        </p:nvGraphicFramePr>
        <p:xfrm>
          <a:off x="1066800" y="2875632"/>
          <a:ext cx="6977557" cy="3082158"/>
        </p:xfrm>
        <a:graphic>
          <a:graphicData uri="http://schemas.openxmlformats.org/drawingml/2006/table">
            <a:tbl>
              <a:tblPr>
                <a:tableStyleId>{3C2FFA5D-87B4-456A-9821-1D502468CF0F}</a:tableStyleId>
              </a:tblPr>
              <a:tblGrid>
                <a:gridCol w="1524000"/>
                <a:gridCol w="5453557"/>
              </a:tblGrid>
              <a:tr h="496614">
                <a:tc>
                  <a:txBody>
                    <a:bodyPr/>
                    <a:lstStyle/>
                    <a:p>
                      <a:r>
                        <a:rPr lang="en-US" sz="1800" dirty="0" err="1" smtClean="0">
                          <a:hlinkClick r:id="rId5"/>
                        </a:rPr>
                        <a:t>netslicing</a:t>
                      </a:r>
                      <a:endParaRPr lang="en-US" sz="1800" b="1" dirty="0"/>
                    </a:p>
                  </a:txBody>
                  <a:tcPr marL="70945" marR="70945" marT="35472" marB="35472" anchor="ctr"/>
                </a:tc>
                <a:tc>
                  <a:txBody>
                    <a:bodyPr/>
                    <a:lstStyle/>
                    <a:p>
                      <a:r>
                        <a:rPr lang="en-US" dirty="0" smtClean="0"/>
                        <a:t>Network Slicing</a:t>
                      </a:r>
                      <a:endParaRPr lang="en-US" b="0" dirty="0"/>
                    </a:p>
                  </a:txBody>
                  <a:tcPr marL="70945" marR="70945" marT="35472" marB="35472" anchor="ctr"/>
                </a:tc>
              </a:tr>
              <a:tr h="523416">
                <a:tc>
                  <a:txBody>
                    <a:bodyPr/>
                    <a:lstStyle/>
                    <a:p>
                      <a:r>
                        <a:rPr lang="en-US" sz="1800" dirty="0" smtClean="0">
                          <a:hlinkClick r:id="rId6"/>
                        </a:rPr>
                        <a:t>banana</a:t>
                      </a:r>
                      <a:endParaRPr lang="en-US" sz="1800" b="1" dirty="0"/>
                    </a:p>
                  </a:txBody>
                  <a:tcPr marL="70945" marR="70945" marT="35472" marB="35472" anchor="ctr"/>
                </a:tc>
                <a:tc>
                  <a:txBody>
                    <a:bodyPr/>
                    <a:lstStyle/>
                    <a:p>
                      <a:r>
                        <a:rPr lang="en-US" dirty="0" err="1" smtClean="0"/>
                        <a:t>BANdwidth</a:t>
                      </a:r>
                      <a:r>
                        <a:rPr lang="en-US" baseline="0" dirty="0" smtClean="0"/>
                        <a:t> Aggregation for </a:t>
                      </a:r>
                      <a:r>
                        <a:rPr lang="en-US" baseline="0" dirty="0" err="1" smtClean="0"/>
                        <a:t>interNet</a:t>
                      </a:r>
                      <a:r>
                        <a:rPr lang="en-US" baseline="0" dirty="0" smtClean="0"/>
                        <a:t> Access: </a:t>
                      </a:r>
                      <a:r>
                        <a:rPr lang="en-US" dirty="0" smtClean="0"/>
                        <a:t>bandwidth aggregation across multiple Internet access links in single-provider and multi-provider scenarios</a:t>
                      </a:r>
                      <a:endParaRPr lang="en-US" sz="1800" dirty="0"/>
                    </a:p>
                  </a:txBody>
                  <a:tcPr marL="70945" marR="70945" marT="35472" marB="35472" anchor="ctr"/>
                </a:tc>
              </a:tr>
              <a:tr h="523416">
                <a:tc>
                  <a:txBody>
                    <a:bodyPr/>
                    <a:lstStyle/>
                    <a:p>
                      <a:r>
                        <a:rPr lang="en-US" sz="1800" dirty="0" smtClean="0">
                          <a:hlinkClick r:id="rId7"/>
                        </a:rPr>
                        <a:t>Iasa2.0</a:t>
                      </a:r>
                      <a:endParaRPr lang="en-US" sz="1800" b="1" dirty="0"/>
                    </a:p>
                  </a:txBody>
                  <a:tcPr marL="70945" marR="70945" marT="35472" marB="35472" anchor="ctr"/>
                </a:tc>
                <a:tc>
                  <a:txBody>
                    <a:bodyPr/>
                    <a:lstStyle/>
                    <a:p>
                      <a:r>
                        <a:rPr lang="en-US" dirty="0" smtClean="0"/>
                        <a:t>IETF Administrative Support Activity 2.0 (IASA 2.0) Virtual Workshops;</a:t>
                      </a:r>
                      <a:r>
                        <a:rPr lang="en-US" baseline="0" dirty="0" smtClean="0"/>
                        <a:t> </a:t>
                      </a:r>
                      <a:r>
                        <a:rPr lang="en-US" dirty="0" smtClean="0"/>
                        <a:t>The IASA 2.0 process seeks to address which administrative arrangements will best support the IETF going forward.</a:t>
                      </a:r>
                      <a:endParaRPr lang="en-US" sz="1800" dirty="0"/>
                    </a:p>
                  </a:txBody>
                  <a:tcPr marL="70945" marR="70945" marT="35472" marB="35472" anchor="ctr"/>
                </a:tc>
              </a:tr>
              <a:tr h="523416">
                <a:tc>
                  <a:txBody>
                    <a:bodyPr/>
                    <a:lstStyle/>
                    <a:p>
                      <a:r>
                        <a:rPr lang="en-US" sz="1800" dirty="0" smtClean="0">
                          <a:hlinkClick r:id="rId8"/>
                        </a:rPr>
                        <a:t>ideas</a:t>
                      </a:r>
                      <a:endParaRPr lang="en-US" sz="1800" b="1" dirty="0"/>
                    </a:p>
                  </a:txBody>
                  <a:tcPr marL="70945" marR="70945" marT="35472" marB="35472" anchor="ctr"/>
                </a:tc>
                <a:tc>
                  <a:txBody>
                    <a:bodyPr/>
                    <a:lstStyle/>
                    <a:p>
                      <a:r>
                        <a:rPr lang="en-US" dirty="0" smtClean="0"/>
                        <a:t>Identity Enabled Networks</a:t>
                      </a:r>
                      <a:endParaRPr lang="en-US" sz="1800" dirty="0"/>
                    </a:p>
                  </a:txBody>
                  <a:tcPr marL="70945" marR="70945" marT="35472" marB="35472" anchor="ct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81456120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111</a:t>
            </a:fld>
            <a:endParaRPr lang="en-US" smtClean="0"/>
          </a:p>
        </p:txBody>
      </p:sp>
      <p:sp>
        <p:nvSpPr>
          <p:cNvPr id="5125" name="Rectangle 2"/>
          <p:cNvSpPr>
            <a:spLocks noGrp="1" noChangeArrowheads="1"/>
          </p:cNvSpPr>
          <p:nvPr>
            <p:ph type="title"/>
          </p:nvPr>
        </p:nvSpPr>
        <p:spPr>
          <a:xfrm>
            <a:off x="685800" y="609600"/>
            <a:ext cx="7772400" cy="1066800"/>
          </a:xfrm>
        </p:spPr>
        <p:txBody>
          <a:bodyPr/>
          <a:lstStyle/>
          <a:p>
            <a:r>
              <a:rPr lang="en-US" dirty="0" smtClean="0"/>
              <a:t>YANG Model Catalog</a:t>
            </a:r>
          </a:p>
        </p:txBody>
      </p:sp>
      <p:sp>
        <p:nvSpPr>
          <p:cNvPr id="113667" name="Rectangle 3"/>
          <p:cNvSpPr>
            <a:spLocks noGrp="1" noChangeArrowheads="1"/>
          </p:cNvSpPr>
          <p:nvPr>
            <p:ph type="body" idx="1"/>
          </p:nvPr>
        </p:nvSpPr>
        <p:spPr>
          <a:xfrm>
            <a:off x="685800" y="1676400"/>
            <a:ext cx="8001000" cy="4752975"/>
          </a:xfrm>
        </p:spPr>
        <p:txBody>
          <a:bodyPr/>
          <a:lstStyle/>
          <a:p>
            <a:pPr marL="0" indent="0">
              <a:lnSpc>
                <a:spcPct val="80000"/>
              </a:lnSpc>
              <a:buFontTx/>
              <a:buNone/>
              <a:defRPr/>
            </a:pPr>
            <a:endParaRPr lang="en-US" sz="900" dirty="0" smtClean="0"/>
          </a:p>
          <a:p>
            <a:pPr>
              <a:lnSpc>
                <a:spcPct val="80000"/>
              </a:lnSpc>
            </a:pPr>
            <a:r>
              <a:rPr lang="en-US" dirty="0" smtClean="0"/>
              <a:t>YANG catalog development</a:t>
            </a:r>
          </a:p>
          <a:p>
            <a:pPr lvl="1">
              <a:lnSpc>
                <a:spcPct val="80000"/>
              </a:lnSpc>
            </a:pPr>
            <a:r>
              <a:rPr lang="en-US" dirty="0"/>
              <a:t>A YANG model catalog and registry that allows users to find models relevant to their use cases from the large and growing number of YANG modules being published</a:t>
            </a:r>
            <a:r>
              <a:rPr lang="en-US" dirty="0" smtClean="0"/>
              <a:t>.</a:t>
            </a:r>
          </a:p>
          <a:p>
            <a:pPr lvl="1">
              <a:lnSpc>
                <a:spcPct val="80000"/>
              </a:lnSpc>
            </a:pPr>
            <a:r>
              <a:rPr lang="en-US" dirty="0" smtClean="0"/>
              <a:t>YANG </a:t>
            </a:r>
            <a:r>
              <a:rPr lang="en-US" dirty="0"/>
              <a:t>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endParaRPr lang="en-US" dirty="0" smtClean="0"/>
          </a:p>
          <a:p>
            <a:pPr lvl="1">
              <a:lnSpc>
                <a:spcPct val="80000"/>
              </a:lnSpc>
            </a:pPr>
            <a:endParaRPr lang="en-US" dirty="0"/>
          </a:p>
          <a:p>
            <a:pPr>
              <a:lnSpc>
                <a:spcPct val="80000"/>
              </a:lnSpc>
            </a:pPr>
            <a:r>
              <a:rPr lang="en-US" dirty="0" smtClean="0"/>
              <a:t>See </a:t>
            </a:r>
            <a:r>
              <a:rPr lang="en-US" dirty="0" smtClean="0">
                <a:hlinkClick r:id="rId3"/>
              </a:rPr>
              <a:t>https</a:t>
            </a:r>
            <a:r>
              <a:rPr lang="en-US" dirty="0">
                <a:hlinkClick r:id="rId3"/>
              </a:rPr>
              <a:t>://</a:t>
            </a:r>
            <a:r>
              <a:rPr lang="en-US" dirty="0" smtClean="0">
                <a:hlinkClick r:id="rId3"/>
              </a:rPr>
              <a:t>www.ietf.org/blog/2017/04/yang-catalog-latest-development-ietf-98-hackathon/Insights</a:t>
            </a:r>
            <a:endParaRPr lang="en-US" dirty="0" smtClean="0"/>
          </a:p>
          <a:p>
            <a:pPr>
              <a:lnSpc>
                <a:spcPct val="80000"/>
              </a:lnSpc>
            </a:pPr>
            <a:endParaRPr lang="en-US" dirty="0" smtClean="0"/>
          </a:p>
          <a:p>
            <a:pPr>
              <a:lnSpc>
                <a:spcPct val="80000"/>
              </a:lnSpc>
            </a:pPr>
            <a:r>
              <a:rPr lang="en-US" dirty="0" smtClean="0"/>
              <a:t>See </a:t>
            </a:r>
            <a:r>
              <a:rPr lang="en-US" dirty="0">
                <a:hlinkClick r:id="rId4"/>
              </a:rPr>
              <a:t>https://yangcatalog.org</a:t>
            </a:r>
            <a:r>
              <a:rPr lang="en-US" dirty="0" smtClean="0">
                <a:hlinkClick r:id="rId4"/>
              </a:rPr>
              <a:t>/</a:t>
            </a:r>
            <a:r>
              <a:rPr lang="en-US" dirty="0" smtClean="0"/>
              <a:t> </a:t>
            </a:r>
          </a:p>
          <a:p>
            <a:pPr>
              <a:lnSpc>
                <a:spcPct val="80000"/>
              </a:lnSpc>
            </a:pPr>
            <a:endParaRPr lang="en-US" dirty="0" smtClean="0"/>
          </a:p>
          <a:p>
            <a:pPr marL="0" indent="0">
              <a:buNone/>
            </a:pPr>
            <a:endParaRPr lang="en-US" sz="1800" dirty="0"/>
          </a:p>
          <a:p>
            <a:pPr marL="0" indent="0">
              <a:lnSpc>
                <a:spcPct val="80000"/>
              </a:lnSpc>
              <a:buNone/>
              <a:defRPr/>
            </a:pPr>
            <a:endParaRPr lang="en-US" sz="18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7/16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81250715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112</a:t>
            </a:fld>
            <a:endParaRPr lang="en-US" smtClean="0"/>
          </a:p>
        </p:txBody>
      </p:sp>
      <p:sp>
        <p:nvSpPr>
          <p:cNvPr id="5125" name="Rectangle 2"/>
          <p:cNvSpPr>
            <a:spLocks noGrp="1" noChangeArrowheads="1"/>
          </p:cNvSpPr>
          <p:nvPr>
            <p:ph type="title"/>
          </p:nvPr>
        </p:nvSpPr>
        <p:spPr>
          <a:xfrm>
            <a:off x="685800" y="381000"/>
            <a:ext cx="7772400" cy="1066800"/>
          </a:xfrm>
        </p:spPr>
        <p:txBody>
          <a:bodyPr/>
          <a:lstStyle/>
          <a:p>
            <a:r>
              <a:rPr lang="en-US" dirty="0" smtClean="0"/>
              <a:t>Multicast Topics</a:t>
            </a:r>
          </a:p>
        </p:txBody>
      </p:sp>
      <p:sp>
        <p:nvSpPr>
          <p:cNvPr id="113667" name="Rectangle 3"/>
          <p:cNvSpPr>
            <a:spLocks noGrp="1" noChangeArrowheads="1"/>
          </p:cNvSpPr>
          <p:nvPr>
            <p:ph type="body" idx="1"/>
          </p:nvPr>
        </p:nvSpPr>
        <p:spPr>
          <a:xfrm>
            <a:off x="685800" y="1295400"/>
            <a:ext cx="8001000" cy="5105400"/>
          </a:xfrm>
        </p:spPr>
        <p:txBody>
          <a:bodyPr/>
          <a:lstStyle/>
          <a:p>
            <a:pPr marL="0" indent="0">
              <a:lnSpc>
                <a:spcPct val="80000"/>
              </a:lnSpc>
              <a:buFontTx/>
              <a:buNone/>
              <a:defRPr/>
            </a:pPr>
            <a:endParaRPr lang="en-US" sz="900" dirty="0" smtClean="0"/>
          </a:p>
          <a:p>
            <a:pPr>
              <a:lnSpc>
                <a:spcPct val="80000"/>
              </a:lnSpc>
            </a:pPr>
            <a:r>
              <a:rPr lang="en-US" sz="2000" dirty="0" smtClean="0"/>
              <a:t>Multicast issues were discussed at the IETF-IEEE 802 meeting Sept 29</a:t>
            </a:r>
            <a:r>
              <a:rPr lang="en-US" sz="2000" baseline="30000" dirty="0" smtClean="0"/>
              <a:t>th</a:t>
            </a:r>
            <a:r>
              <a:rPr lang="en-US" sz="2000" dirty="0" smtClean="0"/>
              <a:t> 2015 and a presentation given at the November 2015 IETF meeting</a:t>
            </a:r>
          </a:p>
          <a:p>
            <a:pPr lvl="1">
              <a:lnSpc>
                <a:spcPct val="80000"/>
              </a:lnSpc>
            </a:pPr>
            <a:r>
              <a:rPr lang="en-US" sz="1600" dirty="0" smtClean="0"/>
              <a:t>See </a:t>
            </a:r>
            <a:r>
              <a:rPr lang="en-US" sz="1600" dirty="0">
                <a:hlinkClick r:id="rId3"/>
              </a:rPr>
              <a:t>https://</a:t>
            </a:r>
            <a:r>
              <a:rPr lang="en-US" sz="1600" dirty="0" smtClean="0">
                <a:hlinkClick r:id="rId3"/>
              </a:rPr>
              <a:t>mentor.ieee.org/802.11/dcn/15/11-15-1261-02-0arc-mulicast-performance-optimization-features-overview-for-ietf-nov-2015.ppt</a:t>
            </a:r>
            <a:r>
              <a:rPr lang="en-US" sz="1600" dirty="0" smtClean="0"/>
              <a:t>  </a:t>
            </a:r>
          </a:p>
          <a:p>
            <a:pPr lvl="1">
              <a:lnSpc>
                <a:spcPct val="80000"/>
              </a:lnSpc>
            </a:pPr>
            <a:r>
              <a:rPr lang="en-US" sz="1600" dirty="0" smtClean="0"/>
              <a:t>Further actions: </a:t>
            </a:r>
            <a:r>
              <a:rPr lang="en-US" sz="1600" dirty="0" err="1" smtClean="0"/>
              <a:t>ietf</a:t>
            </a:r>
            <a:r>
              <a:rPr lang="en-US" sz="1600" dirty="0" smtClean="0"/>
              <a:t> mailing list has been established for ongoing discussion, will include additional 802. wireless groups</a:t>
            </a:r>
            <a:r>
              <a:rPr lang="en-US" sz="1600" dirty="0"/>
              <a:t>, see </a:t>
            </a:r>
            <a:r>
              <a:rPr lang="en-US" sz="1600" dirty="0">
                <a:hlinkClick r:id="rId4"/>
              </a:rPr>
              <a:t>http://</a:t>
            </a:r>
            <a:r>
              <a:rPr lang="en-US" sz="1600" dirty="0" smtClean="0">
                <a:hlinkClick r:id="rId4"/>
              </a:rPr>
              <a:t>www.ieee802.org/11/email/stds-802-11/msg01838.html</a:t>
            </a:r>
            <a:r>
              <a:rPr lang="en-US" sz="1600" dirty="0" smtClean="0"/>
              <a:t> </a:t>
            </a:r>
          </a:p>
          <a:p>
            <a:pPr lvl="1">
              <a:lnSpc>
                <a:spcPct val="80000"/>
              </a:lnSpc>
            </a:pPr>
            <a:r>
              <a:rPr lang="en-US" sz="1600" dirty="0" smtClean="0"/>
              <a:t>Multicast considerations Internet draft describing use cases, issues, etc. under development, </a:t>
            </a:r>
            <a:r>
              <a:rPr lang="en-US" sz="1600" dirty="0"/>
              <a:t>see </a:t>
            </a:r>
            <a:r>
              <a:rPr lang="en-US" sz="1600" dirty="0">
                <a:hlinkClick r:id="rId5"/>
              </a:rPr>
              <a:t>https://</a:t>
            </a:r>
            <a:r>
              <a:rPr lang="en-US" sz="1600" dirty="0" smtClean="0">
                <a:hlinkClick r:id="rId5"/>
              </a:rPr>
              <a:t>tools.ietf.org/html/draft-perkins-intarea-multicast-ieee802-02</a:t>
            </a:r>
            <a:endParaRPr lang="en-US" sz="1600" dirty="0" smtClean="0"/>
          </a:p>
          <a:p>
            <a:pPr lvl="1">
              <a:lnSpc>
                <a:spcPct val="80000"/>
              </a:lnSpc>
            </a:pPr>
            <a:endParaRPr lang="en-US" sz="1600" dirty="0" smtClean="0"/>
          </a:p>
          <a:p>
            <a:pPr>
              <a:lnSpc>
                <a:spcPct val="80000"/>
              </a:lnSpc>
            </a:pPr>
            <a:r>
              <a:rPr lang="en-US" sz="2000" dirty="0" smtClean="0"/>
              <a:t>See</a:t>
            </a:r>
            <a:r>
              <a:rPr lang="en-US" sz="2000" b="1" dirty="0" smtClean="0"/>
              <a:t> </a:t>
            </a:r>
            <a:r>
              <a:rPr lang="en-GB" sz="2000" dirty="0" smtClean="0">
                <a:hlinkClick r:id="rId6"/>
              </a:rPr>
              <a:t>https://www.ietf.org/proceedings/98/slides/slides-98-intarea-80211-multicast-testbed-and-results-00.pdf</a:t>
            </a:r>
            <a:r>
              <a:rPr lang="en-GB" sz="2000" dirty="0" smtClean="0"/>
              <a:t> ; </a:t>
            </a:r>
          </a:p>
          <a:p>
            <a:pPr lvl="1">
              <a:lnSpc>
                <a:spcPct val="80000"/>
              </a:lnSpc>
            </a:pPr>
            <a:r>
              <a:rPr lang="en-GB" sz="1600" dirty="0" err="1" smtClean="0"/>
              <a:t>TGmd</a:t>
            </a:r>
            <a:r>
              <a:rPr lang="en-GB" sz="1600" dirty="0" smtClean="0"/>
              <a:t> teleconference held  with the authors 2017-05-30</a:t>
            </a:r>
            <a:endParaRPr lang="en-GB" sz="1600" dirty="0"/>
          </a:p>
          <a:p>
            <a:pPr lvl="1">
              <a:lnSpc>
                <a:spcPct val="80000"/>
              </a:lnSpc>
            </a:pPr>
            <a:endParaRPr lang="en-US" sz="1600" b="1" dirty="0" smtClean="0"/>
          </a:p>
          <a:p>
            <a:pPr marL="0" indent="0">
              <a:buNone/>
            </a:pPr>
            <a:endParaRPr lang="en-US" sz="1800" dirty="0"/>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8/16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4114631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113</a:t>
            </a:fld>
            <a:endParaRPr lang="en-US" smtClean="0"/>
          </a:p>
        </p:txBody>
      </p:sp>
      <p:sp>
        <p:nvSpPr>
          <p:cNvPr id="5125" name="Rectangle 2"/>
          <p:cNvSpPr>
            <a:spLocks noGrp="1" noChangeArrowheads="1"/>
          </p:cNvSpPr>
          <p:nvPr>
            <p:ph type="title"/>
          </p:nvPr>
        </p:nvSpPr>
        <p:spPr/>
        <p:txBody>
          <a:bodyPr/>
          <a:lstStyle/>
          <a:p>
            <a:r>
              <a:rPr lang="en-US" dirty="0" smtClean="0"/>
              <a:t>Of Interest to Smart Grid</a:t>
            </a:r>
          </a:p>
        </p:txBody>
      </p:sp>
      <p:sp>
        <p:nvSpPr>
          <p:cNvPr id="113667" name="Rectangle 3"/>
          <p:cNvSpPr>
            <a:spLocks noGrp="1" noChangeArrowheads="1"/>
          </p:cNvSpPr>
          <p:nvPr>
            <p:ph type="body" idx="1"/>
          </p:nvPr>
        </p:nvSpPr>
        <p:spPr>
          <a:xfrm>
            <a:off x="685800" y="1600200"/>
            <a:ext cx="8001000" cy="4724400"/>
          </a:xfrm>
        </p:spPr>
        <p:txBody>
          <a:bodyPr/>
          <a:lstStyle/>
          <a:p>
            <a:pPr>
              <a:lnSpc>
                <a:spcPct val="80000"/>
              </a:lnSpc>
            </a:pPr>
            <a:r>
              <a:rPr lang="en-GB" sz="1800" dirty="0" smtClean="0">
                <a:solidFill>
                  <a:srgbClr val="000000"/>
                </a:solidFill>
                <a:ea typeface="Arial Unicode MS" pitchFamily="34" charset="-128"/>
                <a:cs typeface="Arial Unicode MS" pitchFamily="34" charset="-128"/>
              </a:rPr>
              <a:t>6LO</a:t>
            </a:r>
          </a:p>
          <a:p>
            <a:pPr lvl="1">
              <a:lnSpc>
                <a:spcPct val="80000"/>
              </a:lnSpc>
            </a:pPr>
            <a:r>
              <a:rPr lang="en-GB" sz="1400" dirty="0" smtClean="0">
                <a:solidFill>
                  <a:srgbClr val="000000"/>
                </a:solidFill>
                <a:ea typeface="Arial Unicode MS" pitchFamily="34" charset="-128"/>
                <a:cs typeface="Arial Unicode MS" pitchFamily="34" charset="-128"/>
              </a:rPr>
              <a:t>Working </a:t>
            </a:r>
            <a:r>
              <a:rPr lang="en-GB" sz="1400" dirty="0">
                <a:solidFill>
                  <a:srgbClr val="000000"/>
                </a:solidFill>
                <a:ea typeface="Arial Unicode MS" pitchFamily="34" charset="-128"/>
                <a:cs typeface="Arial Unicode MS" pitchFamily="34" charset="-128"/>
              </a:rPr>
              <a:t>Group website: </a:t>
            </a:r>
            <a:r>
              <a:rPr lang="en-GB" sz="1400" dirty="0">
                <a:hlinkClick r:id="rId3"/>
              </a:rPr>
              <a:t>http://datatracker.ietf.org/wg/6lo/charter</a:t>
            </a:r>
            <a:r>
              <a:rPr lang="en-GB" sz="1400" dirty="0" smtClean="0">
                <a:hlinkClick r:id="rId3"/>
              </a:rPr>
              <a:t>/</a:t>
            </a:r>
            <a:r>
              <a:rPr lang="en-GB" sz="1400" dirty="0" smtClean="0"/>
              <a:t> </a:t>
            </a:r>
          </a:p>
          <a:p>
            <a:pPr lvl="1">
              <a:lnSpc>
                <a:spcPct val="80000"/>
              </a:lnSpc>
            </a:pPr>
            <a:r>
              <a:rPr lang="en-US" sz="1400" dirty="0" smtClean="0"/>
              <a:t>Focus</a:t>
            </a:r>
            <a:r>
              <a:rPr lang="en-US" sz="1400" dirty="0"/>
              <a:t>: IPv6 over Networks of Resource-constrained </a:t>
            </a:r>
            <a:r>
              <a:rPr lang="en-US" sz="1400" dirty="0" smtClean="0"/>
              <a:t>Nodes</a:t>
            </a:r>
          </a:p>
          <a:p>
            <a:pPr lvl="1">
              <a:lnSpc>
                <a:spcPct val="80000"/>
              </a:lnSpc>
            </a:pPr>
            <a:r>
              <a:rPr lang="en-US" sz="1400" dirty="0" smtClean="0"/>
              <a:t>See WNG presentation: </a:t>
            </a:r>
            <a:r>
              <a:rPr lang="en-US" sz="1400" dirty="0">
                <a:hlinkClick r:id="rId4"/>
              </a:rPr>
              <a:t>https://</a:t>
            </a:r>
            <a:r>
              <a:rPr lang="en-US" sz="1400" dirty="0" smtClean="0">
                <a:hlinkClick r:id="rId4"/>
              </a:rPr>
              <a:t>mentor.ieee.org/802.11/dcn/15/11-15-1085-00-0wng-6lowpan-over-802-11.pptx</a:t>
            </a:r>
            <a:r>
              <a:rPr lang="en-US" sz="1400" dirty="0"/>
              <a:t> </a:t>
            </a:r>
            <a:r>
              <a:rPr lang="en-US" sz="1400" dirty="0" smtClean="0"/>
              <a:t>and</a:t>
            </a:r>
          </a:p>
          <a:p>
            <a:pPr lvl="1">
              <a:lnSpc>
                <a:spcPct val="80000"/>
              </a:lnSpc>
            </a:pPr>
            <a:r>
              <a:rPr lang="en-US" sz="1400" dirty="0" smtClean="0">
                <a:hlinkClick r:id="rId5"/>
              </a:rPr>
              <a:t>http</a:t>
            </a:r>
            <a:r>
              <a:rPr lang="en-US" sz="1400" dirty="0">
                <a:hlinkClick r:id="rId5"/>
              </a:rPr>
              <a:t>://datatracker.ietf.org/doc/draft-delcarpio-6lo-wlanah</a:t>
            </a:r>
            <a:r>
              <a:rPr lang="en-US" sz="1400" dirty="0" smtClean="0">
                <a:hlinkClick r:id="rId5"/>
              </a:rPr>
              <a:t>/</a:t>
            </a:r>
            <a:r>
              <a:rPr lang="en-US" sz="1400" dirty="0" smtClean="0"/>
              <a:t> </a:t>
            </a:r>
          </a:p>
          <a:p>
            <a:pPr lvl="1">
              <a:lnSpc>
                <a:spcPct val="80000"/>
              </a:lnSpc>
            </a:pPr>
            <a:r>
              <a:rPr lang="en-US" sz="1400" dirty="0">
                <a:hlinkClick r:id="rId6"/>
              </a:rPr>
              <a:t>https://</a:t>
            </a:r>
            <a:r>
              <a:rPr lang="en-US" sz="1400" dirty="0" smtClean="0">
                <a:hlinkClick r:id="rId6"/>
              </a:rPr>
              <a:t>tools.ietf.org/html/draft-thubert-6lo-routing-dispatch-06</a:t>
            </a:r>
            <a:r>
              <a:rPr lang="en-US" sz="1400" dirty="0" smtClean="0"/>
              <a:t> </a:t>
            </a:r>
          </a:p>
          <a:p>
            <a:pPr lvl="1">
              <a:lnSpc>
                <a:spcPct val="80000"/>
              </a:lnSpc>
            </a:pPr>
            <a:r>
              <a:rPr lang="en-US" sz="1400" dirty="0">
                <a:hlinkClick r:id="rId7"/>
              </a:rPr>
              <a:t>https://</a:t>
            </a:r>
            <a:r>
              <a:rPr lang="en-US" sz="1400" dirty="0" smtClean="0">
                <a:hlinkClick r:id="rId7"/>
              </a:rPr>
              <a:t>tools.ietf.org/html/draft-thubert-6lo-backbone-router-02</a:t>
            </a:r>
            <a:r>
              <a:rPr lang="en-US" sz="1400" dirty="0" smtClean="0"/>
              <a:t> </a:t>
            </a:r>
            <a:endParaRPr lang="en-US" sz="1400" dirty="0"/>
          </a:p>
          <a:p>
            <a:pPr lvl="1">
              <a:lnSpc>
                <a:spcPct val="80000"/>
              </a:lnSpc>
            </a:pPr>
            <a:r>
              <a:rPr lang="en-US" sz="1400" dirty="0" smtClean="0"/>
              <a:t>Unique </a:t>
            </a:r>
            <a:r>
              <a:rPr lang="en-US" sz="1400" dirty="0"/>
              <a:t>IPv6 Prefix Per Host, </a:t>
            </a:r>
            <a:r>
              <a:rPr lang="en-US" sz="1400" dirty="0">
                <a:hlinkClick r:id="rId8"/>
              </a:rPr>
              <a:t>https://</a:t>
            </a:r>
            <a:r>
              <a:rPr lang="en-US" sz="1400" dirty="0" smtClean="0">
                <a:hlinkClick r:id="rId8"/>
              </a:rPr>
              <a:t>tools.ietf.org/html/draft-jjmb-v6ops-unique-ipv6-prefix-per-host-00</a:t>
            </a:r>
            <a:r>
              <a:rPr lang="en-US" sz="1400" dirty="0" smtClean="0"/>
              <a:t>  </a:t>
            </a:r>
          </a:p>
          <a:p>
            <a:pPr lvl="2">
              <a:lnSpc>
                <a:spcPct val="80000"/>
              </a:lnSpc>
            </a:pPr>
            <a:r>
              <a:rPr lang="en-US" sz="1400" i="1" dirty="0" smtClean="0"/>
              <a:t>The </a:t>
            </a:r>
            <a:r>
              <a:rPr lang="en-US" sz="1400" i="1" dirty="0"/>
              <a:t>concepts in this document were originally developed as part of a large scale, production deployment of IPv6 support for a community Wi-Fi service</a:t>
            </a:r>
            <a:r>
              <a:rPr lang="en-US" sz="1400" i="1" dirty="0" smtClean="0"/>
              <a:t>. </a:t>
            </a:r>
            <a:br>
              <a:rPr lang="en-US" sz="1400" i="1" dirty="0" smtClean="0"/>
            </a:br>
            <a:endParaRPr lang="en-US" sz="1400" i="1" dirty="0"/>
          </a:p>
          <a:p>
            <a:pPr>
              <a:lnSpc>
                <a:spcPct val="80000"/>
              </a:lnSpc>
            </a:pPr>
            <a:r>
              <a:rPr lang="en-US" sz="1800" dirty="0" smtClean="0"/>
              <a:t> ROLL: </a:t>
            </a:r>
            <a:r>
              <a:rPr lang="en-GB" sz="1800" dirty="0" smtClean="0">
                <a:solidFill>
                  <a:srgbClr val="000000"/>
                </a:solidFill>
                <a:ea typeface="Arial Unicode MS" pitchFamily="34" charset="-128"/>
                <a:cs typeface="Arial Unicode MS" pitchFamily="34" charset="-128"/>
              </a:rPr>
              <a:t>Working </a:t>
            </a:r>
            <a:r>
              <a:rPr lang="en-GB" sz="1800" dirty="0">
                <a:solidFill>
                  <a:srgbClr val="000000"/>
                </a:solidFill>
                <a:ea typeface="Arial Unicode MS" pitchFamily="34" charset="-128"/>
                <a:cs typeface="Arial Unicode MS" pitchFamily="34" charset="-128"/>
              </a:rPr>
              <a:t>Group website: </a:t>
            </a:r>
            <a:r>
              <a:rPr lang="en-GB" sz="1800" b="0" dirty="0">
                <a:hlinkClick r:id="rId9"/>
              </a:rPr>
              <a:t>http://datatracker.ietf.org/wg/roll/</a:t>
            </a:r>
            <a:r>
              <a:rPr lang="en-GB" sz="1800" dirty="0"/>
              <a:t> </a:t>
            </a:r>
          </a:p>
          <a:p>
            <a:pPr lvl="1"/>
            <a:r>
              <a:rPr lang="en-US" sz="1400" dirty="0"/>
              <a:t>Focus: Routing over Low Power and </a:t>
            </a:r>
            <a:r>
              <a:rPr lang="en-US" sz="1400" dirty="0" err="1"/>
              <a:t>Lossy</a:t>
            </a:r>
            <a:r>
              <a:rPr lang="en-US" sz="1400" dirty="0"/>
              <a:t> </a:t>
            </a:r>
            <a:r>
              <a:rPr lang="en-US" sz="1400" dirty="0" smtClean="0"/>
              <a:t>Networks</a:t>
            </a:r>
          </a:p>
          <a:p>
            <a:pPr lvl="1"/>
            <a:r>
              <a:rPr lang="en-US" sz="1400" dirty="0" smtClean="0"/>
              <a:t>Of interest: </a:t>
            </a:r>
            <a:r>
              <a:rPr lang="en-US" sz="1400" b="1" dirty="0" smtClean="0">
                <a:hlinkClick r:id="rId10"/>
              </a:rPr>
              <a:t>https://tools.ietf.org/html/draft-ietf-6lo-ethertype-request-01</a:t>
            </a:r>
            <a:r>
              <a:rPr lang="en-US" sz="1400" b="1" dirty="0" smtClean="0"/>
              <a:t> </a:t>
            </a:r>
          </a:p>
          <a:p>
            <a:r>
              <a:rPr lang="en-GB" sz="1800" dirty="0" smtClean="0">
                <a:solidFill>
                  <a:srgbClr val="000000"/>
                </a:solidFill>
                <a:ea typeface="Arial Unicode MS" pitchFamily="34" charset="-128"/>
                <a:cs typeface="Arial Unicode MS" pitchFamily="34" charset="-128"/>
              </a:rPr>
              <a:t>CORE : (</a:t>
            </a:r>
            <a:r>
              <a:rPr lang="en-US" sz="1800" dirty="0"/>
              <a:t>Constrained </a:t>
            </a:r>
            <a:r>
              <a:rPr lang="en-US" sz="1800" dirty="0" err="1"/>
              <a:t>RESTful</a:t>
            </a:r>
            <a:r>
              <a:rPr lang="en-US" sz="1800" dirty="0"/>
              <a:t> Environments) </a:t>
            </a:r>
            <a:r>
              <a:rPr lang="en-GB" sz="1800" dirty="0">
                <a:solidFill>
                  <a:srgbClr val="000000"/>
                </a:solidFill>
                <a:ea typeface="Arial Unicode MS" pitchFamily="34" charset="-128"/>
                <a:cs typeface="Arial Unicode MS" pitchFamily="34" charset="-128"/>
              </a:rPr>
              <a:t>Working Group website: </a:t>
            </a:r>
            <a:r>
              <a:rPr lang="en-GB" sz="1800" b="0" dirty="0">
                <a:hlinkClick r:id="rId11"/>
              </a:rPr>
              <a:t>http://datatracker.ietf.org/wg/core/</a:t>
            </a:r>
            <a:r>
              <a:rPr lang="en-GB" sz="1800" b="0" dirty="0"/>
              <a:t> </a:t>
            </a:r>
            <a:endParaRPr lang="en-GB" sz="1800" dirty="0"/>
          </a:p>
          <a:p>
            <a:pPr lvl="1"/>
            <a:r>
              <a:rPr lang="en-US" sz="1400" dirty="0"/>
              <a:t>Focus: framework for resource-oriented applications intended to run on constrained </a:t>
            </a:r>
            <a:r>
              <a:rPr lang="en-US" sz="1400" dirty="0" smtClean="0"/>
              <a:t>IP </a:t>
            </a:r>
            <a:r>
              <a:rPr lang="en-US" sz="1400" dirty="0"/>
              <a:t>networks. </a:t>
            </a:r>
            <a:endParaRPr lang="en-US" sz="1400" dirty="0" smtClean="0"/>
          </a:p>
          <a:p>
            <a:pPr marL="0" indent="0">
              <a:buNone/>
            </a:pPr>
            <a:endParaRPr lang="en-US" sz="1400" dirty="0"/>
          </a:p>
          <a:p>
            <a:endParaRPr lang="en-US" sz="1400" dirty="0"/>
          </a:p>
          <a:p>
            <a:pPr marL="0" indent="0">
              <a:lnSpc>
                <a:spcPct val="80000"/>
              </a:lnSpc>
              <a:buNone/>
              <a:defRPr/>
            </a:pPr>
            <a:endParaRPr lang="en-US" sz="1400" dirty="0" smtClean="0"/>
          </a:p>
          <a:p>
            <a:pPr marL="457200" lvl="1" indent="0">
              <a:lnSpc>
                <a:spcPct val="80000"/>
              </a:lnSpc>
              <a:buNone/>
              <a:defRPr/>
            </a:pPr>
            <a:endParaRPr lang="en-US" sz="1400" dirty="0" smtClean="0"/>
          </a:p>
          <a:p>
            <a:pPr>
              <a:lnSpc>
                <a:spcPct val="80000"/>
              </a:lnSpc>
              <a:defRPr/>
            </a:pPr>
            <a:endParaRPr lang="en-US" sz="1400" dirty="0" smtClean="0"/>
          </a:p>
          <a:p>
            <a:pPr lvl="1">
              <a:lnSpc>
                <a:spcPct val="80000"/>
              </a:lnSpc>
              <a:defRPr/>
            </a:pPr>
            <a:endParaRPr lang="en-US" sz="1400" u="sng"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400" dirty="0" smtClean="0"/>
          </a:p>
          <a:p>
            <a:pPr lvl="1">
              <a:lnSpc>
                <a:spcPct val="80000"/>
              </a:lnSpc>
              <a:defRPr/>
            </a:pPr>
            <a:endParaRPr lang="en-US" sz="14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9/16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9747466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E66F8ADD-C4EE-4089-AC69-0373AC6D7C56}" type="slidenum">
              <a:rPr lang="en-US" smtClean="0"/>
              <a:pPr/>
              <a:t>114</a:t>
            </a:fld>
            <a:endParaRPr lang="en-US" smtClean="0"/>
          </a:p>
        </p:txBody>
      </p:sp>
      <p:sp>
        <p:nvSpPr>
          <p:cNvPr id="20485" name="Rectangle 2"/>
          <p:cNvSpPr>
            <a:spLocks noGrp="1" noChangeArrowheads="1"/>
          </p:cNvSpPr>
          <p:nvPr>
            <p:ph type="title"/>
          </p:nvPr>
        </p:nvSpPr>
        <p:spPr>
          <a:noFill/>
        </p:spPr>
        <p:txBody>
          <a:bodyPr/>
          <a:lstStyle/>
          <a:p>
            <a:r>
              <a:rPr lang="en-US" dirty="0" smtClean="0"/>
              <a:t>CAPPORT WG</a:t>
            </a:r>
          </a:p>
        </p:txBody>
      </p:sp>
      <p:sp>
        <p:nvSpPr>
          <p:cNvPr id="20486" name="Rectangle 3"/>
          <p:cNvSpPr>
            <a:spLocks noGrp="1" noChangeArrowheads="1"/>
          </p:cNvSpPr>
          <p:nvPr>
            <p:ph type="body" idx="1"/>
          </p:nvPr>
        </p:nvSpPr>
        <p:spPr>
          <a:xfrm>
            <a:off x="685800" y="1524000"/>
            <a:ext cx="7848600" cy="5029200"/>
          </a:xfrm>
          <a:noFill/>
        </p:spPr>
        <p:txBody>
          <a:bodyPr/>
          <a:lstStyle/>
          <a:p>
            <a:r>
              <a:rPr lang="en-US" sz="2000" dirty="0" err="1" smtClean="0"/>
              <a:t>CAPtive</a:t>
            </a:r>
            <a:r>
              <a:rPr lang="en-US" sz="2000" dirty="0" smtClean="0"/>
              <a:t> </a:t>
            </a:r>
            <a:r>
              <a:rPr lang="en-US" sz="2000" dirty="0" err="1" smtClean="0"/>
              <a:t>PORTal</a:t>
            </a:r>
            <a:r>
              <a:rPr lang="en-US" sz="2000" dirty="0" smtClean="0"/>
              <a:t>:  </a:t>
            </a:r>
            <a:r>
              <a:rPr lang="en-US" sz="2000" dirty="0">
                <a:hlinkClick r:id="rId3"/>
              </a:rPr>
              <a:t>https://datatracker.ietf.org/wg/capport/charter</a:t>
            </a:r>
            <a:r>
              <a:rPr lang="en-US" sz="2000" dirty="0" smtClean="0">
                <a:hlinkClick r:id="rId3"/>
              </a:rPr>
              <a:t>/</a:t>
            </a:r>
            <a:r>
              <a:rPr lang="en-US" sz="2000" dirty="0" smtClean="0"/>
              <a:t> </a:t>
            </a:r>
          </a:p>
          <a:p>
            <a:r>
              <a:rPr lang="en-US" sz="2000" dirty="0" smtClean="0"/>
              <a:t>The </a:t>
            </a:r>
            <a:r>
              <a:rPr lang="en-US" sz="2000" dirty="0"/>
              <a:t>CAPPORT Working Group will define secure mechanisms and protocols </a:t>
            </a:r>
            <a:r>
              <a:rPr lang="en-US" sz="2000" dirty="0" smtClean="0"/>
              <a:t>to</a:t>
            </a:r>
          </a:p>
          <a:p>
            <a:pPr lvl="1"/>
            <a:r>
              <a:rPr lang="en-US" sz="1600" dirty="0" smtClean="0"/>
              <a:t>allow </a:t>
            </a:r>
            <a:r>
              <a:rPr lang="en-US" sz="1600" dirty="0"/>
              <a:t>endpoints to discover that they are in this sort of limited environment</a:t>
            </a:r>
            <a:r>
              <a:rPr lang="en-US" sz="1600" dirty="0" smtClean="0"/>
              <a:t>,</a:t>
            </a:r>
          </a:p>
          <a:p>
            <a:pPr lvl="1"/>
            <a:r>
              <a:rPr lang="en-US" sz="1600" dirty="0" smtClean="0"/>
              <a:t>provide </a:t>
            </a:r>
            <a:r>
              <a:rPr lang="en-US" sz="1600" dirty="0"/>
              <a:t>a URL to interact with the Captive Portal, - allow endpoints to learn about the parameters of their confinement</a:t>
            </a:r>
            <a:r>
              <a:rPr lang="en-US" sz="1600" dirty="0" smtClean="0"/>
              <a:t>,</a:t>
            </a:r>
          </a:p>
          <a:p>
            <a:pPr lvl="1"/>
            <a:r>
              <a:rPr lang="en-US" sz="1600" dirty="0" smtClean="0"/>
              <a:t>interact </a:t>
            </a:r>
            <a:r>
              <a:rPr lang="en-US" sz="1600" dirty="0"/>
              <a:t>with the Captive Portal to obtain information such as status and remaining access time, </a:t>
            </a:r>
            <a:r>
              <a:rPr lang="en-US" sz="1600" dirty="0" smtClean="0"/>
              <a:t>and</a:t>
            </a:r>
          </a:p>
          <a:p>
            <a:pPr lvl="1"/>
            <a:r>
              <a:rPr lang="en-US" sz="1600" dirty="0" smtClean="0"/>
              <a:t>optionally</a:t>
            </a:r>
            <a:r>
              <a:rPr lang="en-US" sz="1600" dirty="0"/>
              <a:t>, advertise a service whereby devices can enable or disable access to the Internet without human interaction. (RFC 7710 may be a full or partial solution to the first two bullets</a:t>
            </a:r>
            <a:r>
              <a:rPr lang="en-US" sz="1600" dirty="0" smtClean="0"/>
              <a:t>)</a:t>
            </a:r>
          </a:p>
          <a:p>
            <a:r>
              <a:rPr lang="en-US" sz="2000" dirty="0"/>
              <a:t>Updates </a:t>
            </a:r>
            <a:r>
              <a:rPr lang="en-US" sz="2000" dirty="0" smtClean="0"/>
              <a:t>[July </a:t>
            </a:r>
            <a:r>
              <a:rPr lang="en-US" sz="2000" dirty="0"/>
              <a:t>2017]</a:t>
            </a:r>
          </a:p>
          <a:p>
            <a:pPr lvl="1"/>
            <a:r>
              <a:rPr lang="en-US" sz="1600" dirty="0" smtClean="0"/>
              <a:t>Updated: CAPPORT architecture: </a:t>
            </a:r>
            <a:r>
              <a:rPr lang="en-US" sz="1600" dirty="0" smtClean="0">
                <a:hlinkClick r:id="rId4"/>
              </a:rPr>
              <a:t>https</a:t>
            </a:r>
            <a:r>
              <a:rPr lang="en-US" sz="1600" dirty="0">
                <a:hlinkClick r:id="rId4"/>
              </a:rPr>
              <a:t>://datatracker.ietf.org/doc/draft-larose-capport-architecture</a:t>
            </a:r>
            <a:r>
              <a:rPr lang="en-US" sz="1600" dirty="0" smtClean="0">
                <a:hlinkClick r:id="rId4"/>
              </a:rPr>
              <a:t>/</a:t>
            </a:r>
            <a:r>
              <a:rPr lang="en-US" sz="1600" dirty="0" smtClean="0"/>
              <a:t> </a:t>
            </a:r>
          </a:p>
          <a:p>
            <a:pPr lvl="1"/>
            <a:r>
              <a:rPr lang="en-US" sz="1600" dirty="0" smtClean="0"/>
              <a:t>Updated: Captive Portal API: </a:t>
            </a:r>
            <a:r>
              <a:rPr lang="en-US" sz="1600" dirty="0" smtClean="0">
                <a:hlinkClick r:id="rId5"/>
              </a:rPr>
              <a:t>https</a:t>
            </a:r>
            <a:r>
              <a:rPr lang="en-US" sz="1600" dirty="0">
                <a:hlinkClick r:id="rId5"/>
              </a:rPr>
              <a:t>://datatracker.ietf.org/doc/draft-donnelly-capport-detection</a:t>
            </a:r>
            <a:r>
              <a:rPr lang="en-US" sz="1600" dirty="0" smtClean="0">
                <a:hlinkClick r:id="rId5"/>
              </a:rPr>
              <a:t>/</a:t>
            </a:r>
            <a:endParaRPr lang="en-US" sz="16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10/16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8596377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BE2D3960-A144-4B75-B89D-4EFD7A4AD3C3}" type="slidenum">
              <a:rPr lang="en-US" smtClean="0"/>
              <a:pPr/>
              <a:t>115</a:t>
            </a:fld>
            <a:endParaRPr lang="en-US" smtClean="0"/>
          </a:p>
        </p:txBody>
      </p:sp>
      <p:sp>
        <p:nvSpPr>
          <p:cNvPr id="19461" name="Rectangle 2"/>
          <p:cNvSpPr>
            <a:spLocks noGrp="1" noChangeArrowheads="1"/>
          </p:cNvSpPr>
          <p:nvPr>
            <p:ph type="title"/>
          </p:nvPr>
        </p:nvSpPr>
        <p:spPr/>
        <p:txBody>
          <a:bodyPr/>
          <a:lstStyle/>
          <a:p>
            <a:r>
              <a:rPr lang="en-US" dirty="0" smtClean="0"/>
              <a:t>RADEXT WG</a:t>
            </a:r>
          </a:p>
        </p:txBody>
      </p:sp>
      <p:sp>
        <p:nvSpPr>
          <p:cNvPr id="19462" name="Rectangle 3"/>
          <p:cNvSpPr>
            <a:spLocks noGrp="1" noChangeArrowheads="1"/>
          </p:cNvSpPr>
          <p:nvPr>
            <p:ph type="body" idx="1"/>
          </p:nvPr>
        </p:nvSpPr>
        <p:spPr>
          <a:xfrm>
            <a:off x="685800" y="1676400"/>
            <a:ext cx="7772400" cy="4648200"/>
          </a:xfrm>
        </p:spPr>
        <p:txBody>
          <a:bodyPr/>
          <a:lstStyle/>
          <a:p>
            <a:pPr>
              <a:lnSpc>
                <a:spcPct val="80000"/>
              </a:lnSpc>
            </a:pPr>
            <a:r>
              <a:rPr lang="en-US" sz="1800" dirty="0" smtClean="0"/>
              <a:t>See </a:t>
            </a:r>
            <a:r>
              <a:rPr lang="en-US" sz="1800" dirty="0" smtClean="0">
                <a:hlinkClick r:id="rId3"/>
              </a:rPr>
              <a:t>http://datatracker.ietf.org/wg/radext/</a:t>
            </a:r>
            <a:r>
              <a:rPr lang="en-US" sz="1800" dirty="0" smtClean="0"/>
              <a:t> </a:t>
            </a:r>
          </a:p>
          <a:p>
            <a:pPr>
              <a:lnSpc>
                <a:spcPct val="80000"/>
              </a:lnSpc>
            </a:pPr>
            <a:endParaRPr lang="en-US" sz="1800" dirty="0" smtClean="0"/>
          </a:p>
          <a:p>
            <a:pPr>
              <a:lnSpc>
                <a:spcPct val="80000"/>
              </a:lnSpc>
            </a:pPr>
            <a:r>
              <a:rPr lang="en-US" sz="1800" dirty="0" smtClean="0"/>
              <a:t>RADIUS Extensions</a:t>
            </a:r>
          </a:p>
          <a:p>
            <a:pPr lvl="1">
              <a:lnSpc>
                <a:spcPct val="80000"/>
              </a:lnSpc>
            </a:pPr>
            <a:r>
              <a:rPr lang="en-US" sz="1600" dirty="0" smtClean="0"/>
              <a:t>The RADIUS Extensions Working Group will focus on extensions to the</a:t>
            </a:r>
            <a:br>
              <a:rPr lang="en-US" sz="1600" dirty="0" smtClean="0"/>
            </a:br>
            <a:r>
              <a:rPr lang="en-US" sz="1600" dirty="0" smtClean="0"/>
              <a:t>RADIUS protocol required to define extensions to the standard attribute space as well as to address cryptographic algorithm agility and use over new transports. </a:t>
            </a:r>
          </a:p>
          <a:p>
            <a:pPr lvl="1">
              <a:lnSpc>
                <a:spcPct val="80000"/>
              </a:lnSpc>
            </a:pPr>
            <a:r>
              <a:rPr lang="en-US" sz="1600" dirty="0" smtClean="0"/>
              <a:t>In addition, RADEXT will work on RADIUS Design Guidelines and define new attributes for particular applications of authentication, authorization and</a:t>
            </a:r>
            <a:br>
              <a:rPr lang="en-US" sz="1600" dirty="0" smtClean="0"/>
            </a:br>
            <a:r>
              <a:rPr lang="en-US" sz="1600" dirty="0" smtClean="0"/>
              <a:t>accounting such as NAS management and local area network (LAN) usage. </a:t>
            </a:r>
          </a:p>
          <a:p>
            <a:pPr lvl="1">
              <a:lnSpc>
                <a:spcPct val="80000"/>
              </a:lnSpc>
            </a:pPr>
            <a:endParaRPr lang="en-US" sz="1800" dirty="0" smtClean="0"/>
          </a:p>
          <a:p>
            <a:pPr>
              <a:lnSpc>
                <a:spcPct val="80000"/>
              </a:lnSpc>
            </a:pPr>
            <a:r>
              <a:rPr lang="en-US" sz="1800" dirty="0" smtClean="0"/>
              <a:t>Updates [July 2017]</a:t>
            </a:r>
          </a:p>
          <a:p>
            <a:pPr lvl="1">
              <a:lnSpc>
                <a:spcPct val="80000"/>
              </a:lnSpc>
            </a:pPr>
            <a:r>
              <a:rPr lang="en-US" sz="1600" dirty="0" smtClean="0"/>
              <a:t>Updated: </a:t>
            </a:r>
            <a:r>
              <a:rPr lang="en-GB" sz="1600" dirty="0" err="1"/>
              <a:t>LoRaWAN</a:t>
            </a:r>
            <a:r>
              <a:rPr lang="en-GB" sz="1600" dirty="0"/>
              <a:t> Authentication in RADIUS, see </a:t>
            </a:r>
            <a:r>
              <a:rPr lang="en-GB" sz="1600" dirty="0">
                <a:hlinkClick r:id="rId4"/>
              </a:rPr>
              <a:t>https://datatracker.ietf.org/doc/draft-garcia-radext-radius-lorawan</a:t>
            </a:r>
            <a:r>
              <a:rPr lang="en-GB" sz="1600" dirty="0" smtClean="0">
                <a:hlinkClick r:id="rId4"/>
              </a:rPr>
              <a:t>/</a:t>
            </a:r>
            <a:r>
              <a:rPr lang="en-GB" sz="1600" dirty="0" smtClean="0"/>
              <a:t> </a:t>
            </a:r>
            <a:endParaRPr lang="en-US" sz="1600" dirty="0" smtClean="0"/>
          </a:p>
          <a:p>
            <a:pPr lvl="1">
              <a:lnSpc>
                <a:spcPct val="80000"/>
              </a:lnSpc>
            </a:pPr>
            <a:r>
              <a:rPr lang="en-US" sz="1600" dirty="0" smtClean="0"/>
              <a:t>Published: RFC 8146: Adding Support for Salted Password Databases to EAP-</a:t>
            </a:r>
            <a:r>
              <a:rPr lang="en-US" sz="1600" dirty="0" err="1" smtClean="0"/>
              <a:t>pwd</a:t>
            </a:r>
            <a:r>
              <a:rPr lang="en-US" sz="1600" dirty="0"/>
              <a:t>, see </a:t>
            </a:r>
            <a:r>
              <a:rPr lang="en-US" sz="1600" dirty="0">
                <a:hlinkClick r:id="rId5"/>
              </a:rPr>
              <a:t>https://</a:t>
            </a:r>
            <a:r>
              <a:rPr lang="en-US" sz="1600" dirty="0" smtClean="0">
                <a:hlinkClick r:id="rId5"/>
              </a:rPr>
              <a:t>tools.ietf.org/html/rfc8146</a:t>
            </a:r>
            <a:r>
              <a:rPr lang="en-US" sz="1600" dirty="0" smtClean="0"/>
              <a:t> </a:t>
            </a: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11/16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47115685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1741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38A9DF8B-7739-464D-BCA9-BDE1E90A768D}" type="slidenum">
              <a:rPr lang="en-US" smtClean="0"/>
              <a:pPr/>
              <a:t>116</a:t>
            </a:fld>
            <a:endParaRPr lang="en-US" smtClean="0"/>
          </a:p>
        </p:txBody>
      </p:sp>
      <p:sp>
        <p:nvSpPr>
          <p:cNvPr id="17413" name="Rectangle 2"/>
          <p:cNvSpPr>
            <a:spLocks noGrp="1" noChangeArrowheads="1"/>
          </p:cNvSpPr>
          <p:nvPr>
            <p:ph type="title"/>
          </p:nvPr>
        </p:nvSpPr>
        <p:spPr/>
        <p:txBody>
          <a:bodyPr/>
          <a:lstStyle/>
          <a:p>
            <a:r>
              <a:rPr lang="en-US" smtClean="0"/>
              <a:t>Home Networking (homenet) WG</a:t>
            </a:r>
          </a:p>
        </p:txBody>
      </p:sp>
      <p:sp>
        <p:nvSpPr>
          <p:cNvPr id="17414" name="Rectangle 3"/>
          <p:cNvSpPr>
            <a:spLocks noGrp="1" noChangeArrowheads="1"/>
          </p:cNvSpPr>
          <p:nvPr>
            <p:ph type="body" idx="1"/>
          </p:nvPr>
        </p:nvSpPr>
        <p:spPr>
          <a:xfrm>
            <a:off x="685800" y="1828800"/>
            <a:ext cx="7772400" cy="4648200"/>
          </a:xfrm>
        </p:spPr>
        <p:txBody>
          <a:bodyPr/>
          <a:lstStyle/>
          <a:p>
            <a:pPr>
              <a:lnSpc>
                <a:spcPct val="80000"/>
              </a:lnSpc>
            </a:pPr>
            <a:r>
              <a:rPr lang="en-US" sz="1800" dirty="0" smtClean="0"/>
              <a:t>See </a:t>
            </a:r>
            <a:r>
              <a:rPr lang="en-US" sz="1800" dirty="0" smtClean="0">
                <a:hlinkClick r:id="rId3"/>
              </a:rPr>
              <a:t>https://datatracker.ietf.org/wg/homenet/</a:t>
            </a:r>
            <a:r>
              <a:rPr lang="en-US" sz="1800" dirty="0" smtClean="0"/>
              <a:t>  </a:t>
            </a:r>
          </a:p>
          <a:p>
            <a:pPr>
              <a:lnSpc>
                <a:spcPct val="80000"/>
              </a:lnSpc>
            </a:pPr>
            <a:endParaRPr lang="en-US" sz="1800" dirty="0" smtClean="0"/>
          </a:p>
          <a:p>
            <a:pPr>
              <a:lnSpc>
                <a:spcPct val="80000"/>
              </a:lnSpc>
            </a:pPr>
            <a:r>
              <a:rPr lang="en-US" sz="1800" dirty="0" smtClean="0"/>
              <a:t>This working group focuses on the evolving networking technology </a:t>
            </a:r>
            <a:br>
              <a:rPr lang="en-US" sz="1800" dirty="0" smtClean="0"/>
            </a:br>
            <a:r>
              <a:rPr lang="en-US" sz="1800" dirty="0" smtClean="0"/>
              <a:t>within and among relatively small "residential home" networks </a:t>
            </a:r>
          </a:p>
          <a:p>
            <a:pPr lvl="1">
              <a:lnSpc>
                <a:spcPct val="80000"/>
              </a:lnSpc>
            </a:pPr>
            <a:r>
              <a:rPr lang="en-US" sz="1600" dirty="0" smtClean="0"/>
              <a:t>The task of the group is to produce an architecture document that outlines how to construct home networks involving multiple routers and subnets. </a:t>
            </a:r>
          </a:p>
          <a:p>
            <a:pPr lvl="1">
              <a:lnSpc>
                <a:spcPct val="80000"/>
              </a:lnSpc>
            </a:pPr>
            <a:r>
              <a:rPr lang="en-US" sz="1600" dirty="0" smtClean="0"/>
              <a:t>Home Networking Architecture for IPv6, Published as IPv6 Home Networking Architecture Principle: </a:t>
            </a:r>
            <a:r>
              <a:rPr lang="en-US" sz="1600" dirty="0" smtClean="0">
                <a:hlinkClick r:id="rId4"/>
              </a:rPr>
              <a:t>http://datatracker.ietf.org/doc/rfc7368/</a:t>
            </a:r>
            <a:r>
              <a:rPr lang="en-US" sz="1600" dirty="0" smtClean="0"/>
              <a:t> </a:t>
            </a:r>
          </a:p>
          <a:p>
            <a:pPr lvl="1">
              <a:lnSpc>
                <a:spcPct val="80000"/>
              </a:lnSpc>
            </a:pPr>
            <a:r>
              <a:rPr lang="en-US" sz="1600" dirty="0" smtClean="0"/>
              <a:t>Home Networking Control Protocol, published as RFC 7788, see </a:t>
            </a:r>
            <a:r>
              <a:rPr lang="en-US" sz="1600" dirty="0" smtClean="0">
                <a:hlinkClick r:id="rId5"/>
              </a:rPr>
              <a:t>https://datatracker.ietf.org/doc/rfc7788/  </a:t>
            </a:r>
            <a:r>
              <a:rPr lang="en-US" sz="1600" dirty="0" smtClean="0"/>
              <a:t>  </a:t>
            </a:r>
          </a:p>
          <a:p>
            <a:pPr lvl="1">
              <a:lnSpc>
                <a:spcPct val="80000"/>
              </a:lnSpc>
            </a:pPr>
            <a:endParaRPr lang="en-US" sz="1600" dirty="0" smtClean="0"/>
          </a:p>
          <a:p>
            <a:pPr>
              <a:lnSpc>
                <a:spcPct val="80000"/>
              </a:lnSpc>
            </a:pPr>
            <a:r>
              <a:rPr lang="en-US" sz="1800" dirty="0" smtClean="0"/>
              <a:t>Updates [July 2017] Documents of interest:</a:t>
            </a:r>
          </a:p>
          <a:p>
            <a:pPr lvl="1">
              <a:lnSpc>
                <a:spcPct val="80000"/>
              </a:lnSpc>
            </a:pPr>
            <a:r>
              <a:rPr lang="en-US" sz="1600" dirty="0" smtClean="0"/>
              <a:t>Updated and in WG Last call: Special </a:t>
            </a:r>
            <a:r>
              <a:rPr lang="en-US" sz="1600" dirty="0"/>
              <a:t>Use Top Level Domain '.</a:t>
            </a:r>
            <a:r>
              <a:rPr lang="en-US" sz="1600" dirty="0" err="1" smtClean="0"/>
              <a:t>homenet</a:t>
            </a:r>
            <a:r>
              <a:rPr lang="en-US" sz="1600" dirty="0"/>
              <a:t>‘, see </a:t>
            </a:r>
            <a:r>
              <a:rPr lang="en-US" sz="1600" dirty="0">
                <a:hlinkClick r:id="rId6"/>
              </a:rPr>
              <a:t>https://datatracker.ietf.org/doc/draft-ietf-homenet-dot</a:t>
            </a:r>
            <a:r>
              <a:rPr lang="en-US" sz="1600" dirty="0" smtClean="0">
                <a:hlinkClick r:id="rId6"/>
              </a:rPr>
              <a:t>/</a:t>
            </a:r>
            <a:r>
              <a:rPr lang="en-US" sz="1600" dirty="0" smtClean="0"/>
              <a:t> </a:t>
            </a:r>
          </a:p>
          <a:p>
            <a:pPr lvl="1">
              <a:lnSpc>
                <a:spcPct val="80000"/>
              </a:lnSpc>
            </a:pPr>
            <a:r>
              <a:rPr lang="en-US" sz="1600" dirty="0" smtClean="0"/>
              <a:t>Of Interest (no longer active): Home Network Wi-Fi Roaming, see </a:t>
            </a:r>
            <a:r>
              <a:rPr lang="en-US" sz="1600" dirty="0" smtClean="0">
                <a:hlinkClick r:id="rId7"/>
              </a:rPr>
              <a:t>https://datatracker.ietf.org/doc/draft-barth-homenet-wifi-roaming/</a:t>
            </a:r>
            <a:r>
              <a:rPr lang="en-US" sz="1600" dirty="0" smtClean="0"/>
              <a:t> </a:t>
            </a:r>
          </a:p>
          <a:p>
            <a:pPr lvl="1">
              <a:lnSpc>
                <a:spcPct val="80000"/>
              </a:lnSpc>
            </a:pPr>
            <a:endParaRPr lang="en-US" sz="1400" dirty="0" smtClean="0"/>
          </a:p>
          <a:p>
            <a:pPr lvl="1">
              <a:lnSpc>
                <a:spcPct val="80000"/>
              </a:lnSpc>
            </a:pPr>
            <a:endParaRPr lang="en-US" sz="1400" dirty="0" smtClean="0"/>
          </a:p>
          <a:p>
            <a:pPr lvl="1">
              <a:lnSpc>
                <a:spcPct val="80000"/>
              </a:lnSpc>
            </a:pPr>
            <a:endParaRPr lang="en-US" sz="1400" dirty="0" smtClean="0"/>
          </a:p>
          <a:p>
            <a:pPr>
              <a:lnSpc>
                <a:spcPct val="80000"/>
              </a:lnSpc>
            </a:pPr>
            <a:endParaRPr lang="en-US" sz="1000" dirty="0" smtClean="0"/>
          </a:p>
          <a:p>
            <a:pPr lvl="1">
              <a:lnSpc>
                <a:spcPct val="80000"/>
              </a:lnSpc>
            </a:pPr>
            <a:endParaRPr lang="en-US" sz="1200" dirty="0" smtClean="0"/>
          </a:p>
          <a:p>
            <a:pPr lvl="1">
              <a:lnSpc>
                <a:spcPct val="80000"/>
              </a:lnSpc>
              <a:buFontTx/>
              <a:buNone/>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12/16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42713327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117</a:t>
            </a:fld>
            <a:endParaRPr lang="en-US" smtClean="0"/>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Operations Area Working Group</a:t>
            </a:r>
          </a:p>
        </p:txBody>
      </p:sp>
      <p:sp>
        <p:nvSpPr>
          <p:cNvPr id="113667" name="Rectangle 3"/>
          <p:cNvSpPr>
            <a:spLocks noGrp="1" noChangeArrowheads="1"/>
          </p:cNvSpPr>
          <p:nvPr>
            <p:ph type="body" idx="1"/>
          </p:nvPr>
        </p:nvSpPr>
        <p:spPr>
          <a:xfrm>
            <a:off x="685800" y="1295400"/>
            <a:ext cx="8001000" cy="5181600"/>
          </a:xfrm>
        </p:spPr>
        <p:txBody>
          <a:bodyPr/>
          <a:lstStyle/>
          <a:p>
            <a:pPr>
              <a:lnSpc>
                <a:spcPct val="80000"/>
              </a:lnSpc>
              <a:defRPr/>
            </a:pPr>
            <a:r>
              <a:rPr lang="en-US" sz="2000" dirty="0" smtClean="0">
                <a:hlinkClick r:id="rId3"/>
              </a:rPr>
              <a:t>http</a:t>
            </a:r>
            <a:r>
              <a:rPr lang="en-US" sz="2000" dirty="0">
                <a:hlinkClick r:id="rId3"/>
              </a:rPr>
              <a:t>://datatracker.ietf.org/wg/opsawg</a:t>
            </a:r>
            <a:r>
              <a:rPr lang="en-US" sz="2000" dirty="0" smtClean="0">
                <a:hlinkClick r:id="rId3"/>
              </a:rPr>
              <a:t>/</a:t>
            </a:r>
            <a:endParaRPr lang="en-US" sz="2000" dirty="0" smtClean="0"/>
          </a:p>
          <a:p>
            <a:pPr>
              <a:lnSpc>
                <a:spcPct val="80000"/>
              </a:lnSpc>
              <a:defRPr/>
            </a:pPr>
            <a:r>
              <a:rPr lang="en-US" sz="1800" dirty="0" smtClean="0"/>
              <a:t>Responded to requests from OPSAWG chairs for IEEE 802.11 review </a:t>
            </a:r>
          </a:p>
          <a:p>
            <a:pPr lvl="1">
              <a:lnSpc>
                <a:spcPct val="80000"/>
              </a:lnSpc>
              <a:defRPr/>
            </a:pPr>
            <a:r>
              <a:rPr lang="en-US" sz="1400" dirty="0" smtClean="0"/>
              <a:t>“Alternate Tunnel Encapsulation for Data Frames in CAPWAP”  </a:t>
            </a:r>
            <a:r>
              <a:rPr lang="en-US" sz="1400" dirty="0" smtClean="0">
                <a:hlinkClick r:id="rId4"/>
              </a:rPr>
              <a:t>http://www.ietf.org/id/draft-zhang-opsawg-capwap-cds-02.txt</a:t>
            </a:r>
            <a:r>
              <a:rPr lang="en-US" sz="1400" dirty="0" smtClean="0"/>
              <a:t> , see Slide 5 in11-14-0368-01  </a:t>
            </a:r>
          </a:p>
          <a:p>
            <a:pPr lvl="1">
              <a:lnSpc>
                <a:spcPct val="80000"/>
              </a:lnSpc>
              <a:defRPr/>
            </a:pPr>
            <a:r>
              <a:rPr lang="en-US" sz="1400" dirty="0" smtClean="0"/>
              <a:t>“</a:t>
            </a:r>
            <a:r>
              <a:rPr lang="en-US" sz="1400" dirty="0"/>
              <a:t>IEEE 802.11 MAC Profile for CAPWAP” </a:t>
            </a:r>
            <a:r>
              <a:rPr lang="en-US" sz="1400" dirty="0">
                <a:hlinkClick r:id="rId5"/>
              </a:rPr>
              <a:t>https://datatracker.ietf.org/doc/draft-ietf-opsawg-capwap-hybridmac</a:t>
            </a:r>
            <a:r>
              <a:rPr lang="en-US" sz="1400" dirty="0" smtClean="0">
                <a:hlinkClick r:id="rId5"/>
              </a:rPr>
              <a:t>/</a:t>
            </a:r>
            <a:r>
              <a:rPr lang="en-US" sz="1400" dirty="0" smtClean="0"/>
              <a:t> , see 11-14-0684-01 </a:t>
            </a:r>
          </a:p>
          <a:p>
            <a:pPr lvl="1">
              <a:lnSpc>
                <a:spcPct val="80000"/>
              </a:lnSpc>
              <a:defRPr/>
            </a:pPr>
            <a:r>
              <a:rPr lang="en-US" sz="1400" dirty="0" smtClean="0"/>
              <a:t>CAPWAP Hybrid MAC published as RFC7494, </a:t>
            </a:r>
            <a:r>
              <a:rPr lang="en-US" sz="1400" dirty="0" smtClean="0">
                <a:hlinkClick r:id="rId6"/>
              </a:rPr>
              <a:t>http://datatracker.ietf.org/doc/rfc7494/</a:t>
            </a:r>
            <a:r>
              <a:rPr lang="en-US" sz="1400" dirty="0" smtClean="0"/>
              <a:t> </a:t>
            </a:r>
            <a:r>
              <a:rPr lang="en-US" sz="1400" u="sng" dirty="0" smtClean="0"/>
              <a:t> </a:t>
            </a:r>
            <a:endParaRPr lang="en-US" sz="1400" dirty="0" smtClean="0"/>
          </a:p>
          <a:p>
            <a:pPr lvl="1">
              <a:lnSpc>
                <a:spcPct val="80000"/>
              </a:lnSpc>
              <a:defRPr/>
            </a:pPr>
            <a:r>
              <a:rPr lang="en-US" sz="1400" dirty="0" smtClean="0"/>
              <a:t>“</a:t>
            </a:r>
            <a:r>
              <a:rPr lang="en-GB" sz="1400" dirty="0"/>
              <a:t>CAPWAP extension for 802.11n and Power/channel </a:t>
            </a:r>
            <a:r>
              <a:rPr lang="en-GB" sz="1400" dirty="0" err="1" smtClean="0"/>
              <a:t>Autoconfiguration</a:t>
            </a:r>
            <a:r>
              <a:rPr lang="en-GB" sz="1400" dirty="0" smtClean="0"/>
              <a:t>” </a:t>
            </a:r>
            <a:r>
              <a:rPr lang="en-US" sz="1400" u="sng" dirty="0">
                <a:hlinkClick r:id="rId7"/>
              </a:rPr>
              <a:t>http://datatracker.ietf.org/doc/draft-ietf-opsawg-capwap-extension/</a:t>
            </a:r>
            <a:r>
              <a:rPr lang="en-US" sz="1400" dirty="0"/>
              <a:t> </a:t>
            </a:r>
            <a:r>
              <a:rPr lang="en-US" sz="1400" dirty="0" smtClean="0"/>
              <a:t>, </a:t>
            </a:r>
            <a:r>
              <a:rPr lang="en-US" sz="1400" dirty="0"/>
              <a:t>see </a:t>
            </a:r>
            <a:r>
              <a:rPr lang="en-US" sz="1400" dirty="0" smtClean="0"/>
              <a:t>11-14-0913-01</a:t>
            </a:r>
          </a:p>
          <a:p>
            <a:pPr lvl="1">
              <a:lnSpc>
                <a:spcPct val="80000"/>
              </a:lnSpc>
              <a:defRPr/>
            </a:pPr>
            <a:endParaRPr lang="en-US" sz="1400" dirty="0" smtClean="0"/>
          </a:p>
          <a:p>
            <a:pPr>
              <a:lnSpc>
                <a:spcPct val="80000"/>
              </a:lnSpc>
              <a:defRPr/>
            </a:pPr>
            <a:r>
              <a:rPr lang="en-US" sz="1800" dirty="0" smtClean="0"/>
              <a:t>Updates [July 2017] Operations Area Working Group work group items</a:t>
            </a:r>
          </a:p>
          <a:p>
            <a:pPr lvl="1">
              <a:lnSpc>
                <a:spcPct val="80000"/>
              </a:lnSpc>
              <a:defRPr/>
            </a:pPr>
            <a:r>
              <a:rPr lang="en-US" sz="1400" dirty="0" smtClean="0"/>
              <a:t>Still active: Alternate Tunnel Encapsulation for Data Frames in CAPWAP, see  </a:t>
            </a:r>
            <a:r>
              <a:rPr lang="en-US" sz="1400" dirty="0">
                <a:hlinkClick r:id="rId8"/>
              </a:rPr>
              <a:t>https://datatracker.ietf.org/doc/draft-ietf-opsawg-capwap-alt-tunnel</a:t>
            </a:r>
            <a:r>
              <a:rPr lang="en-US" sz="1400" dirty="0" smtClean="0">
                <a:hlinkClick r:id="rId8"/>
              </a:rPr>
              <a:t>/</a:t>
            </a:r>
            <a:r>
              <a:rPr lang="en-US" sz="1400" dirty="0" smtClean="0"/>
              <a:t> </a:t>
            </a:r>
          </a:p>
          <a:p>
            <a:pPr lvl="1">
              <a:lnSpc>
                <a:spcPct val="80000"/>
              </a:lnSpc>
              <a:defRPr/>
            </a:pPr>
            <a:r>
              <a:rPr lang="en-US" sz="1400" dirty="0" smtClean="0"/>
              <a:t>Of interest: The TACACS+ Protocol, see </a:t>
            </a:r>
            <a:r>
              <a:rPr lang="en-US" sz="1400" dirty="0" smtClean="0">
                <a:hlinkClick r:id="rId9"/>
              </a:rPr>
              <a:t>https://datatracker.ietf.org/doc/draft-ietf-opsawg-tacacs/</a:t>
            </a:r>
            <a:r>
              <a:rPr lang="en-US" sz="1400" dirty="0" smtClean="0"/>
              <a:t> </a:t>
            </a:r>
          </a:p>
          <a:p>
            <a:pPr lvl="1">
              <a:lnSpc>
                <a:spcPct val="80000"/>
              </a:lnSpc>
              <a:defRPr/>
            </a:pPr>
            <a:r>
              <a:rPr lang="en-US" sz="1400" dirty="0" smtClean="0"/>
              <a:t>Of interest: Requirements </a:t>
            </a:r>
            <a:r>
              <a:rPr lang="en-US" sz="1400" dirty="0"/>
              <a:t>and Architecture of Carrier IP Service Models  </a:t>
            </a:r>
            <a:r>
              <a:rPr lang="en-US" sz="1400" dirty="0">
                <a:hlinkClick r:id="rId10"/>
              </a:rPr>
              <a:t>https://datatracker.ietf.org/doc/draft-li-opsawg-carrier-ip-service-model-req-arch</a:t>
            </a:r>
            <a:r>
              <a:rPr lang="en-US" sz="1400" dirty="0" smtClean="0">
                <a:hlinkClick r:id="rId10"/>
              </a:rPr>
              <a:t>/</a:t>
            </a:r>
            <a:r>
              <a:rPr lang="en-US" sz="1400" dirty="0" smtClean="0"/>
              <a:t> </a:t>
            </a:r>
          </a:p>
          <a:p>
            <a:pPr lvl="1">
              <a:lnSpc>
                <a:spcPct val="80000"/>
              </a:lnSpc>
              <a:defRPr/>
            </a:pPr>
            <a:r>
              <a:rPr lang="en-US" sz="1400" dirty="0" smtClean="0"/>
              <a:t>Carrier </a:t>
            </a:r>
            <a:r>
              <a:rPr lang="en-US" sz="1400" dirty="0"/>
              <a:t>Wi-Fi Calling Deployment </a:t>
            </a:r>
            <a:r>
              <a:rPr lang="en-US" sz="1400" dirty="0" smtClean="0"/>
              <a:t>Considerations</a:t>
            </a:r>
            <a:r>
              <a:rPr lang="en-US" sz="1400" dirty="0"/>
              <a:t>: </a:t>
            </a:r>
            <a:r>
              <a:rPr lang="en-US" sz="1400" dirty="0">
                <a:hlinkClick r:id="rId11"/>
              </a:rPr>
              <a:t>https://datatracker.ietf.org/doc/draft-pularikkal-opsawg-wifi-calling</a:t>
            </a:r>
            <a:r>
              <a:rPr lang="en-US" sz="1400" dirty="0" smtClean="0">
                <a:hlinkClick r:id="rId11"/>
              </a:rPr>
              <a:t>/</a:t>
            </a:r>
            <a:r>
              <a:rPr lang="en-US" sz="1400" dirty="0" smtClean="0"/>
              <a:t> </a:t>
            </a:r>
          </a:p>
          <a:p>
            <a:pPr lvl="1">
              <a:lnSpc>
                <a:spcPct val="80000"/>
              </a:lnSpc>
              <a:defRPr/>
            </a:pPr>
            <a:r>
              <a:rPr lang="en-US" sz="1400" dirty="0" smtClean="0"/>
              <a:t>Of interest: RFC6632, An Overview of the IETF Network Management Protocols, </a:t>
            </a:r>
            <a:r>
              <a:rPr lang="en-US" sz="1400" dirty="0"/>
              <a:t>see </a:t>
            </a:r>
            <a:r>
              <a:rPr lang="en-US" sz="1400" dirty="0">
                <a:hlinkClick r:id="rId12"/>
              </a:rPr>
              <a:t>https://</a:t>
            </a:r>
            <a:r>
              <a:rPr lang="en-US" sz="1400" dirty="0" smtClean="0">
                <a:hlinkClick r:id="rId12"/>
              </a:rPr>
              <a:t>tools.ietf.org/html/rfc6632</a:t>
            </a:r>
            <a:r>
              <a:rPr lang="en-US" sz="1400" dirty="0" smtClean="0"/>
              <a:t> </a:t>
            </a:r>
          </a:p>
          <a:p>
            <a:pPr lvl="1">
              <a:lnSpc>
                <a:spcPct val="80000"/>
              </a:lnSpc>
              <a:defRPr/>
            </a:pPr>
            <a:r>
              <a:rPr lang="en-US" sz="1400" dirty="0"/>
              <a:t>Of Interest: </a:t>
            </a:r>
            <a:r>
              <a:rPr lang="en-US" sz="1400" dirty="0" smtClean="0"/>
              <a:t>RFC7548, Management of Networks with Constrained Devices: Use Cases, see </a:t>
            </a:r>
            <a:r>
              <a:rPr lang="en-US" sz="1400" dirty="0">
                <a:hlinkClick r:id="rId13"/>
              </a:rPr>
              <a:t>https://datatracker.ietf.org/doc/rfc7548</a:t>
            </a:r>
            <a:r>
              <a:rPr lang="en-US" sz="1400" dirty="0" smtClean="0">
                <a:hlinkClick r:id="rId13"/>
              </a:rPr>
              <a:t>/</a:t>
            </a:r>
            <a:r>
              <a:rPr lang="en-US" sz="1400" dirty="0" smtClean="0"/>
              <a:t> </a:t>
            </a:r>
          </a:p>
          <a:p>
            <a:pPr>
              <a:lnSpc>
                <a:spcPct val="80000"/>
              </a:lnSpc>
              <a:defRPr/>
            </a:pPr>
            <a:endParaRPr lang="en-US" sz="18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3380212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118</a:t>
            </a:fld>
            <a:endParaRPr lang="en-US" smtClean="0"/>
          </a:p>
        </p:txBody>
      </p:sp>
      <p:sp>
        <p:nvSpPr>
          <p:cNvPr id="5125" name="Rectangle 2"/>
          <p:cNvSpPr>
            <a:spLocks noGrp="1" noChangeArrowheads="1"/>
          </p:cNvSpPr>
          <p:nvPr>
            <p:ph type="title"/>
          </p:nvPr>
        </p:nvSpPr>
        <p:spPr/>
        <p:txBody>
          <a:bodyPr/>
          <a:lstStyle/>
          <a:p>
            <a:r>
              <a:rPr lang="en-US" dirty="0" smtClean="0"/>
              <a:t>Transport Layer Security (TLS)</a:t>
            </a:r>
          </a:p>
        </p:txBody>
      </p:sp>
      <p:sp>
        <p:nvSpPr>
          <p:cNvPr id="113667" name="Rectangle 3"/>
          <p:cNvSpPr>
            <a:spLocks noGrp="1" noChangeArrowheads="1"/>
          </p:cNvSpPr>
          <p:nvPr>
            <p:ph type="body" idx="1"/>
          </p:nvPr>
        </p:nvSpPr>
        <p:spPr>
          <a:xfrm>
            <a:off x="685800" y="1676400"/>
            <a:ext cx="8001000" cy="4572000"/>
          </a:xfrm>
        </p:spPr>
        <p:txBody>
          <a:bodyPr/>
          <a:lstStyle/>
          <a:p>
            <a:pPr>
              <a:lnSpc>
                <a:spcPct val="80000"/>
              </a:lnSpc>
              <a:defRPr/>
            </a:pPr>
            <a:r>
              <a:rPr lang="en-US" sz="2000" dirty="0" smtClean="0"/>
              <a:t>Transport Layer Security Working Group website: </a:t>
            </a:r>
            <a:r>
              <a:rPr lang="en-US" sz="2000" dirty="0">
                <a:hlinkClick r:id="rId3"/>
              </a:rPr>
              <a:t>http://datatracker.ietf.org/wg/tls/charter</a:t>
            </a:r>
            <a:r>
              <a:rPr lang="en-US" sz="2000" dirty="0" smtClean="0">
                <a:hlinkClick r:id="rId3"/>
              </a:rPr>
              <a:t>/</a:t>
            </a:r>
            <a:r>
              <a:rPr lang="en-US" sz="2000" dirty="0" smtClean="0"/>
              <a:t> </a:t>
            </a:r>
          </a:p>
          <a:p>
            <a:pPr>
              <a:lnSpc>
                <a:spcPct val="80000"/>
              </a:lnSpc>
              <a:defRPr/>
            </a:pPr>
            <a:endParaRPr lang="en-US" sz="2000" dirty="0" smtClean="0"/>
          </a:p>
          <a:p>
            <a:pPr>
              <a:lnSpc>
                <a:spcPct val="80000"/>
              </a:lnSpc>
              <a:defRPr/>
            </a:pPr>
            <a:r>
              <a:rPr lang="en-US" sz="1800" dirty="0" smtClean="0"/>
              <a:t>Work underway on a new version of TLS (used in EAP methods): Transport Layer Security Protocol Version 1.3</a:t>
            </a:r>
          </a:p>
          <a:p>
            <a:pPr lvl="1">
              <a:lnSpc>
                <a:spcPct val="80000"/>
              </a:lnSpc>
              <a:defRPr/>
            </a:pPr>
            <a:endParaRPr lang="en-US" sz="1400" dirty="0"/>
          </a:p>
          <a:p>
            <a:pPr>
              <a:lnSpc>
                <a:spcPct val="80000"/>
              </a:lnSpc>
              <a:defRPr/>
            </a:pPr>
            <a:r>
              <a:rPr lang="en-US" sz="1800" dirty="0" smtClean="0"/>
              <a:t>Updates [July 2017]</a:t>
            </a:r>
          </a:p>
          <a:p>
            <a:pPr lvl="1">
              <a:lnSpc>
                <a:spcPct val="80000"/>
              </a:lnSpc>
              <a:defRPr/>
            </a:pPr>
            <a:r>
              <a:rPr lang="en-US" sz="1600" dirty="0" smtClean="0"/>
              <a:t>New WG document: Datagram Transport Layer Security (DTLS) Protocol </a:t>
            </a:r>
            <a:r>
              <a:rPr lang="en-US" sz="1600" dirty="0"/>
              <a:t>Version 1.3,see </a:t>
            </a:r>
            <a:r>
              <a:rPr lang="en-US" sz="1600" dirty="0">
                <a:hlinkClick r:id="rId4"/>
              </a:rPr>
              <a:t>https://datatracker.ietf.org/doc/draft-ietf-tls-dtls13</a:t>
            </a:r>
            <a:r>
              <a:rPr lang="en-US" sz="1600" dirty="0" smtClean="0">
                <a:hlinkClick r:id="rId4"/>
              </a:rPr>
              <a:t>/</a:t>
            </a:r>
            <a:r>
              <a:rPr lang="en-US" sz="1600" dirty="0" smtClean="0"/>
              <a:t> </a:t>
            </a:r>
          </a:p>
          <a:p>
            <a:pPr lvl="1">
              <a:lnSpc>
                <a:spcPct val="80000"/>
              </a:lnSpc>
              <a:defRPr/>
            </a:pPr>
            <a:r>
              <a:rPr lang="en-US" sz="1600" dirty="0" smtClean="0"/>
              <a:t>Updated and in WG Last Call: TLS version 1.3 </a:t>
            </a:r>
            <a:r>
              <a:rPr lang="en-US" sz="1600" u="sng" dirty="0">
                <a:hlinkClick r:id="rId5"/>
              </a:rPr>
              <a:t>https://datatracker.ietf.org/doc/draft-ietf-tls-tls13</a:t>
            </a:r>
            <a:r>
              <a:rPr lang="en-US" sz="1600" u="sng" dirty="0" smtClean="0">
                <a:hlinkClick r:id="rId5"/>
              </a:rPr>
              <a:t>/</a:t>
            </a:r>
            <a:r>
              <a:rPr lang="en-US" sz="1600" u="sng" dirty="0" smtClean="0"/>
              <a:t> </a:t>
            </a:r>
          </a:p>
          <a:p>
            <a:pPr lvl="1">
              <a:lnSpc>
                <a:spcPct val="80000"/>
              </a:lnSpc>
              <a:defRPr/>
            </a:pPr>
            <a:r>
              <a:rPr lang="en-US" sz="1600" dirty="0" smtClean="0"/>
              <a:t>Of interest: </a:t>
            </a:r>
            <a:r>
              <a:rPr lang="en-US" sz="1600" dirty="0"/>
              <a:t>Example Handshake Traces for TLS 1.3, see </a:t>
            </a:r>
            <a:r>
              <a:rPr lang="en-US" sz="1600" dirty="0">
                <a:hlinkClick r:id="rId6"/>
              </a:rPr>
              <a:t>https://datatracker.ietf.org/doc/draft-ietf-tls-tls13-vectors</a:t>
            </a:r>
            <a:r>
              <a:rPr lang="en-US" sz="1600" dirty="0" smtClean="0">
                <a:hlinkClick r:id="rId6"/>
              </a:rPr>
              <a:t>/</a:t>
            </a:r>
            <a:r>
              <a:rPr lang="en-US" sz="1600" dirty="0" smtClean="0"/>
              <a:t>  </a:t>
            </a:r>
            <a:endParaRPr lang="en-US" sz="1600" dirty="0"/>
          </a:p>
          <a:p>
            <a:pPr lvl="1">
              <a:lnSpc>
                <a:spcPct val="80000"/>
              </a:lnSpc>
              <a:defRPr/>
            </a:pPr>
            <a:r>
              <a:rPr lang="en-US" sz="1600" dirty="0" smtClean="0"/>
              <a:t>Submitted for publication: Elliptic Curve Cryptography (ECC) Cipher Suites for Transport Layer Security (TLS) Versions 1.2 and Earlier, see </a:t>
            </a:r>
            <a:r>
              <a:rPr lang="en-US" sz="1600" dirty="0" smtClean="0">
                <a:hlinkClick r:id="rId7"/>
              </a:rPr>
              <a:t>http://datatracker.ietf.org/doc/draft-ietf-tls-rfc4492bis/</a:t>
            </a:r>
            <a:r>
              <a:rPr lang="en-US" sz="1600" dirty="0" smtClean="0"/>
              <a:t>  </a:t>
            </a:r>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0883366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119</a:t>
            </a:fld>
            <a:endParaRPr lang="en-US" smtClean="0"/>
          </a:p>
        </p:txBody>
      </p:sp>
      <p:sp>
        <p:nvSpPr>
          <p:cNvPr id="5125" name="Rectangle 2"/>
          <p:cNvSpPr>
            <a:spLocks noGrp="1" noChangeArrowheads="1"/>
          </p:cNvSpPr>
          <p:nvPr>
            <p:ph type="title"/>
          </p:nvPr>
        </p:nvSpPr>
        <p:spPr>
          <a:xfrm>
            <a:off x="685800" y="457200"/>
            <a:ext cx="7772400" cy="1066800"/>
          </a:xfrm>
        </p:spPr>
        <p:txBody>
          <a:bodyPr/>
          <a:lstStyle/>
          <a:p>
            <a:r>
              <a:rPr lang="en-US" dirty="0" smtClean="0"/>
              <a:t>Deterministic Networking (DETNET)</a:t>
            </a:r>
            <a:endParaRPr lang="en-US" dirty="0"/>
          </a:p>
        </p:txBody>
      </p:sp>
      <p:sp>
        <p:nvSpPr>
          <p:cNvPr id="113667" name="Rectangle 3"/>
          <p:cNvSpPr>
            <a:spLocks noGrp="1" noChangeArrowheads="1"/>
          </p:cNvSpPr>
          <p:nvPr>
            <p:ph type="body" idx="1"/>
          </p:nvPr>
        </p:nvSpPr>
        <p:spPr>
          <a:xfrm>
            <a:off x="685800" y="990600"/>
            <a:ext cx="8001000" cy="5486400"/>
          </a:xfrm>
        </p:spPr>
        <p:txBody>
          <a:bodyPr/>
          <a:lstStyle/>
          <a:p>
            <a:pPr marL="0" indent="0">
              <a:lnSpc>
                <a:spcPct val="80000"/>
              </a:lnSpc>
              <a:buFontTx/>
              <a:buNone/>
              <a:defRPr/>
            </a:pPr>
            <a:endParaRPr lang="en-US" sz="900" dirty="0" smtClean="0"/>
          </a:p>
          <a:p>
            <a:pPr lvl="1">
              <a:lnSpc>
                <a:spcPct val="80000"/>
              </a:lnSpc>
              <a:defRPr/>
            </a:pPr>
            <a:endParaRPr lang="en-US" sz="1600" dirty="0" smtClean="0"/>
          </a:p>
          <a:p>
            <a:pPr>
              <a:lnSpc>
                <a:spcPct val="80000"/>
              </a:lnSpc>
            </a:pPr>
            <a:r>
              <a:rPr lang="en-US" sz="2000" dirty="0" smtClean="0">
                <a:solidFill>
                  <a:srgbClr val="000000"/>
                </a:solidFill>
                <a:ea typeface="Arial Unicode MS" pitchFamily="34" charset="-128"/>
                <a:cs typeface="Arial Unicode MS" pitchFamily="34" charset="-128"/>
              </a:rPr>
              <a:t>DETNET</a:t>
            </a:r>
            <a:r>
              <a:rPr lang="en-US" sz="2000" dirty="0">
                <a:solidFill>
                  <a:srgbClr val="000000"/>
                </a:solidFill>
                <a:ea typeface="Arial Unicode MS" pitchFamily="34" charset="-128"/>
                <a:cs typeface="Arial Unicode MS" pitchFamily="34" charset="-128"/>
              </a:rPr>
              <a:t>: </a:t>
            </a:r>
            <a:r>
              <a:rPr lang="en-US" sz="2000" dirty="0">
                <a:solidFill>
                  <a:srgbClr val="000000"/>
                </a:solidFill>
                <a:ea typeface="Arial Unicode MS" pitchFamily="34" charset="-128"/>
                <a:cs typeface="Arial Unicode MS" pitchFamily="34" charset="-128"/>
                <a:hlinkClick r:id="rId3"/>
              </a:rPr>
              <a:t>https://datatracker.ietf.org/wg/detnet/charter</a:t>
            </a:r>
            <a:r>
              <a:rPr lang="en-US" sz="2000" dirty="0" smtClean="0">
                <a:solidFill>
                  <a:srgbClr val="000000"/>
                </a:solidFill>
                <a:ea typeface="Arial Unicode MS" pitchFamily="34" charset="-128"/>
                <a:cs typeface="Arial Unicode MS" pitchFamily="34" charset="-128"/>
                <a:hlinkClick r:id="rId3"/>
              </a:rPr>
              <a:t>/</a:t>
            </a:r>
            <a:r>
              <a:rPr lang="en-US" sz="2000" dirty="0" smtClean="0">
                <a:solidFill>
                  <a:srgbClr val="000000"/>
                </a:solidFill>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a:t>
            </a:r>
            <a:r>
              <a:rPr lang="en-US" sz="1400" dirty="0" smtClean="0"/>
              <a:t>on deterministic </a:t>
            </a:r>
            <a:r>
              <a:rPr lang="en-US" sz="1400" dirty="0"/>
              <a:t>data paths that operate over Layer 2 bridged and Layer </a:t>
            </a:r>
            <a:r>
              <a:rPr lang="en-US" sz="1400" dirty="0" smtClean="0"/>
              <a:t>3 routed </a:t>
            </a:r>
            <a:r>
              <a:rPr lang="en-US" sz="1400" dirty="0"/>
              <a:t>segments, where such paths can provide bounds on latency, loss</a:t>
            </a:r>
            <a:r>
              <a:rPr lang="en-US" sz="1400" dirty="0" smtClean="0"/>
              <a:t>, and </a:t>
            </a:r>
            <a:r>
              <a:rPr lang="en-US" sz="1400" dirty="0"/>
              <a:t>packet delay variation (jitter), and high reliability. </a:t>
            </a:r>
            <a:endParaRPr lang="en-US" sz="1400" dirty="0" smtClean="0"/>
          </a:p>
          <a:p>
            <a:pPr lvl="1"/>
            <a:r>
              <a:rPr lang="en-US" sz="1400" dirty="0" smtClean="0"/>
              <a:t>Addresses </a:t>
            </a:r>
            <a:r>
              <a:rPr lang="en-US" sz="1400" dirty="0"/>
              <a:t>Layer 3 aspects in support of applications </a:t>
            </a:r>
            <a:r>
              <a:rPr lang="en-US" sz="1400" dirty="0" smtClean="0"/>
              <a:t>requiring deterministic </a:t>
            </a:r>
            <a:r>
              <a:rPr lang="en-US" sz="1400" dirty="0"/>
              <a:t>networking. </a:t>
            </a:r>
            <a:endParaRPr lang="en-US" sz="1400" dirty="0" smtClean="0"/>
          </a:p>
          <a:p>
            <a:pPr lvl="1"/>
            <a:r>
              <a:rPr lang="en-US" sz="1400" dirty="0" smtClean="0"/>
              <a:t>The </a:t>
            </a:r>
            <a:r>
              <a:rPr lang="en-US" sz="1400" dirty="0"/>
              <a:t>Working Group collaborates with </a:t>
            </a:r>
            <a:r>
              <a:rPr lang="en-US" sz="1400" dirty="0" smtClean="0"/>
              <a:t>IEEE802.1 Time </a:t>
            </a:r>
            <a:r>
              <a:rPr lang="en-US" sz="1400" dirty="0"/>
              <a:t>Sensitive Networking (TSN), which is responsible for Layer </a:t>
            </a:r>
            <a:r>
              <a:rPr lang="en-US" sz="1400" dirty="0" smtClean="0"/>
              <a:t>2 operations</a:t>
            </a:r>
            <a:r>
              <a:rPr lang="en-US" sz="1400" dirty="0"/>
              <a:t>, to define a common architecture for both Layer 2 and </a:t>
            </a:r>
            <a:r>
              <a:rPr lang="en-US" sz="1400" dirty="0" smtClean="0"/>
              <a:t>Layer 3</a:t>
            </a:r>
            <a:r>
              <a:rPr lang="en-US" sz="1400" dirty="0"/>
              <a:t>. </a:t>
            </a:r>
            <a:endParaRPr lang="en-US" sz="1400" dirty="0" smtClean="0"/>
          </a:p>
          <a:p>
            <a:pPr lvl="1"/>
            <a:r>
              <a:rPr lang="en-US" sz="1400" dirty="0" smtClean="0"/>
              <a:t>Example </a:t>
            </a:r>
            <a:r>
              <a:rPr lang="en-US" sz="1400" dirty="0"/>
              <a:t>applications for deterministic networks include </a:t>
            </a:r>
            <a:r>
              <a:rPr lang="en-US" sz="1400" dirty="0" smtClean="0"/>
              <a:t>professional and </a:t>
            </a:r>
            <a:r>
              <a:rPr lang="en-US" sz="1400" dirty="0"/>
              <a:t>home audio/video, multimedia in transportation, engine </a:t>
            </a:r>
            <a:r>
              <a:rPr lang="en-US" sz="1400" dirty="0" smtClean="0"/>
              <a:t>control systems</a:t>
            </a:r>
            <a:r>
              <a:rPr lang="en-US" sz="1400" dirty="0"/>
              <a:t>, and other general industrial and vehicular applications </a:t>
            </a:r>
            <a:r>
              <a:rPr lang="en-US" sz="1400" dirty="0" smtClean="0"/>
              <a:t>being considered </a:t>
            </a:r>
            <a:r>
              <a:rPr lang="en-US" sz="1400" dirty="0"/>
              <a:t>by the IEEE 802.1 TSN Task Group.</a:t>
            </a:r>
          </a:p>
          <a:p>
            <a:pPr marL="0" indent="0">
              <a:buNone/>
            </a:pPr>
            <a:r>
              <a:rPr lang="en-US" sz="1800" dirty="0" smtClean="0"/>
              <a:t>Of interest:</a:t>
            </a:r>
          </a:p>
          <a:p>
            <a:pPr lvl="1"/>
            <a:r>
              <a:rPr lang="en-US" sz="1400" dirty="0" err="1" smtClean="0"/>
              <a:t>DetNet</a:t>
            </a:r>
            <a:r>
              <a:rPr lang="en-US" sz="1400" dirty="0" smtClean="0"/>
              <a:t> </a:t>
            </a:r>
            <a:r>
              <a:rPr lang="en-US" sz="1400" dirty="0"/>
              <a:t>Data Plane Protocol and Solution Alternatives, see </a:t>
            </a:r>
            <a:r>
              <a:rPr lang="en-US" sz="1400" dirty="0">
                <a:hlinkClick r:id="rId4"/>
              </a:rPr>
              <a:t>https://datatracker.ietf.org/doc/draft-ietf-detnet-dp-alt</a:t>
            </a:r>
            <a:r>
              <a:rPr lang="en-US" sz="1400" dirty="0" smtClean="0">
                <a:hlinkClick r:id="rId4"/>
              </a:rPr>
              <a:t>/</a:t>
            </a:r>
            <a:r>
              <a:rPr lang="en-US" sz="1400" dirty="0" smtClean="0"/>
              <a:t> </a:t>
            </a:r>
          </a:p>
          <a:p>
            <a:pPr lvl="1"/>
            <a:r>
              <a:rPr lang="en-US" sz="1400" dirty="0" smtClean="0"/>
              <a:t>Deterministic </a:t>
            </a:r>
            <a:r>
              <a:rPr lang="en-US" sz="1400" dirty="0"/>
              <a:t>Networking Architecture, see </a:t>
            </a:r>
            <a:r>
              <a:rPr lang="en-US" sz="1400" dirty="0">
                <a:hlinkClick r:id="rId5"/>
              </a:rPr>
              <a:t>https://datatracker.ietf.org/doc/draft-ietf-detnet-architecture</a:t>
            </a:r>
            <a:r>
              <a:rPr lang="en-US" sz="1400" dirty="0" smtClean="0">
                <a:hlinkClick r:id="rId5"/>
              </a:rPr>
              <a:t>/</a:t>
            </a:r>
            <a:r>
              <a:rPr lang="en-US" sz="1400" dirty="0" smtClean="0"/>
              <a:t>  </a:t>
            </a:r>
          </a:p>
          <a:p>
            <a:pPr lvl="1"/>
            <a:r>
              <a:rPr lang="en-US" sz="1400" dirty="0" smtClean="0"/>
              <a:t>Deterministic Networking Use Cases, see </a:t>
            </a:r>
            <a:r>
              <a:rPr lang="en-US" sz="1400" dirty="0" smtClean="0">
                <a:hlinkClick r:id="rId6"/>
              </a:rPr>
              <a:t>https://datatracker.ietf.org/doc/draft-ietf-detnet-use-cases/</a:t>
            </a:r>
            <a:r>
              <a:rPr lang="en-US" sz="1400" dirty="0" smtClean="0"/>
              <a:t> (note 5.1.1, reference to </a:t>
            </a:r>
            <a:r>
              <a:rPr lang="en-US" sz="1400" dirty="0" err="1" smtClean="0"/>
              <a:t>WiFi</a:t>
            </a:r>
            <a:r>
              <a:rPr lang="en-US" sz="1400" dirty="0" smtClean="0"/>
              <a:t>)</a:t>
            </a:r>
          </a:p>
          <a:p>
            <a:pPr lvl="1"/>
            <a:r>
              <a:rPr lang="en-US" sz="1400" dirty="0" smtClean="0"/>
              <a:t>Deterministic </a:t>
            </a:r>
            <a:r>
              <a:rPr lang="en-US" sz="1400" dirty="0"/>
              <a:t>Networking Problem Statement, see </a:t>
            </a:r>
            <a:r>
              <a:rPr lang="en-US" sz="1400" dirty="0">
                <a:hlinkClick r:id="rId7"/>
              </a:rPr>
              <a:t>https://datatracker.ietf.org/doc/draft-ietf-detnet-problem-statement/</a:t>
            </a:r>
            <a:r>
              <a:rPr lang="en-US" sz="1400" dirty="0"/>
              <a:t> </a:t>
            </a:r>
          </a:p>
          <a:p>
            <a:pPr lvl="1"/>
            <a:r>
              <a:rPr lang="en-US" sz="1400" dirty="0" smtClean="0"/>
              <a:t>Integrated </a:t>
            </a:r>
            <a:r>
              <a:rPr lang="en-US" sz="1400" dirty="0"/>
              <a:t>Mobile </a:t>
            </a:r>
            <a:r>
              <a:rPr lang="en-US" sz="1400" dirty="0" err="1"/>
              <a:t>Fronthaul</a:t>
            </a:r>
            <a:r>
              <a:rPr lang="en-US" sz="1400" dirty="0"/>
              <a:t> and Backhaul, see </a:t>
            </a:r>
            <a:r>
              <a:rPr lang="en-US" sz="1400" dirty="0">
                <a:hlinkClick r:id="rId8"/>
              </a:rPr>
              <a:t>https://datatracker.ietf.org/doc/draft-huang-detnet-xhaul/</a:t>
            </a:r>
            <a:r>
              <a:rPr lang="en-US" sz="1400" dirty="0"/>
              <a:t> </a:t>
            </a:r>
          </a:p>
          <a:p>
            <a:endParaRPr lang="en-US" sz="1800" dirty="0"/>
          </a:p>
          <a:p>
            <a:pPr marL="0" indent="0">
              <a:lnSpc>
                <a:spcPct val="80000"/>
              </a:lnSpc>
              <a:buNone/>
              <a:defRPr/>
            </a:pPr>
            <a:endParaRPr lang="en-US" sz="1800" dirty="0" smtClean="0"/>
          </a:p>
          <a:p>
            <a:pPr marL="457200" lvl="1" indent="0">
              <a:lnSpc>
                <a:spcPct val="80000"/>
              </a:lnSpc>
              <a:buNone/>
              <a:defRPr/>
            </a:pPr>
            <a:endParaRPr lang="en-US" sz="1400" dirty="0" smtClean="0"/>
          </a:p>
          <a:p>
            <a:pPr>
              <a:lnSpc>
                <a:spcPct val="80000"/>
              </a:lnSpc>
              <a:defRPr/>
            </a:pPr>
            <a:endParaRPr lang="en-US" sz="1800" dirty="0" smtClean="0"/>
          </a:p>
          <a:p>
            <a:pPr lvl="1">
              <a:lnSpc>
                <a:spcPct val="80000"/>
              </a:lnSpc>
              <a:defRPr/>
            </a:pPr>
            <a:endParaRPr lang="en-US" sz="1600" u="sng" dirty="0" smtClean="0"/>
          </a:p>
          <a:p>
            <a:pPr lvl="1">
              <a:lnSpc>
                <a:spcPct val="80000"/>
              </a:lnSpc>
              <a:defRPr/>
            </a:pPr>
            <a:endParaRPr lang="en-US" sz="1600" dirty="0" smtClean="0"/>
          </a:p>
          <a:p>
            <a:pPr>
              <a:lnSpc>
                <a:spcPct val="80000"/>
              </a:lnSpc>
              <a:defRPr/>
            </a:pPr>
            <a:endParaRPr lang="en-US" sz="1800" dirty="0" smtClean="0"/>
          </a:p>
          <a:p>
            <a:pPr lvl="1">
              <a:lnSpc>
                <a:spcPct val="80000"/>
              </a:lnSpc>
              <a:defRPr/>
            </a:pPr>
            <a:endParaRPr lang="en-US" sz="1400" dirty="0" smtClean="0"/>
          </a:p>
          <a:p>
            <a:pPr lvl="1">
              <a:lnSpc>
                <a:spcPct val="80000"/>
              </a:lnSpc>
              <a:defRPr/>
            </a:pPr>
            <a:endParaRPr lang="en-US" sz="1400" dirty="0" smtClean="0"/>
          </a:p>
          <a:p>
            <a:pPr lvl="1">
              <a:lnSpc>
                <a:spcPct val="80000"/>
              </a:lnSpc>
              <a:defRPr/>
            </a:pPr>
            <a:endParaRPr lang="en-US" sz="1400" dirty="0" smtClean="0"/>
          </a:p>
          <a:p>
            <a:pPr>
              <a:lnSpc>
                <a:spcPct val="80000"/>
              </a:lnSpc>
              <a:defRPr/>
            </a:pPr>
            <a:endParaRPr lang="en-US" sz="1000" dirty="0" smtClean="0"/>
          </a:p>
          <a:p>
            <a:pPr lvl="1">
              <a:lnSpc>
                <a:spcPct val="80000"/>
              </a:lnSpc>
              <a:defRPr/>
            </a:pPr>
            <a:endParaRPr lang="en-US" sz="1200" dirty="0" smtClean="0"/>
          </a:p>
          <a:p>
            <a:pPr lvl="1">
              <a:lnSpc>
                <a:spcPct val="80000"/>
              </a:lnSpc>
              <a:buFontTx/>
              <a:buNone/>
              <a:defRPr/>
            </a:pPr>
            <a:endParaRPr lang="en-US" sz="1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550581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xfrm>
            <a:off x="4357688" y="6475413"/>
            <a:ext cx="504825" cy="182562"/>
          </a:xfrm>
          <a:noFill/>
        </p:spPr>
        <p:txBody>
          <a:bodyPr/>
          <a:lstStyle/>
          <a:p>
            <a:r>
              <a:rPr lang="en-US"/>
              <a:t>Slide </a:t>
            </a:r>
            <a:fld id="{267CEDAE-0893-43B3-92C5-6D110BF9235A}" type="slidenum">
              <a:rPr lang="en-US" smtClean="0"/>
              <a:pPr/>
              <a:t>12</a:t>
            </a:fld>
            <a:endParaRPr lang="en-US"/>
          </a:p>
        </p:txBody>
      </p:sp>
      <p:sp>
        <p:nvSpPr>
          <p:cNvPr id="29699" name="Rectangle 4"/>
          <p:cNvSpPr>
            <a:spLocks noGrp="1" noChangeArrowheads="1"/>
          </p:cNvSpPr>
          <p:nvPr>
            <p:ph type="title"/>
          </p:nvPr>
        </p:nvSpPr>
        <p:spPr>
          <a:xfrm>
            <a:off x="685800" y="685800"/>
            <a:ext cx="7772400" cy="685800"/>
          </a:xfrm>
        </p:spPr>
        <p:txBody>
          <a:bodyPr/>
          <a:lstStyle/>
          <a:p>
            <a:r>
              <a:rPr lang="en-US" dirty="0"/>
              <a:t>Editor Amendment Ordering</a:t>
            </a:r>
          </a:p>
        </p:txBody>
      </p:sp>
      <p:graphicFrame>
        <p:nvGraphicFramePr>
          <p:cNvPr id="14461" name="Group 125"/>
          <p:cNvGraphicFramePr>
            <a:graphicFrameLocks noGrp="1"/>
          </p:cNvGraphicFramePr>
          <p:nvPr>
            <p:ph idx="1"/>
            <p:extLst/>
          </p:nvPr>
        </p:nvGraphicFramePr>
        <p:xfrm>
          <a:off x="914400" y="2398816"/>
          <a:ext cx="7772400" cy="3757822"/>
        </p:xfrm>
        <a:graphic>
          <a:graphicData uri="http://schemas.openxmlformats.org/drawingml/2006/table">
            <a:tbl>
              <a:tblPr/>
              <a:tblGrid>
                <a:gridCol w="2894013">
                  <a:extLst>
                    <a:ext uri="{9D8B030D-6E8A-4147-A177-3AD203B41FA5}">
                      <a16:colId xmlns:a16="http://schemas.microsoft.com/office/drawing/2014/main" xmlns="" val="20000"/>
                    </a:ext>
                  </a:extLst>
                </a:gridCol>
                <a:gridCol w="2284412">
                  <a:extLst>
                    <a:ext uri="{9D8B030D-6E8A-4147-A177-3AD203B41FA5}">
                      <a16:colId xmlns:a16="http://schemas.microsoft.com/office/drawing/2014/main" xmlns="" val="20001"/>
                    </a:ext>
                  </a:extLst>
                </a:gridCol>
                <a:gridCol w="2593975">
                  <a:extLst>
                    <a:ext uri="{9D8B030D-6E8A-4147-A177-3AD203B41FA5}">
                      <a16:colId xmlns:a16="http://schemas.microsoft.com/office/drawing/2014/main" xmlns="" val="20002"/>
                    </a:ext>
                  </a:extLst>
                </a:gridCol>
              </a:tblGrid>
              <a:tr h="7346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Amendment Number</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Times New Roman" pitchFamily="18" charset="0"/>
                        </a:rPr>
                        <a:t>Task Group</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Times New Roman" pitchFamily="18" charset="0"/>
                        </a:rPr>
                        <a:t>Projected REVCOM Date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1</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accent2"/>
                          </a:solidFill>
                          <a:effectLst/>
                          <a:latin typeface="Times New Roman" pitchFamily="18" charset="0"/>
                        </a:rPr>
                        <a:t>TGai</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Dec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2</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TGah</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Dec 2016</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3</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TGaq</a:t>
                      </a:r>
                      <a:r>
                        <a:rPr kumimoji="0" lang="en-US" sz="1400" b="0" i="0" u="none" strike="noStrike" cap="none" normalizeH="0" baseline="0" dirty="0">
                          <a:ln>
                            <a:noFill/>
                          </a:ln>
                          <a:solidFill>
                            <a:schemeClr val="accent2"/>
                          </a:solidFill>
                          <a:effectLst/>
                          <a:latin typeface="Times New Roman" pitchFamily="18" charset="0"/>
                        </a:rPr>
                        <a:t> - </a:t>
                      </a:r>
                      <a:r>
                        <a:rPr kumimoji="0" lang="en-US" sz="1400" b="0" i="0" u="none" strike="noStrike" cap="none" normalizeH="0" baseline="0" dirty="0" smtClean="0">
                          <a:ln>
                            <a:noFill/>
                          </a:ln>
                          <a:solidFill>
                            <a:schemeClr val="accent2"/>
                          </a:solidFill>
                          <a:effectLst/>
                          <a:latin typeface="Times New Roman" pitchFamily="18" charset="0"/>
                        </a:rPr>
                        <a:t>81</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2"/>
                          </a:solidFill>
                          <a:effectLst/>
                          <a:latin typeface="Times New Roman" pitchFamily="18" charset="0"/>
                        </a:rPr>
                        <a:t>Aug 2017</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2"/>
                          </a:solidFill>
                          <a:effectLst/>
                          <a:latin typeface="Times New Roman" pitchFamily="18" charset="0"/>
                        </a:rPr>
                        <a:t>802.11-2016 Amendment 4</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TGaj</a:t>
                      </a:r>
                      <a:r>
                        <a:rPr kumimoji="0" lang="en-US" sz="1400" b="0" i="0" u="none" strike="noStrike" cap="none" normalizeH="0" baseline="0" dirty="0">
                          <a:ln>
                            <a:noFill/>
                          </a:ln>
                          <a:solidFill>
                            <a:schemeClr val="accent2"/>
                          </a:solidFill>
                          <a:effectLst/>
                          <a:latin typeface="Times New Roman" pitchFamily="18" charset="0"/>
                        </a:rPr>
                        <a:t> - </a:t>
                      </a:r>
                      <a:r>
                        <a:rPr kumimoji="0" lang="en-US" sz="1400" b="0" i="0" u="none" strike="noStrike" cap="none" normalizeH="0" baseline="0" dirty="0" smtClean="0">
                          <a:ln>
                            <a:noFill/>
                          </a:ln>
                          <a:solidFill>
                            <a:schemeClr val="accent2"/>
                          </a:solidFill>
                          <a:effectLst/>
                          <a:latin typeface="Times New Roman" pitchFamily="18" charset="0"/>
                        </a:rPr>
                        <a:t>291</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2"/>
                          </a:solidFill>
                          <a:effectLst/>
                          <a:latin typeface="Times New Roman" pitchFamily="18" charset="0"/>
                        </a:rPr>
                        <a:t>Dec 2017</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a:ln>
                            <a:noFill/>
                          </a:ln>
                          <a:solidFill>
                            <a:schemeClr val="accent2"/>
                          </a:solidFill>
                          <a:effectLst/>
                          <a:latin typeface="Times New Roman" pitchFamily="18" charset="0"/>
                        </a:rPr>
                        <a:t>802.11-2016 Amendment 5</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1400" b="0" i="0" u="none" strike="noStrike" cap="none" normalizeH="0" baseline="0" dirty="0" err="1">
                          <a:ln>
                            <a:noFill/>
                          </a:ln>
                          <a:solidFill>
                            <a:schemeClr val="accent2"/>
                          </a:solidFill>
                          <a:effectLst/>
                          <a:latin typeface="Times New Roman" pitchFamily="18" charset="0"/>
                        </a:rPr>
                        <a:t>TGak</a:t>
                      </a:r>
                      <a:r>
                        <a:rPr kumimoji="0" lang="en-US" sz="1400" b="0" i="0" u="none" strike="noStrike" cap="none" normalizeH="0" baseline="0" dirty="0">
                          <a:ln>
                            <a:noFill/>
                          </a:ln>
                          <a:solidFill>
                            <a:schemeClr val="accent2"/>
                          </a:solidFill>
                          <a:effectLst/>
                          <a:latin typeface="Times New Roman" pitchFamily="18" charset="0"/>
                        </a:rPr>
                        <a:t> - </a:t>
                      </a:r>
                      <a:r>
                        <a:rPr kumimoji="0" lang="en-US" sz="1400" b="0" i="0" u="none" strike="noStrike" cap="none" normalizeH="0" baseline="0" dirty="0" smtClean="0">
                          <a:ln>
                            <a:noFill/>
                          </a:ln>
                          <a:solidFill>
                            <a:schemeClr val="accent2"/>
                          </a:solidFill>
                          <a:effectLst/>
                          <a:latin typeface="Times New Roman" pitchFamily="18" charset="0"/>
                        </a:rPr>
                        <a:t>95</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accent2"/>
                          </a:solidFill>
                          <a:effectLst/>
                          <a:latin typeface="Times New Roman" pitchFamily="18" charset="0"/>
                        </a:rPr>
                        <a:t>Dec 2017</a:t>
                      </a:r>
                      <a:endParaRPr kumimoji="0" lang="en-US" sz="1400" b="0" i="0" u="none" strike="noStrike" cap="none" normalizeH="0" baseline="0" dirty="0">
                        <a:ln>
                          <a:noFill/>
                        </a:ln>
                        <a:solidFill>
                          <a:schemeClr val="accent2"/>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6</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TGax – </a:t>
                      </a:r>
                      <a:r>
                        <a:rPr kumimoji="0" lang="en-US" sz="1400" b="0" i="0" u="none" strike="noStrike" cap="none" normalizeH="0" baseline="0" dirty="0" smtClean="0">
                          <a:ln>
                            <a:noFill/>
                          </a:ln>
                          <a:solidFill>
                            <a:schemeClr val="tx1"/>
                          </a:solidFill>
                          <a:effectLst/>
                          <a:latin typeface="Times New Roman" pitchFamily="18" charset="0"/>
                        </a:rPr>
                        <a:t>521</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Jul 2019</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18039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7</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rPr>
                        <a:t>TGay</a:t>
                      </a:r>
                      <a:r>
                        <a:rPr kumimoji="0" lang="en-US" sz="1400" b="0" i="0" u="none" strike="noStrike" cap="none" normalizeH="0" baseline="0" dirty="0">
                          <a:ln>
                            <a:noFill/>
                          </a:ln>
                          <a:solidFill>
                            <a:schemeClr val="tx1"/>
                          </a:solidFill>
                          <a:effectLst/>
                          <a:latin typeface="Times New Roman" pitchFamily="18" charset="0"/>
                        </a:rPr>
                        <a:t> - </a:t>
                      </a:r>
                      <a:r>
                        <a:rPr kumimoji="0" lang="en-US" sz="1400" b="0" i="0" u="none" strike="noStrike" cap="none" normalizeH="0" baseline="0" dirty="0" smtClean="0">
                          <a:ln>
                            <a:noFill/>
                          </a:ln>
                          <a:solidFill>
                            <a:schemeClr val="tx1"/>
                          </a:solidFill>
                          <a:effectLst/>
                          <a:latin typeface="Times New Roman" pitchFamily="18" charset="0"/>
                        </a:rPr>
                        <a:t>242</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Nov 2019</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802.11-2016 Amendment 8</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a:ln>
                            <a:noFill/>
                          </a:ln>
                          <a:solidFill>
                            <a:schemeClr val="tx1"/>
                          </a:solidFill>
                          <a:effectLst/>
                          <a:latin typeface="Times New Roman" pitchFamily="18" charset="0"/>
                        </a:rPr>
                        <a:t>TGaz</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rPr>
                        <a:t>Mar 2021</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r h="36078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802.11-2016 Amendment 9</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TGba</a:t>
                      </a:r>
                      <a:r>
                        <a:rPr kumimoji="0" lang="en-US" sz="1400" b="0" i="0" u="none" strike="noStrike" cap="none" normalizeH="0" baseline="0" dirty="0" smtClean="0">
                          <a:ln>
                            <a:noFill/>
                          </a:ln>
                          <a:solidFill>
                            <a:schemeClr val="tx1"/>
                          </a:solidFill>
                          <a:effectLst/>
                          <a:latin typeface="Times New Roman" pitchFamily="18" charset="0"/>
                        </a:rPr>
                        <a:t> – 500?</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Jul 2020</a:t>
                      </a:r>
                      <a:endParaRPr kumimoji="0" lang="en-US" sz="1400" b="0" i="0" u="none" strike="noStrike" cap="none" normalizeH="0" baseline="0" dirty="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288648517"/>
                  </a:ext>
                </a:extLst>
              </a:tr>
            </a:tbl>
          </a:graphicData>
        </a:graphic>
      </p:graphicFrame>
      <p:sp>
        <p:nvSpPr>
          <p:cNvPr id="29754" name="Rectangle 65"/>
          <p:cNvSpPr>
            <a:spLocks noChangeArrowheads="1"/>
          </p:cNvSpPr>
          <p:nvPr/>
        </p:nvSpPr>
        <p:spPr bwMode="auto">
          <a:xfrm>
            <a:off x="533400" y="1219200"/>
            <a:ext cx="7924800" cy="1143000"/>
          </a:xfrm>
          <a:prstGeom prst="rect">
            <a:avLst/>
          </a:prstGeom>
          <a:noFill/>
          <a:ln w="9525">
            <a:noFill/>
            <a:miter lim="800000"/>
            <a:headEnd/>
            <a:tailEnd/>
          </a:ln>
        </p:spPr>
        <p:txBody>
          <a:bodyPr lIns="92075" tIns="46038" rIns="92075" bIns="46038"/>
          <a:lstStyle/>
          <a:p>
            <a:pPr marL="342900" indent="-342900">
              <a:lnSpc>
                <a:spcPct val="80000"/>
              </a:lnSpc>
              <a:spcBef>
                <a:spcPct val="20000"/>
              </a:spcBef>
              <a:buFontTx/>
              <a:buChar char="•"/>
            </a:pPr>
            <a:r>
              <a:rPr lang="en-US" sz="1400" b="1" dirty="0"/>
              <a:t>Data as of </a:t>
            </a:r>
            <a:r>
              <a:rPr lang="en-US" sz="1400" b="1" dirty="0" smtClean="0">
                <a:solidFill>
                  <a:srgbClr val="FF0000"/>
                </a:solidFill>
              </a:rPr>
              <a:t>July 2017</a:t>
            </a:r>
            <a:endParaRPr lang="en-US" sz="1400" b="1" dirty="0">
              <a:solidFill>
                <a:srgbClr val="FF0000"/>
              </a:solidFill>
            </a:endParaRPr>
          </a:p>
          <a:p>
            <a:pPr marL="342900" indent="-342900">
              <a:lnSpc>
                <a:spcPct val="80000"/>
              </a:lnSpc>
              <a:spcBef>
                <a:spcPct val="20000"/>
              </a:spcBef>
              <a:buFontTx/>
              <a:buChar char="•"/>
            </a:pPr>
            <a:r>
              <a:rPr lang="en-US" sz="1400" dirty="0"/>
              <a:t>See </a:t>
            </a:r>
            <a:r>
              <a:rPr lang="en-US" sz="1400" dirty="0">
                <a:hlinkClick r:id="rId3"/>
              </a:rPr>
              <a:t>http://grouper.ieee.org/groups/802/11/Reports/802.11_Timelines.htm</a:t>
            </a:r>
            <a:endParaRPr lang="en-US" sz="1400" dirty="0"/>
          </a:p>
          <a:p>
            <a:pPr marL="342900" indent="-342900">
              <a:lnSpc>
                <a:spcPct val="80000"/>
              </a:lnSpc>
              <a:spcBef>
                <a:spcPct val="20000"/>
              </a:spcBef>
              <a:buFontTx/>
              <a:buChar char="•"/>
            </a:pPr>
            <a:r>
              <a:rPr lang="en-US" sz="1600" dirty="0"/>
              <a:t>In </a:t>
            </a:r>
            <a:r>
              <a:rPr lang="en-US" sz="1600" dirty="0" smtClean="0"/>
              <a:t>July 2017, </a:t>
            </a:r>
            <a:r>
              <a:rPr lang="en-US" sz="1600" dirty="0"/>
              <a:t>Editors </a:t>
            </a:r>
            <a:r>
              <a:rPr lang="en-US" sz="1600" dirty="0" smtClean="0"/>
              <a:t>discussed </a:t>
            </a:r>
            <a:r>
              <a:rPr lang="en-US" sz="1600" dirty="0" err="1" smtClean="0"/>
              <a:t>REVmd</a:t>
            </a:r>
            <a:r>
              <a:rPr lang="en-US" sz="1600" dirty="0" smtClean="0"/>
              <a:t> schedule and possible completion in 2020, and expect </a:t>
            </a:r>
            <a:r>
              <a:rPr lang="en-US" sz="1600" dirty="0" smtClean="0">
                <a:solidFill>
                  <a:schemeClr val="accent2"/>
                </a:solidFill>
              </a:rPr>
              <a:t>only amendments 1 to 5 in </a:t>
            </a:r>
            <a:r>
              <a:rPr lang="en-US" sz="1600" dirty="0" err="1" smtClean="0">
                <a:solidFill>
                  <a:schemeClr val="accent2"/>
                </a:solidFill>
              </a:rPr>
              <a:t>REVmd</a:t>
            </a:r>
            <a:r>
              <a:rPr lang="en-US" sz="1600" dirty="0" smtClean="0"/>
              <a:t>. We will revisit the running order in November.</a:t>
            </a:r>
            <a:endParaRPr lang="en-US" sz="1600" dirty="0"/>
          </a:p>
        </p:txBody>
      </p:sp>
      <p:sp>
        <p:nvSpPr>
          <p:cNvPr id="29755" name="Text Box 66"/>
          <p:cNvSpPr txBox="1">
            <a:spLocks noChangeArrowheads="1"/>
          </p:cNvSpPr>
          <p:nvPr/>
        </p:nvSpPr>
        <p:spPr bwMode="auto">
          <a:xfrm>
            <a:off x="641350" y="6170493"/>
            <a:ext cx="7207250" cy="261610"/>
          </a:xfrm>
          <a:prstGeom prst="rect">
            <a:avLst/>
          </a:prstGeom>
          <a:noFill/>
          <a:ln w="12700">
            <a:noFill/>
            <a:miter lim="800000"/>
            <a:headEnd type="none" w="sm" len="sm"/>
            <a:tailEnd type="none" w="sm" len="sm"/>
          </a:ln>
        </p:spPr>
        <p:txBody>
          <a:bodyPr wrap="square">
            <a:spAutoFit/>
          </a:bodyPr>
          <a:lstStyle/>
          <a:p>
            <a:pPr>
              <a:spcBef>
                <a:spcPct val="50000"/>
              </a:spcBef>
            </a:pPr>
            <a:r>
              <a:rPr lang="en-US" sz="1100" b="1" dirty="0">
                <a:solidFill>
                  <a:srgbClr val="FF0000"/>
                </a:solidFill>
              </a:rPr>
              <a:t>Amendment numbering is editorial! No need to make ballot comments on these dynamic numbers!</a:t>
            </a:r>
          </a:p>
        </p:txBody>
      </p:sp>
      <p:sp>
        <p:nvSpPr>
          <p:cNvPr id="29756" name="Footer Placeholder 7"/>
          <p:cNvSpPr>
            <a:spLocks noGrp="1"/>
          </p:cNvSpPr>
          <p:nvPr>
            <p:ph type="ftr" sz="quarter" idx="11"/>
          </p:nvPr>
        </p:nvSpPr>
        <p:spPr>
          <a:noFill/>
        </p:spPr>
        <p:txBody>
          <a:bodyPr/>
          <a:lstStyle/>
          <a:p>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2742206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Adrian Stephens, Intel Corporation</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mtClean="0"/>
              <a:t>Slide </a:t>
            </a:r>
            <a:fld id="{5C16A05F-3B59-49E8-BD71-0001B80580FB}" type="slidenum">
              <a:rPr lang="en-US" smtClean="0"/>
              <a:pPr/>
              <a:t>120</a:t>
            </a:fld>
            <a:endParaRPr lang="en-US" smtClean="0"/>
          </a:p>
        </p:txBody>
      </p:sp>
      <p:sp>
        <p:nvSpPr>
          <p:cNvPr id="5125" name="Rectangle 2"/>
          <p:cNvSpPr>
            <a:spLocks noGrp="1" noChangeArrowheads="1"/>
          </p:cNvSpPr>
          <p:nvPr>
            <p:ph type="title"/>
          </p:nvPr>
        </p:nvSpPr>
        <p:spPr/>
        <p:txBody>
          <a:bodyPr/>
          <a:lstStyle/>
          <a:p>
            <a:r>
              <a:rPr lang="en-US" dirty="0" smtClean="0"/>
              <a:t>References</a:t>
            </a:r>
          </a:p>
        </p:txBody>
      </p:sp>
      <p:sp>
        <p:nvSpPr>
          <p:cNvPr id="113667" name="Rectangle 3"/>
          <p:cNvSpPr>
            <a:spLocks noGrp="1" noChangeArrowheads="1"/>
          </p:cNvSpPr>
          <p:nvPr>
            <p:ph type="body" idx="1"/>
          </p:nvPr>
        </p:nvSpPr>
        <p:spPr>
          <a:xfrm>
            <a:off x="685800" y="1676400"/>
            <a:ext cx="8153400" cy="4876800"/>
          </a:xfrm>
        </p:spPr>
        <p:txBody>
          <a:bodyPr/>
          <a:lstStyle/>
          <a:p>
            <a:pPr marL="0" indent="0">
              <a:lnSpc>
                <a:spcPct val="80000"/>
              </a:lnSpc>
              <a:buFontTx/>
              <a:buNone/>
              <a:defRPr/>
            </a:pPr>
            <a:endParaRPr lang="en-US" sz="900" dirty="0" smtClean="0"/>
          </a:p>
          <a:p>
            <a:pPr marL="457200" lvl="1" indent="0">
              <a:lnSpc>
                <a:spcPct val="80000"/>
              </a:lnSpc>
              <a:buNone/>
              <a:defRPr/>
            </a:pPr>
            <a:endParaRPr lang="en-US" sz="1200" dirty="0" smtClean="0"/>
          </a:p>
          <a:p>
            <a:pPr>
              <a:lnSpc>
                <a:spcPct val="80000"/>
              </a:lnSpc>
              <a:defRPr/>
            </a:pPr>
            <a:r>
              <a:rPr lang="en-US" sz="2000" dirty="0" smtClean="0"/>
              <a:t>RFC </a:t>
            </a:r>
            <a:r>
              <a:rPr lang="en-US" sz="2000" dirty="0"/>
              <a:t>7241, “The IEEE 802/IETF Relationship” </a:t>
            </a:r>
            <a:r>
              <a:rPr lang="en-US" sz="2000" dirty="0" smtClean="0"/>
              <a:t>(RFC4441 </a:t>
            </a:r>
            <a:r>
              <a:rPr lang="en-US" sz="2000" dirty="0"/>
              <a:t>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smtClean="0"/>
              <a:t>IEEE </a:t>
            </a:r>
            <a:r>
              <a:rPr lang="en-US" sz="2000" dirty="0"/>
              <a:t>802 Liaisons list is available </a:t>
            </a:r>
          </a:p>
          <a:p>
            <a:pPr lvl="1">
              <a:lnSpc>
                <a:spcPct val="80000"/>
              </a:lnSpc>
              <a:defRPr/>
            </a:pPr>
            <a:r>
              <a:rPr lang="en-US" sz="1600" u="sng" dirty="0">
                <a:hlinkClick r:id="rId4"/>
              </a:rPr>
              <a:t>http://</a:t>
            </a:r>
            <a:r>
              <a:rPr lang="en-US" sz="1600" u="sng" dirty="0" smtClean="0">
                <a:hlinkClick r:id="rId4"/>
              </a:rPr>
              <a:t>ieee-sa.centraldesktop.com/802liaisondb/FrontPage</a:t>
            </a:r>
            <a:endParaRPr lang="en-US" sz="1600" u="sng" dirty="0" smtClean="0"/>
          </a:p>
          <a:p>
            <a:pPr lvl="1">
              <a:lnSpc>
                <a:spcPct val="80000"/>
              </a:lnSpc>
              <a:defRPr/>
            </a:pPr>
            <a:endParaRPr lang="en-US" sz="1600" u="sng" dirty="0"/>
          </a:p>
          <a:p>
            <a:pPr>
              <a:lnSpc>
                <a:spcPct val="80000"/>
              </a:lnSpc>
              <a:defRPr/>
            </a:pPr>
            <a:endParaRPr lang="en-US" sz="22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16/16 of 11-17-0877 by Dorothy Stanley, HPE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6860444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116"/>
          <p:cNvSpPr txBox="1">
            <a:spLocks noChangeArrowheads="1"/>
          </p:cNvSpPr>
          <p:nvPr/>
        </p:nvSpPr>
        <p:spPr bwMode="auto">
          <a:xfrm>
            <a:off x="7543800" y="740075"/>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graphicFrame>
        <p:nvGraphicFramePr>
          <p:cNvPr id="79875" name="Group 3"/>
          <p:cNvGraphicFramePr>
            <a:graphicFrameLocks noGrp="1"/>
          </p:cNvGraphicFramePr>
          <p:nvPr>
            <p:extLst/>
          </p:nvPr>
        </p:nvGraphicFramePr>
        <p:xfrm>
          <a:off x="457200" y="1600200"/>
          <a:ext cx="8262389" cy="3947160"/>
        </p:xfrm>
        <a:graphic>
          <a:graphicData uri="http://schemas.openxmlformats.org/drawingml/2006/table">
            <a:tbl>
              <a:tblPr/>
              <a:tblGrid>
                <a:gridCol w="325603">
                  <a:extLst>
                    <a:ext uri="{9D8B030D-6E8A-4147-A177-3AD203B41FA5}">
                      <a16:colId xmlns:a16="http://schemas.microsoft.com/office/drawing/2014/main" xmlns="" val="20000"/>
                    </a:ext>
                  </a:extLst>
                </a:gridCol>
                <a:gridCol w="402976">
                  <a:extLst>
                    <a:ext uri="{9D8B030D-6E8A-4147-A177-3AD203B41FA5}">
                      <a16:colId xmlns:a16="http://schemas.microsoft.com/office/drawing/2014/main" xmlns="" val="20001"/>
                    </a:ext>
                  </a:extLst>
                </a:gridCol>
                <a:gridCol w="338221">
                  <a:extLst>
                    <a:ext uri="{9D8B030D-6E8A-4147-A177-3AD203B41FA5}">
                      <a16:colId xmlns:a16="http://schemas.microsoft.com/office/drawing/2014/main" xmlns="" val="20002"/>
                    </a:ext>
                  </a:extLst>
                </a:gridCol>
                <a:gridCol w="304800">
                  <a:extLst>
                    <a:ext uri="{9D8B030D-6E8A-4147-A177-3AD203B41FA5}">
                      <a16:colId xmlns:a16="http://schemas.microsoft.com/office/drawing/2014/main" xmlns="" val="20003"/>
                    </a:ext>
                  </a:extLst>
                </a:gridCol>
                <a:gridCol w="304800">
                  <a:extLst>
                    <a:ext uri="{9D8B030D-6E8A-4147-A177-3AD203B41FA5}">
                      <a16:colId xmlns:a16="http://schemas.microsoft.com/office/drawing/2014/main" xmlns="" val="20004"/>
                    </a:ext>
                  </a:extLst>
                </a:gridCol>
                <a:gridCol w="304800">
                  <a:extLst>
                    <a:ext uri="{9D8B030D-6E8A-4147-A177-3AD203B41FA5}">
                      <a16:colId xmlns:a16="http://schemas.microsoft.com/office/drawing/2014/main" xmlns="" val="20005"/>
                    </a:ext>
                  </a:extLst>
                </a:gridCol>
                <a:gridCol w="533400">
                  <a:extLst>
                    <a:ext uri="{9D8B030D-6E8A-4147-A177-3AD203B41FA5}">
                      <a16:colId xmlns:a16="http://schemas.microsoft.com/office/drawing/2014/main" xmlns="" val="20006"/>
                    </a:ext>
                  </a:extLst>
                </a:gridCol>
                <a:gridCol w="533405">
                  <a:extLst>
                    <a:ext uri="{9D8B030D-6E8A-4147-A177-3AD203B41FA5}">
                      <a16:colId xmlns:a16="http://schemas.microsoft.com/office/drawing/2014/main" xmlns="" val="20007"/>
                    </a:ext>
                  </a:extLst>
                </a:gridCol>
                <a:gridCol w="304805">
                  <a:extLst>
                    <a:ext uri="{9D8B030D-6E8A-4147-A177-3AD203B41FA5}">
                      <a16:colId xmlns:a16="http://schemas.microsoft.com/office/drawing/2014/main" xmlns="" val="20008"/>
                    </a:ext>
                  </a:extLst>
                </a:gridCol>
                <a:gridCol w="304800">
                  <a:extLst>
                    <a:ext uri="{9D8B030D-6E8A-4147-A177-3AD203B41FA5}">
                      <a16:colId xmlns:a16="http://schemas.microsoft.com/office/drawing/2014/main" xmlns="" val="20009"/>
                    </a:ext>
                  </a:extLst>
                </a:gridCol>
                <a:gridCol w="304800">
                  <a:extLst>
                    <a:ext uri="{9D8B030D-6E8A-4147-A177-3AD203B41FA5}">
                      <a16:colId xmlns:a16="http://schemas.microsoft.com/office/drawing/2014/main" xmlns="" val="20010"/>
                    </a:ext>
                  </a:extLst>
                </a:gridCol>
                <a:gridCol w="609600">
                  <a:extLst>
                    <a:ext uri="{9D8B030D-6E8A-4147-A177-3AD203B41FA5}">
                      <a16:colId xmlns:a16="http://schemas.microsoft.com/office/drawing/2014/main" xmlns="" val="20011"/>
                    </a:ext>
                  </a:extLst>
                </a:gridCol>
                <a:gridCol w="457200">
                  <a:extLst>
                    <a:ext uri="{9D8B030D-6E8A-4147-A177-3AD203B41FA5}">
                      <a16:colId xmlns:a16="http://schemas.microsoft.com/office/drawing/2014/main" xmlns="" val="20012"/>
                    </a:ext>
                  </a:extLst>
                </a:gridCol>
                <a:gridCol w="457200">
                  <a:extLst>
                    <a:ext uri="{9D8B030D-6E8A-4147-A177-3AD203B41FA5}">
                      <a16:colId xmlns:a16="http://schemas.microsoft.com/office/drawing/2014/main" xmlns="" val="20013"/>
                    </a:ext>
                  </a:extLst>
                </a:gridCol>
                <a:gridCol w="1752600">
                  <a:extLst>
                    <a:ext uri="{9D8B030D-6E8A-4147-A177-3AD203B41FA5}">
                      <a16:colId xmlns:a16="http://schemas.microsoft.com/office/drawing/2014/main" xmlns="" val="20014"/>
                    </a:ext>
                  </a:extLst>
                </a:gridCol>
                <a:gridCol w="1023379">
                  <a:extLst>
                    <a:ext uri="{9D8B030D-6E8A-4147-A177-3AD203B41FA5}">
                      <a16:colId xmlns:a16="http://schemas.microsoft.com/office/drawing/2014/main" xmlns="" val="20015"/>
                    </a:ext>
                  </a:extLst>
                </a:gridCol>
              </a:tblGrid>
              <a:tr h="261938">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rPr>
                        <a:t>TG</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10">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rgbClr val="00B050"/>
                          </a:solidFill>
                          <a:effectLst/>
                          <a:latin typeface="Times New Roman" pitchFamily="18" charset="0"/>
                        </a:rPr>
                        <a:t>Published </a:t>
                      </a:r>
                      <a:r>
                        <a:rPr kumimoji="0" lang="en-US" sz="1000" b="1" i="0" u="none" strike="noStrike" cap="none" normalizeH="0" baseline="0" dirty="0">
                          <a:ln>
                            <a:noFill/>
                          </a:ln>
                          <a:solidFill>
                            <a:schemeClr val="tx1"/>
                          </a:solidFill>
                          <a:effectLst/>
                          <a:latin typeface="Times New Roman" pitchFamily="18" charset="0"/>
                        </a:rPr>
                        <a:t>or </a:t>
                      </a:r>
                      <a:r>
                        <a:rPr kumimoji="0" lang="en-US" sz="1000" b="1" i="0" u="none" strike="noStrike" cap="none" normalizeH="0" baseline="0" dirty="0">
                          <a:ln>
                            <a:noFill/>
                          </a:ln>
                          <a:solidFill>
                            <a:srgbClr val="0000CC"/>
                          </a:solidFill>
                          <a:effectLst/>
                          <a:latin typeface="Times New Roman" pitchFamily="18" charset="0"/>
                        </a:rPr>
                        <a:t>Draft</a:t>
                      </a:r>
                      <a:r>
                        <a:rPr kumimoji="0" lang="en-US" sz="1000" b="1" i="0" u="none" strike="noStrike" cap="none" normalizeH="0" baseline="0" dirty="0">
                          <a:ln>
                            <a:noFill/>
                          </a:ln>
                          <a:solidFill>
                            <a:schemeClr val="tx1"/>
                          </a:solidFill>
                          <a:effectLst/>
                          <a:latin typeface="Times New Roman" pitchFamily="18" charset="0"/>
                        </a:rPr>
                        <a:t> Baseline Documents</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Source</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MDR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Style Guide</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a:ln>
                            <a:noFill/>
                          </a:ln>
                          <a:solidFill>
                            <a:schemeClr val="tx1"/>
                          </a:solidFill>
                          <a:effectLst/>
                          <a:latin typeface="Times New Roman" pitchFamily="18" charset="0"/>
                        </a:rPr>
                        <a:t>Editor</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Times New Roman" pitchFamily="18" charset="0"/>
                        </a:rPr>
                        <a:t>Snapshot Date</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0"/>
                  </a:ext>
                </a:extLst>
              </a:tr>
              <a:tr h="29210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rgbClr val="00B050"/>
                          </a:solidFill>
                          <a:effectLst/>
                          <a:latin typeface="Times New Roman" pitchFamily="18" charset="0"/>
                        </a:rPr>
                        <a:t>Published</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a:ln>
                            <a:noFill/>
                          </a:ln>
                          <a:solidFill>
                            <a:schemeClr val="folHlink"/>
                          </a:solidFill>
                          <a:effectLst/>
                          <a:latin typeface="Times New Roman" pitchFamily="18" charset="0"/>
                        </a:rPr>
                        <a:t>mc</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aq</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ak</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aj</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md</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ax</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folHlink"/>
                          </a:solidFill>
                          <a:effectLst/>
                          <a:latin typeface="Times New Roman" pitchFamily="18" charset="0"/>
                        </a:rPr>
                        <a:t>ay</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az</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b="1" i="0" u="none" strike="noStrike" cap="none" normalizeH="0" baseline="0" dirty="0" err="1" smtClean="0">
                          <a:ln>
                            <a:noFill/>
                          </a:ln>
                          <a:solidFill>
                            <a:schemeClr val="folHlink"/>
                          </a:solidFill>
                          <a:effectLst/>
                          <a:latin typeface="Times New Roman" pitchFamily="18" charset="0"/>
                        </a:rPr>
                        <a:t>ba</a:t>
                      </a:r>
                      <a:endParaRPr kumimoji="0" lang="en-US" sz="11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37814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folHlink"/>
                          </a:solidFill>
                          <a:effectLst/>
                          <a:latin typeface="Times New Roman" pitchFamily="18" charset="0"/>
                        </a:rPr>
                        <a:t>mc</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Frame 12.0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Adrian Stephens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Edward Au, Emily Qi</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17-Jan</a:t>
                      </a: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2"/>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aq</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accent6">
                              <a:lumMod val="75000"/>
                            </a:schemeClr>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accent6">
                              <a:lumMod val="75000"/>
                            </a:schemeClr>
                          </a:solidFill>
                          <a:effectLst/>
                          <a:latin typeface="Times New Roman" pitchFamily="18" charset="0"/>
                        </a:rPr>
                        <a:t>Y</a:t>
                      </a:r>
                      <a:endParaRPr kumimoji="0" lang="en-US" sz="1200" b="0" i="0" u="none" strike="noStrike" cap="none" normalizeH="0" baseline="0" dirty="0">
                        <a:ln>
                          <a:noFill/>
                        </a:ln>
                        <a:solidFill>
                          <a:schemeClr val="accent6">
                            <a:lumMod val="75000"/>
                          </a:schemeClr>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9.0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200" kern="1200" dirty="0">
                          <a:solidFill>
                            <a:schemeClr val="tx1"/>
                          </a:solidFill>
                          <a:latin typeface="+mn-lt"/>
                          <a:ea typeface="+mn-ea"/>
                          <a:cs typeface="+mn-cs"/>
                        </a:rPr>
                        <a:t>Frame 12.0</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Lee </a:t>
                      </a:r>
                      <a:r>
                        <a:rPr kumimoji="0" lang="en-US" sz="1200" b="0" i="0" u="none" strike="noStrike" cap="none" normalizeH="0" baseline="0" dirty="0" smtClean="0">
                          <a:ln>
                            <a:noFill/>
                          </a:ln>
                          <a:solidFill>
                            <a:schemeClr val="tx1"/>
                          </a:solidFill>
                          <a:effectLst/>
                          <a:latin typeface="Times New Roman" pitchFamily="18" charset="0"/>
                        </a:rPr>
                        <a:t>Armstrong</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9-Jul</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3"/>
                  </a:ext>
                </a:extLst>
              </a:tr>
              <a:tr h="3352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ak</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B050"/>
                          </a:solidFill>
                          <a:effectLst/>
                          <a:latin typeface="Times New Roman" pitchFamily="18" charset="0"/>
                        </a:rPr>
                        <a:t>Y</a:t>
                      </a:r>
                      <a:endParaRPr kumimoji="0" lang="en-US"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Y</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9.0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4.1</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Word</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Donald Eastlake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Norm Finn</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11-Jul</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4"/>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aj</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Y</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7.2</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CC"/>
                          </a:solidFill>
                          <a:effectLst/>
                          <a:latin typeface="Times New Roman" pitchFamily="18" charset="0"/>
                        </a:rPr>
                        <a:t>3.0</a:t>
                      </a: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6.0</a:t>
                      </a: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1"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Frame </a:t>
                      </a:r>
                      <a:r>
                        <a:rPr kumimoji="0" lang="en-US" sz="1200" b="0" i="0" u="none" strike="noStrike" cap="none" normalizeH="0" baseline="0" dirty="0" smtClean="0">
                          <a:ln>
                            <a:noFill/>
                          </a:ln>
                          <a:solidFill>
                            <a:schemeClr val="tx1"/>
                          </a:solidFill>
                          <a:effectLst/>
                          <a:latin typeface="Times New Roman" pitchFamily="18" charset="0"/>
                        </a:rPr>
                        <a:t>10.0</a:t>
                      </a:r>
                      <a:endParaRPr kumimoji="0" lang="en-US"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Yes</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Jiamin</a:t>
                      </a:r>
                      <a:r>
                        <a:rPr kumimoji="0" lang="en-US" sz="1200" b="0" i="0" u="none" strike="noStrike" cap="none" normalizeH="0" baseline="0" dirty="0" smtClean="0">
                          <a:ln>
                            <a:noFill/>
                          </a:ln>
                          <a:solidFill>
                            <a:schemeClr val="tx1"/>
                          </a:solidFill>
                          <a:effectLst/>
                          <a:latin typeface="Times New Roman" pitchFamily="18" charset="0"/>
                        </a:rPr>
                        <a:t> Chen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err="1" smtClean="0">
                          <a:ln>
                            <a:noFill/>
                          </a:ln>
                          <a:solidFill>
                            <a:schemeClr val="tx1"/>
                          </a:solidFill>
                          <a:effectLst/>
                          <a:latin typeface="Times New Roman" pitchFamily="18" charset="0"/>
                        </a:rPr>
                        <a:t>Shiwen</a:t>
                      </a:r>
                      <a:r>
                        <a:rPr kumimoji="0" lang="en-US" sz="1200" b="0" i="0" u="none" strike="noStrike" cap="none" normalizeH="0" baseline="0" dirty="0" smtClean="0">
                          <a:ln>
                            <a:noFill/>
                          </a:ln>
                          <a:solidFill>
                            <a:schemeClr val="tx1"/>
                          </a:solidFill>
                          <a:effectLst/>
                          <a:latin typeface="Times New Roman" pitchFamily="18" charset="0"/>
                        </a:rPr>
                        <a:t> He</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9-Jul</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5"/>
                  </a:ext>
                </a:extLst>
              </a:tr>
              <a:tr h="25908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md</a:t>
                      </a:r>
                      <a:endParaRPr kumimoji="0" lang="en-US" sz="1400" b="0" i="0" u="none" strike="noStrike" cap="none" normalizeH="0" baseline="0" dirty="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0.1</a:t>
                      </a:r>
                      <a:endParaRPr kumimoji="0" lang="en-GB"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Edward Au</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11-Jul</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6"/>
                  </a:ext>
                </a:extLst>
              </a:tr>
              <a:tr h="27146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CC"/>
                          </a:solidFill>
                          <a:effectLst/>
                          <a:latin typeface="Times New Roman" pitchFamily="18" charset="0"/>
                        </a:rPr>
                        <a:t>ax</a:t>
                      </a:r>
                      <a:endParaRPr kumimoji="0" lang="en-US" sz="1400" b="0" i="0" u="none" strike="noStrike" cap="none" normalizeH="0" baseline="0" dirty="0">
                        <a:ln>
                          <a:noFill/>
                        </a:ln>
                        <a:solidFill>
                          <a:srgbClr val="0000CC"/>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9.0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rgbClr val="0000CC"/>
                          </a:solidFill>
                          <a:effectLst/>
                          <a:latin typeface="Times New Roman" pitchFamily="18" charset="0"/>
                        </a:rPr>
                        <a:t>4.0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1.3</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2"/>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Frame 12.0</a:t>
                      </a: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11-Jul</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7"/>
                  </a:ext>
                </a:extLst>
              </a:tr>
              <a:tr h="21050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folHlink"/>
                          </a:solidFill>
                          <a:effectLst/>
                          <a:latin typeface="Times New Roman" pitchFamily="18" charset="0"/>
                        </a:rPr>
                        <a:t>ay</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Times New Roman" pitchFamily="18" charset="0"/>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rPr>
                        <a:t>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accent6"/>
                          </a:solidFill>
                        </a:rPr>
                        <a:t>2.0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chemeClr val="accent6"/>
                          </a:solidFill>
                          <a:effectLst/>
                          <a:latin typeface="Times New Roman" pitchFamily="18" charset="0"/>
                        </a:rPr>
                        <a:t>3.0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smtClean="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smtClean="0">
                          <a:ln>
                            <a:noFill/>
                          </a:ln>
                          <a:solidFill>
                            <a:schemeClr val="accent6"/>
                          </a:solidFill>
                          <a:effectLst/>
                          <a:latin typeface="Times New Roman" pitchFamily="18" charset="0"/>
                        </a:rPr>
                        <a:t>1.2</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6.0</a:t>
                      </a: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Times New Roman" pitchFamily="18" charset="0"/>
                        </a:rPr>
                        <a:t>Word</a:t>
                      </a: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No</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r>
                        <a:rPr lang="en-US" sz="1200" dirty="0" smtClean="0">
                          <a:solidFill>
                            <a:schemeClr val="tx1"/>
                          </a:solidFill>
                        </a:rPr>
                        <a:t>2012</a:t>
                      </a: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Times New Roman" pitchFamily="18" charset="0"/>
                        </a:rPr>
                        <a:t>Carlos </a:t>
                      </a:r>
                      <a:r>
                        <a:rPr kumimoji="0" lang="en-US" sz="1200" b="0" i="0" u="none" strike="noStrike" cap="none" normalizeH="0" baseline="0" dirty="0" err="1" smtClean="0">
                          <a:ln>
                            <a:noFill/>
                          </a:ln>
                          <a:solidFill>
                            <a:schemeClr val="tx1"/>
                          </a:solidFill>
                          <a:effectLst/>
                          <a:latin typeface="Times New Roman" pitchFamily="18" charset="0"/>
                        </a:rPr>
                        <a:t>Cordeiro</a:t>
                      </a:r>
                      <a:endParaRPr kumimoji="0" lang="en-US" sz="12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9-Jul</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8"/>
                  </a:ext>
                </a:extLst>
              </a:tr>
              <a:tr h="317182">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az</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chemeClr val="accent6">
                            <a:lumMod val="75000"/>
                          </a:schemeClr>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chemeClr val="accent6">
                            <a:lumMod val="75000"/>
                          </a:schemeClr>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chemeClr val="accent6"/>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chemeClr val="accent6"/>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200" dirty="0">
                        <a:solidFill>
                          <a:schemeClr val="accent6"/>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200" dirty="0">
                        <a:solidFill>
                          <a:schemeClr val="accent6"/>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100" b="0" i="0" u="none" strike="noStrike" cap="none" normalizeH="0" baseline="0" dirty="0">
                        <a:ln>
                          <a:noFill/>
                        </a:ln>
                        <a:solidFill>
                          <a:schemeClr val="accent6"/>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FF000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Chao Chun Wang</a:t>
                      </a:r>
                      <a:endParaRPr kumimoji="0" lang="en-US" sz="12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smtClean="0">
                          <a:ln>
                            <a:noFill/>
                          </a:ln>
                          <a:solidFill>
                            <a:srgbClr val="FF0000"/>
                          </a:solidFill>
                          <a:effectLst/>
                          <a:latin typeface="Times New Roman" pitchFamily="18" charset="0"/>
                        </a:rPr>
                        <a:t>11-Jul</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09"/>
                  </a:ext>
                </a:extLst>
              </a:tr>
              <a:tr h="1295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folHlink"/>
                          </a:solidFill>
                          <a:effectLst/>
                          <a:latin typeface="Times New Roman" pitchFamily="18" charset="0"/>
                        </a:rPr>
                        <a:t>ba</a:t>
                      </a:r>
                      <a:endParaRPr kumimoji="0" lang="en-US" sz="1400" b="0" i="0" u="none" strike="noStrike" cap="none" normalizeH="0" baseline="0" dirty="0">
                        <a:ln>
                          <a:noFill/>
                        </a:ln>
                        <a:solidFill>
                          <a:schemeClr val="folHlink"/>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endParaRPr lang="en-US" sz="1400" dirty="0">
                        <a:solidFill>
                          <a:srgbClr val="0000CC"/>
                        </a:solidFill>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00CC"/>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92D050"/>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algn="ctr"/>
                      <a:endParaRPr lang="en-US" sz="1200" dirty="0">
                        <a:solidFill>
                          <a:schemeClr val="tx1"/>
                        </a:solidFill>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FF0000"/>
                          </a:solidFill>
                          <a:effectLst/>
                          <a:latin typeface="Times New Roman" pitchFamily="18" charset="0"/>
                        </a:rPr>
                        <a:t>Po-Kai Huang</a:t>
                      </a:r>
                      <a:endParaRPr kumimoji="0" lang="en-US"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smtClean="0">
                          <a:ln>
                            <a:noFill/>
                          </a:ln>
                          <a:solidFill>
                            <a:srgbClr val="FF0000"/>
                          </a:solidFill>
                          <a:effectLst/>
                          <a:latin typeface="Times New Roman" pitchFamily="18" charset="0"/>
                        </a:rPr>
                        <a:t>11-Jul</a:t>
                      </a:r>
                      <a:endParaRPr kumimoji="0" lang="en-GB" sz="12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xmlns="" val="10010"/>
                  </a:ext>
                </a:extLst>
              </a:tr>
            </a:tbl>
          </a:graphicData>
        </a:graphic>
      </p:graphicFrame>
      <p:sp>
        <p:nvSpPr>
          <p:cNvPr id="31970" name="Text Box 116"/>
          <p:cNvSpPr txBox="1">
            <a:spLocks noChangeArrowheads="1"/>
          </p:cNvSpPr>
          <p:nvPr/>
        </p:nvSpPr>
        <p:spPr bwMode="auto">
          <a:xfrm>
            <a:off x="152400" y="816275"/>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1973" name="Text Box 231"/>
          <p:cNvSpPr txBox="1">
            <a:spLocks noChangeArrowheads="1"/>
          </p:cNvSpPr>
          <p:nvPr/>
        </p:nvSpPr>
        <p:spPr bwMode="auto">
          <a:xfrm>
            <a:off x="152400" y="587675"/>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July </a:t>
            </a:r>
            <a:r>
              <a:rPr lang="en-US" sz="1600" dirty="0">
                <a:solidFill>
                  <a:srgbClr val="FF0000"/>
                </a:solidFill>
                <a:latin typeface="Arial" charset="0"/>
              </a:rPr>
              <a:t>2017</a:t>
            </a:r>
            <a:endParaRPr lang="en-US" sz="1800" dirty="0">
              <a:solidFill>
                <a:srgbClr val="FF0000"/>
              </a:solidFill>
              <a:latin typeface="Arial" charset="0"/>
            </a:endParaRPr>
          </a:p>
        </p:txBody>
      </p:sp>
      <p:sp>
        <p:nvSpPr>
          <p:cNvPr id="31974" name="Rectangle 232"/>
          <p:cNvSpPr>
            <a:spLocks noGrp="1" noChangeArrowheads="1"/>
          </p:cNvSpPr>
          <p:nvPr>
            <p:ph type="title" idx="4294967295"/>
          </p:nvPr>
        </p:nvSpPr>
        <p:spPr>
          <a:xfrm>
            <a:off x="696913" y="669191"/>
            <a:ext cx="7772400" cy="457200"/>
          </a:xfrm>
        </p:spPr>
        <p:txBody>
          <a:bodyPr/>
          <a:lstStyle/>
          <a:p>
            <a:r>
              <a:rPr lang="en-US" sz="2800" dirty="0"/>
              <a:t>Draft Development Snapshot</a:t>
            </a:r>
            <a:endParaRPr lang="en-GB" sz="2800" dirty="0"/>
          </a:p>
        </p:txBody>
      </p:sp>
      <p:sp>
        <p:nvSpPr>
          <p:cNvPr id="31975" name="Slide Number Placeholder 9"/>
          <p:cNvSpPr>
            <a:spLocks noGrp="1"/>
          </p:cNvSpPr>
          <p:nvPr>
            <p:ph type="sldNum" sz="quarter" idx="12"/>
          </p:nvPr>
        </p:nvSpPr>
        <p:spPr>
          <a:noFill/>
        </p:spPr>
        <p:txBody>
          <a:bodyPr/>
          <a:lstStyle/>
          <a:p>
            <a:r>
              <a:rPr lang="en-US"/>
              <a:t>Slide </a:t>
            </a:r>
            <a:fld id="{795EAAF8-1103-4F9A-8384-029AC986883C}" type="slidenum">
              <a:rPr lang="en-US" smtClean="0"/>
              <a:pPr/>
              <a:t>13</a:t>
            </a:fld>
            <a:endParaRPr lang="en-US"/>
          </a:p>
        </p:txBody>
      </p:sp>
      <p:sp>
        <p:nvSpPr>
          <p:cNvPr id="31976" name="Footer Placeholder 10"/>
          <p:cNvSpPr>
            <a:spLocks noGrp="1"/>
          </p:cNvSpPr>
          <p:nvPr>
            <p:ph type="ftr" sz="quarter" idx="11"/>
          </p:nvPr>
        </p:nvSpPr>
        <p:spPr>
          <a:noFill/>
        </p:spPr>
        <p:txBody>
          <a:bodyPr/>
          <a:lstStyle/>
          <a:p>
            <a:r>
              <a:rPr lang="en-US" smtClean="0"/>
              <a:t>Adrian Stephens, Intel Corporation</a:t>
            </a:r>
            <a:endParaRPr lang="en-US" dirty="0"/>
          </a:p>
        </p:txBody>
      </p:sp>
      <p:sp>
        <p:nvSpPr>
          <p:cNvPr id="31977" name="Date Placeholder 10"/>
          <p:cNvSpPr>
            <a:spLocks noGrp="1"/>
          </p:cNvSpPr>
          <p:nvPr>
            <p:ph type="dt" sz="quarter" idx="10"/>
          </p:nvPr>
        </p:nvSpPr>
        <p:spPr>
          <a:noFill/>
        </p:spPr>
        <p:txBody>
          <a:bodyPr/>
          <a:lstStyle/>
          <a:p>
            <a:r>
              <a:rPr lang="en-US" smtClean="0"/>
              <a:t>July 2017</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2277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14</a:t>
            </a:fld>
            <a:endParaRPr lang="en-GB" dirty="0"/>
          </a:p>
        </p:txBody>
      </p:sp>
      <p:sp>
        <p:nvSpPr>
          <p:cNvPr id="5" name="Rectangle 2"/>
          <p:cNvSpPr txBox="1">
            <a:spLocks noChangeArrowheads="1"/>
          </p:cNvSpPr>
          <p:nvPr/>
        </p:nvSpPr>
        <p:spPr>
          <a:xfrm>
            <a:off x="190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a:t>
            </a:r>
            <a:r>
              <a:rPr lang="en-US" sz="2800" dirty="0"/>
              <a:t>July</a:t>
            </a:r>
            <a:r>
              <a:rPr lang="en-US" altLang="en-US" sz="2800" kern="0" dirty="0"/>
              <a:t> 2017</a:t>
            </a:r>
          </a:p>
        </p:txBody>
      </p:sp>
      <p:sp>
        <p:nvSpPr>
          <p:cNvPr id="6" name="Rectangle 6"/>
          <p:cNvSpPr txBox="1">
            <a:spLocks noChangeArrowheads="1"/>
          </p:cNvSpPr>
          <p:nvPr/>
        </p:nvSpPr>
        <p:spPr bwMode="auto">
          <a:xfrm>
            <a:off x="685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2017-07-13</a:t>
            </a:r>
          </a:p>
        </p:txBody>
      </p:sp>
      <p:sp>
        <p:nvSpPr>
          <p:cNvPr id="7" name="Rectangle 12"/>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515938" y="2359025"/>
          <a:ext cx="8037512" cy="2463800"/>
        </p:xfrm>
        <a:graphic>
          <a:graphicData uri="http://schemas.openxmlformats.org/presentationml/2006/ole">
            <mc:AlternateContent xmlns:mc="http://schemas.openxmlformats.org/markup-compatibility/2006">
              <mc:Choice xmlns:v="urn:schemas-microsoft-com:vml" Requires="v">
                <p:oleObj spid="_x0000_s5129" name="Document" r:id="rId3" imgW="8253286" imgH="2534496" progId="Word.Document.8">
                  <p:embed/>
                </p:oleObj>
              </mc:Choice>
              <mc:Fallback>
                <p:oleObj name="Document" r:id="rId3" imgW="8253286" imgH="2534496" progId="Word.Document.8">
                  <p:embed/>
                  <p:pic>
                    <p:nvPicPr>
                      <p:cNvPr id="0" name=""/>
                      <p:cNvPicPr>
                        <a:picLocks noChangeAspect="1" noChangeArrowheads="1"/>
                      </p:cNvPicPr>
                      <p:nvPr/>
                    </p:nvPicPr>
                    <p:blipFill>
                      <a:blip r:embed="rId4"/>
                      <a:srcRect/>
                      <a:stretch>
                        <a:fillRect/>
                      </a:stretch>
                    </p:blipFill>
                    <p:spPr bwMode="auto">
                      <a:xfrm>
                        <a:off x="515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11-17-1153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127841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15</a:t>
            </a:fld>
            <a:endParaRPr lang="en-GB" dirty="0"/>
          </a:p>
        </p:txBody>
      </p:sp>
      <p:sp>
        <p:nvSpPr>
          <p:cNvPr id="5" name="TextBox 4"/>
          <p:cNvSpPr txBox="1">
            <a:spLocks noChangeArrowheads="1"/>
          </p:cNvSpPr>
          <p:nvPr/>
        </p:nvSpPr>
        <p:spPr bwMode="auto">
          <a:xfrm>
            <a:off x="692944" y="72509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680244" y="2019697"/>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838200" y="8382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825500" y="2132806"/>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kern="0" dirty="0"/>
              <a:t>This Document is the closing report for AANI SC, </a:t>
            </a:r>
          </a:p>
          <a:p>
            <a:pPr algn="ctr">
              <a:buFontTx/>
              <a:buNone/>
            </a:pPr>
            <a:r>
              <a:rPr lang="en-US" dirty="0"/>
              <a:t>July</a:t>
            </a:r>
            <a:r>
              <a:rPr lang="en-US" kern="0" dirty="0"/>
              <a:t> 2017 Meeting in Berlin, Germany</a:t>
            </a:r>
          </a:p>
        </p:txBody>
      </p: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11-17-1153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47881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20946"/>
            <a:ext cx="7770813" cy="609600"/>
          </a:xfrm>
        </p:spPr>
        <p:txBody>
          <a:bodyPr/>
          <a:lstStyle/>
          <a:p>
            <a:r>
              <a:rPr lang="en-US" dirty="0"/>
              <a:t>802.11 AANI SC – July 2017</a:t>
            </a:r>
          </a:p>
        </p:txBody>
      </p:sp>
      <p:sp>
        <p:nvSpPr>
          <p:cNvPr id="3" name="Content Placeholder 2"/>
          <p:cNvSpPr>
            <a:spLocks noGrp="1"/>
          </p:cNvSpPr>
          <p:nvPr>
            <p:ph idx="1"/>
          </p:nvPr>
        </p:nvSpPr>
        <p:spPr>
          <a:xfrm>
            <a:off x="246656" y="1143000"/>
            <a:ext cx="8649097" cy="5124818"/>
          </a:xfrm>
        </p:spPr>
        <p:txBody>
          <a:bodyPr/>
          <a:lstStyle/>
          <a:p>
            <a:pPr marL="400050">
              <a:buFont typeface="Arial" panose="020B0604020202020204" pitchFamily="34" charset="0"/>
              <a:buChar char="•"/>
            </a:pPr>
            <a:r>
              <a:rPr lang="en-US" altLang="en-US" sz="2000" dirty="0"/>
              <a:t>Meeting Goals: </a:t>
            </a:r>
          </a:p>
          <a:p>
            <a:pPr marL="800100" lvl="1">
              <a:buFont typeface="Arial" panose="020B0604020202020204" pitchFamily="34" charset="0"/>
              <a:buChar char="•"/>
            </a:pPr>
            <a:r>
              <a:rPr lang="en-US" altLang="en-US" dirty="0"/>
              <a:t>Discuss incoming LS statement from 3GPP SA (</a:t>
            </a:r>
            <a:r>
              <a:rPr lang="en-US" altLang="en-US" dirty="0">
                <a:hlinkClick r:id="rId2"/>
              </a:rPr>
              <a:t>11-17/0903r0</a:t>
            </a:r>
            <a:r>
              <a:rPr lang="en-US" altLang="en-US" dirty="0"/>
              <a:t>) </a:t>
            </a:r>
          </a:p>
          <a:p>
            <a:pPr marL="800100" lvl="1">
              <a:buFont typeface="Arial" panose="020B0604020202020204" pitchFamily="34" charset="0"/>
              <a:buChar char="•"/>
            </a:pPr>
            <a:r>
              <a:rPr lang="en-US" altLang="en-US" dirty="0"/>
              <a:t>Discuss contributions on SA/802.11 interworking and other related topics</a:t>
            </a:r>
          </a:p>
          <a:p>
            <a:pPr marL="800100" lvl="1">
              <a:buFont typeface="Arial" panose="020B0604020202020204" pitchFamily="34" charset="0"/>
              <a:buChar char="•"/>
            </a:pPr>
            <a:r>
              <a:rPr lang="en-US" altLang="en-US" dirty="0"/>
              <a:t>Review 802.1 IC activity and actions</a:t>
            </a:r>
          </a:p>
          <a:p>
            <a:pPr marL="400050">
              <a:buFont typeface="Arial" panose="020B0604020202020204" pitchFamily="34" charset="0"/>
              <a:buChar char="•"/>
            </a:pPr>
            <a:r>
              <a:rPr lang="en-US" altLang="en-US" sz="2000" dirty="0"/>
              <a:t>Agenda: </a:t>
            </a:r>
            <a:r>
              <a:rPr lang="en-US" altLang="en-US" sz="2000" b="0" dirty="0"/>
              <a:t>See </a:t>
            </a:r>
            <a:r>
              <a:rPr lang="en-US" altLang="en-US" sz="2000" b="0" dirty="0">
                <a:hlinkClick r:id="rId3"/>
              </a:rPr>
              <a:t>11-17/0889r3</a:t>
            </a:r>
            <a:r>
              <a:rPr lang="en-US" altLang="en-US" sz="2000" b="0" dirty="0"/>
              <a:t>,  met for 3 hours (2 on Monday, 1 on Thursday)</a:t>
            </a:r>
          </a:p>
          <a:p>
            <a:pPr marL="400050">
              <a:buFont typeface="Arial" panose="020B0604020202020204" pitchFamily="34" charset="0"/>
              <a:buChar char="•"/>
            </a:pPr>
            <a:r>
              <a:rPr lang="en-US" altLang="en-US" sz="2000" dirty="0"/>
              <a:t>Meeting Activity:</a:t>
            </a:r>
          </a:p>
          <a:p>
            <a:pPr marL="800100" lvl="1">
              <a:buFont typeface="Arial" panose="020B0604020202020204" pitchFamily="34" charset="0"/>
              <a:buChar char="•"/>
            </a:pPr>
            <a:r>
              <a:rPr lang="en-US" altLang="en-US" dirty="0"/>
              <a:t>Discussed LS statement from 3GPP SA (</a:t>
            </a:r>
            <a:r>
              <a:rPr lang="en-US" altLang="en-US" dirty="0">
                <a:hlinkClick r:id="rId2"/>
              </a:rPr>
              <a:t>11-17/0903r0</a:t>
            </a:r>
            <a:r>
              <a:rPr lang="en-US" altLang="en-US" dirty="0"/>
              <a:t>) – see Agenda</a:t>
            </a:r>
          </a:p>
          <a:p>
            <a:pPr marL="800100" lvl="1">
              <a:buFont typeface="Arial" panose="020B0604020202020204" pitchFamily="34" charset="0"/>
              <a:buChar char="•"/>
            </a:pPr>
            <a:r>
              <a:rPr lang="en-US" altLang="en-US" dirty="0"/>
              <a:t>Discussed </a:t>
            </a:r>
            <a:r>
              <a:rPr lang="en-US" altLang="en-US" dirty="0">
                <a:hlinkClick r:id="rId4"/>
              </a:rPr>
              <a:t>11-17/1064r0</a:t>
            </a:r>
            <a:r>
              <a:rPr lang="en-US" altLang="en-US" dirty="0"/>
              <a:t>: “O</a:t>
            </a:r>
            <a:r>
              <a:rPr lang="en-US" dirty="0"/>
              <a:t>verview of 3GPP SA Next Generation System Documents Related to Non-3GPP Access to the 5G Core Network”</a:t>
            </a:r>
          </a:p>
          <a:p>
            <a:pPr marL="800100" lvl="1">
              <a:buFont typeface="Arial" panose="020B0604020202020204" pitchFamily="34" charset="0"/>
              <a:buChar char="•"/>
            </a:pPr>
            <a:r>
              <a:rPr lang="en-US" altLang="en-US" dirty="0"/>
              <a:t>Discussed 802.1 NEND ICA and future ICA possible actions – see Agenda</a:t>
            </a:r>
          </a:p>
          <a:p>
            <a:pPr marL="514350" lvl="1" indent="0"/>
            <a:r>
              <a:rPr lang="en-US" altLang="en-US" dirty="0"/>
              <a:t>Called for: </a:t>
            </a:r>
          </a:p>
          <a:p>
            <a:pPr marL="971550" lvl="1" indent="-457200">
              <a:buFont typeface="+mj-lt"/>
              <a:buAutoNum type="arabicPeriod"/>
            </a:pPr>
            <a:r>
              <a:rPr lang="en-US" altLang="en-US" dirty="0"/>
              <a:t>802.1 NAND ICA related contributions/participation </a:t>
            </a:r>
          </a:p>
          <a:p>
            <a:pPr marL="971550" lvl="1" indent="-457200">
              <a:buFont typeface="+mj-lt"/>
              <a:buAutoNum type="arabicPeriod"/>
            </a:pPr>
            <a:r>
              <a:rPr lang="en-US" altLang="en-US" dirty="0"/>
              <a:t>Contributions for teleconferences and the next meeting</a:t>
            </a:r>
          </a:p>
          <a:p>
            <a:pPr marL="971550" lvl="1" indent="-457200">
              <a:buFont typeface="+mj-lt"/>
              <a:buAutoNum type="arabicPeriod"/>
            </a:pPr>
            <a:r>
              <a:rPr lang="en-US" altLang="en-US" dirty="0"/>
              <a:t>Participation</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11-17-1153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74765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p>
            <a:r>
              <a:rPr lang="en-GB" smtClean="0"/>
              <a:t>Adrian Stephens, Intel Corporation</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17</a:t>
            </a:fld>
            <a:endParaRPr lang="en-GB" dirty="0"/>
          </a:p>
        </p:txBody>
      </p:sp>
      <p:sp>
        <p:nvSpPr>
          <p:cNvPr id="7" name="Title 1"/>
          <p:cNvSpPr txBox="1">
            <a:spLocks/>
          </p:cNvSpPr>
          <p:nvPr/>
        </p:nvSpPr>
        <p:spPr>
          <a:xfrm>
            <a:off x="685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Sessions Planning</a:t>
            </a:r>
          </a:p>
        </p:txBody>
      </p:sp>
      <p:sp>
        <p:nvSpPr>
          <p:cNvPr id="8" name="Content Placeholder 2"/>
          <p:cNvSpPr txBox="1">
            <a:spLocks/>
          </p:cNvSpPr>
          <p:nvPr/>
        </p:nvSpPr>
        <p:spPr>
          <a:xfrm>
            <a:off x="342900" y="1374775"/>
            <a:ext cx="8458200" cy="51006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sz="2000" dirty="0"/>
              <a:t>Teleconference:  July 27, August 3, 10, 17, 24, 31, September 7, 9am - TBC </a:t>
            </a:r>
          </a:p>
          <a:p>
            <a:pPr lvl="1"/>
            <a:r>
              <a:rPr lang="en-US" altLang="en-US" dirty="0"/>
              <a:t>Topics for discussion/contribution:</a:t>
            </a:r>
          </a:p>
          <a:p>
            <a:pPr marL="914400" lvl="1" indent="-457200">
              <a:buFont typeface="+mj-lt"/>
              <a:buAutoNum type="arabicPeriod"/>
            </a:pPr>
            <a:r>
              <a:rPr lang="en-US" altLang="en-US" dirty="0"/>
              <a:t>802.1 NEND IC activity</a:t>
            </a:r>
          </a:p>
          <a:p>
            <a:pPr marL="914400" lvl="1" indent="-457200">
              <a:buFont typeface="+mj-lt"/>
              <a:buAutoNum type="arabicPeriod"/>
            </a:pPr>
            <a:r>
              <a:rPr lang="en-US" altLang="en-US" dirty="0"/>
              <a:t>3GPP Interworking</a:t>
            </a:r>
          </a:p>
          <a:p>
            <a:pPr marL="457200" lvl="1" indent="0"/>
            <a:r>
              <a:rPr lang="en-US" altLang="en-US" i="1" dirty="0"/>
              <a:t>If there are no contributions the teleconference will be canceled.</a:t>
            </a:r>
          </a:p>
          <a:p>
            <a:pPr marL="457200" lvl="1" indent="0"/>
            <a:endParaRPr lang="en-US" altLang="en-US" sz="800" i="1" dirty="0"/>
          </a:p>
          <a:p>
            <a:r>
              <a:rPr lang="en-US" altLang="en-US" sz="2200" dirty="0"/>
              <a:t>10-15 September 2017 F2F, Waikoloa Village, Kona, HI, USA:</a:t>
            </a:r>
          </a:p>
          <a:p>
            <a:r>
              <a:rPr lang="en-US" altLang="en-US" sz="2000" b="0" dirty="0"/>
              <a:t>Goals: </a:t>
            </a:r>
          </a:p>
          <a:p>
            <a:pPr marL="971550" lvl="1" indent="-457200">
              <a:buFont typeface="+mj-lt"/>
              <a:buAutoNum type="arabicPeriod"/>
            </a:pPr>
            <a:r>
              <a:rPr lang="en-US" altLang="en-US" dirty="0"/>
              <a:t>Contributions on SA/802.11 interworking: 2G/3G/4G</a:t>
            </a:r>
          </a:p>
          <a:p>
            <a:pPr marL="971550" lvl="1" indent="-457200">
              <a:buFont typeface="+mj-lt"/>
              <a:buAutoNum type="arabicPeriod"/>
            </a:pPr>
            <a:r>
              <a:rPr lang="en-US" altLang="en-US" dirty="0"/>
              <a:t>Contributions on SA/802.11 or RAN/802.11 interworking or related 5G/nextGen </a:t>
            </a:r>
          </a:p>
          <a:p>
            <a:pPr marL="971550" lvl="1" indent="-457200">
              <a:buFont typeface="+mj-lt"/>
              <a:buAutoNum type="arabicPeriod"/>
            </a:pPr>
            <a:r>
              <a:rPr lang="en-US" altLang="en-US" dirty="0"/>
              <a:t>Continue discussions on NEND IC and report of NEND IC activity. </a:t>
            </a:r>
            <a:endParaRPr lang="en-US" dirty="0"/>
          </a:p>
          <a:p>
            <a:pPr marL="971550" lvl="1" indent="-457200">
              <a:buFont typeface="+mj-lt"/>
              <a:buAutoNum type="arabicPeriod"/>
            </a:pPr>
            <a:r>
              <a:rPr lang="en-US" altLang="en-US" dirty="0"/>
              <a:t>Generate a 802.11 contribution(s) for NEND IC activity</a:t>
            </a:r>
          </a:p>
          <a:p>
            <a:r>
              <a:rPr lang="en-US" altLang="en-US" sz="2000" b="0"/>
              <a:t>Meeting time: 2 sessions - </a:t>
            </a:r>
            <a:r>
              <a:rPr lang="en-US" altLang="en-US" sz="2000" b="0" dirty="0"/>
              <a:t>Monday PM1 and Thursday AM2 - TBC</a:t>
            </a:r>
          </a:p>
          <a:p>
            <a:endParaRPr lang="en-US" altLang="en-US" dirty="0"/>
          </a:p>
        </p:txBody>
      </p:sp>
      <p:sp>
        <p:nvSpPr>
          <p:cNvPr id="5" name="Rectangle 4"/>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11-17-1153 by Joseph Levy (Interdigital)</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426593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685800" y="1524000"/>
            <a:ext cx="7772400" cy="381000"/>
          </a:xfrm>
          <a:noFill/>
        </p:spPr>
        <p:txBody>
          <a:bodyPr/>
          <a:lstStyle/>
          <a:p>
            <a:pPr algn="ctr">
              <a:buFontTx/>
              <a:buNone/>
            </a:pPr>
            <a:r>
              <a:rPr lang="en-US" sz="2000" dirty="0"/>
              <a:t>Date:</a:t>
            </a:r>
            <a:r>
              <a:rPr lang="en-US" sz="2000" b="0" dirty="0"/>
              <a:t> 2017-07-13</a:t>
            </a:r>
          </a:p>
        </p:txBody>
      </p:sp>
      <p:graphicFrame>
        <p:nvGraphicFramePr>
          <p:cNvPr id="1026" name="Object 11"/>
          <p:cNvGraphicFramePr>
            <a:graphicFrameLocks noChangeAspect="1"/>
          </p:cNvGraphicFramePr>
          <p:nvPr>
            <p:extLst/>
          </p:nvPr>
        </p:nvGraphicFramePr>
        <p:xfrm>
          <a:off x="519113" y="2292350"/>
          <a:ext cx="7620000" cy="2652713"/>
        </p:xfrm>
        <a:graphic>
          <a:graphicData uri="http://schemas.openxmlformats.org/presentationml/2006/ole">
            <mc:AlternateContent xmlns:mc="http://schemas.openxmlformats.org/markup-compatibility/2006">
              <mc:Choice xmlns:v="urn:schemas-microsoft-com:vml" Requires="v">
                <p:oleObj spid="_x0000_s6153"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519113" y="2292350"/>
                        <a:ext cx="7620000" cy="2652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1/7 of </a:t>
            </a:r>
            <a:r>
              <a:rPr kumimoji="0" lang="en-US" sz="1200" b="0" i="0" u="none" strike="noStrike" cap="none" normalizeH="0" baseline="0" dirty="0" smtClean="0">
                <a:ln>
                  <a:noFill/>
                </a:ln>
                <a:solidFill>
                  <a:schemeClr val="tx1"/>
                </a:solidFill>
                <a:effectLst/>
                <a:latin typeface="Times New Roman" pitchFamily="18" charset="0"/>
              </a:rPr>
              <a:t>11-17-1149 by Mark Hamilton,</a:t>
            </a:r>
            <a:r>
              <a:rPr kumimoji="0" lang="en-US" sz="1200" b="0" i="0" u="none" strike="noStrike" cap="none" normalizeH="0" dirty="0" smtClean="0">
                <a:ln>
                  <a:noFill/>
                </a:ln>
                <a:solidFill>
                  <a:schemeClr val="tx1"/>
                </a:solidFill>
                <a:effectLst/>
                <a:latin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rPr>
              <a:t>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18</a:t>
            </a:fld>
            <a:endParaRPr lang="en-US"/>
          </a:p>
        </p:txBody>
      </p:sp>
    </p:spTree>
    <p:extLst>
      <p:ext uri="{BB962C8B-B14F-4D97-AF65-F5344CB8AC3E}">
        <p14:creationId xmlns:p14="http://schemas.microsoft.com/office/powerpoint/2010/main" val="4277560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July 2017 Meeting in Berlin, Germany</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2/7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19</a:t>
            </a:fld>
            <a:endParaRPr lang="en-US"/>
          </a:p>
        </p:txBody>
      </p:sp>
    </p:spTree>
    <p:extLst>
      <p:ext uri="{BB962C8B-B14F-4D97-AF65-F5344CB8AC3E}">
        <p14:creationId xmlns:p14="http://schemas.microsoft.com/office/powerpoint/2010/main" val="2013070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r>
              <a:rPr lang="en-US" dirty="0" smtClean="0"/>
              <a:t>Abstract</a:t>
            </a:r>
          </a:p>
        </p:txBody>
      </p:sp>
      <p:sp>
        <p:nvSpPr>
          <p:cNvPr id="4102" name="Rectangle 3"/>
          <p:cNvSpPr>
            <a:spLocks noGrp="1" noChangeArrowheads="1"/>
          </p:cNvSpPr>
          <p:nvPr>
            <p:ph type="body" idx="1"/>
          </p:nvPr>
        </p:nvSpPr>
        <p:spPr/>
        <p:txBody>
          <a:bodyPr/>
          <a:lstStyle/>
          <a:p>
            <a:r>
              <a:rPr lang="en-GB" dirty="0" smtClean="0"/>
              <a:t>This document is a digest of the closing reports of all 802.11 sub-groups for presentation at the July 2017 closing plenary meeting. Attendance information and liaison reports (including liaison reports from the mid-week plenary) are also included.</a:t>
            </a:r>
          </a:p>
          <a:p>
            <a:endParaRPr lang="en-US" dirty="0"/>
          </a:p>
          <a:p>
            <a:endParaRPr lang="en-US" dirty="0" smtClean="0"/>
          </a:p>
          <a:p>
            <a:pPr marL="0" indent="0">
              <a:buNone/>
            </a:pPr>
            <a:endParaRPr lang="en-GB" dirty="0" smtClean="0"/>
          </a:p>
        </p:txBody>
      </p:sp>
      <p:sp>
        <p:nvSpPr>
          <p:cNvPr id="3" name="Date Placeholder 2"/>
          <p:cNvSpPr>
            <a:spLocks noGrp="1"/>
          </p:cNvSpPr>
          <p:nvPr>
            <p:ph type="dt" sz="half" idx="10"/>
          </p:nvPr>
        </p:nvSpPr>
        <p:spPr/>
        <p:txBody>
          <a:bodyPr/>
          <a:lstStyle/>
          <a:p>
            <a:pPr>
              <a:defRPr/>
            </a:pPr>
            <a:r>
              <a:rPr lang="en-US" smtClean="0"/>
              <a:t>July 2017</a:t>
            </a:r>
            <a:endParaRPr lang="en-US"/>
          </a:p>
        </p:txBody>
      </p:sp>
      <p:sp>
        <p:nvSpPr>
          <p:cNvPr id="4" name="Footer Placeholder 3"/>
          <p:cNvSpPr>
            <a:spLocks noGrp="1"/>
          </p:cNvSpPr>
          <p:nvPr>
            <p:ph type="ftr" sz="quarter" idx="11"/>
          </p:nvPr>
        </p:nvSpPr>
        <p:spPr/>
        <p:txBody>
          <a:bodyPr/>
          <a:lstStyle/>
          <a:p>
            <a:pPr>
              <a:defRPr/>
            </a:pPr>
            <a:r>
              <a:rPr lang="en-US" smtClean="0"/>
              <a:t>Adrian Stephens, Intel Corporation</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219CDBFA-76A2-4597-AA38-8543ED035B58}"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381000" y="1447800"/>
            <a:ext cx="8382000" cy="5029200"/>
          </a:xfrm>
        </p:spPr>
        <p:txBody>
          <a:bodyPr/>
          <a:lstStyle/>
          <a:p>
            <a:pPr>
              <a:spcBef>
                <a:spcPts val="0"/>
              </a:spcBef>
            </a:pPr>
            <a:r>
              <a:rPr lang="en-US" dirty="0"/>
              <a:t>Agenda is here: </a:t>
            </a:r>
            <a:r>
              <a:rPr lang="en-US" u="sng" dirty="0">
                <a:hlinkClick r:id="rId3"/>
              </a:rPr>
              <a:t>11-17/0886r4</a:t>
            </a:r>
            <a:r>
              <a:rPr lang="en-US" u="sng" dirty="0"/>
              <a:t>  </a:t>
            </a:r>
            <a:r>
              <a:rPr lang="en-US" dirty="0"/>
              <a:t>  </a:t>
            </a:r>
            <a:endParaRPr lang="en-US" b="0" dirty="0"/>
          </a:p>
          <a:p>
            <a:pPr marL="457200" lvl="1" indent="0">
              <a:spcBef>
                <a:spcPts val="0"/>
              </a:spcBef>
              <a:buNone/>
            </a:pPr>
            <a:endParaRPr lang="en-US" dirty="0"/>
          </a:p>
          <a:p>
            <a:pPr>
              <a:spcBef>
                <a:spcPts val="0"/>
              </a:spcBef>
            </a:pPr>
            <a:r>
              <a:rPr lang="en-US" dirty="0"/>
              <a:t>Noted status of IEEE 1588 mapping to IEEE 802.11</a:t>
            </a:r>
          </a:p>
          <a:p>
            <a:pPr lvl="1">
              <a:spcBef>
                <a:spcPts val="0"/>
              </a:spcBef>
            </a:pPr>
            <a:r>
              <a:rPr lang="en-US" dirty="0"/>
              <a:t>No changes.  Ongoing balloting.  No action needed.</a:t>
            </a:r>
          </a:p>
          <a:p>
            <a:pPr lvl="1">
              <a:spcBef>
                <a:spcPts val="0"/>
              </a:spcBef>
            </a:pPr>
            <a:r>
              <a:rPr lang="en-US" dirty="0"/>
              <a:t>Related activity: 802.1AS </a:t>
            </a:r>
            <a:r>
              <a:rPr lang="en-US" dirty="0" err="1"/>
              <a:t>REVision</a:t>
            </a:r>
            <a:r>
              <a:rPr lang="en-US" dirty="0"/>
              <a:t> use of FTM (next slide)</a:t>
            </a:r>
          </a:p>
          <a:p>
            <a:pPr lvl="1">
              <a:spcBef>
                <a:spcPts val="0"/>
              </a:spcBef>
            </a:pPr>
            <a:endParaRPr lang="en-US" dirty="0"/>
          </a:p>
          <a:p>
            <a:pPr>
              <a:spcBef>
                <a:spcPts val="0"/>
              </a:spcBef>
            </a:pPr>
            <a:r>
              <a:rPr lang="en-US" dirty="0"/>
              <a:t>Noted IEEE 802 activities relevant to 802.11/ARC</a:t>
            </a:r>
          </a:p>
          <a:p>
            <a:pPr lvl="1"/>
            <a:r>
              <a:rPr lang="en-US" altLang="en-US" dirty="0"/>
              <a:t>No change: 802.1AC is now published, 802.1Q revision underway.</a:t>
            </a:r>
          </a:p>
          <a:p>
            <a:pPr lvl="1"/>
            <a:endParaRPr lang="en-US" altLang="en-US" dirty="0"/>
          </a:p>
          <a:p>
            <a:pPr>
              <a:spcBef>
                <a:spcPts val="0"/>
              </a:spcBef>
            </a:pPr>
            <a:r>
              <a:rPr lang="en-US" dirty="0"/>
              <a:t>IETF/802 coordination</a:t>
            </a:r>
          </a:p>
          <a:p>
            <a:pPr lvl="1">
              <a:spcBef>
                <a:spcPts val="0"/>
              </a:spcBef>
            </a:pPr>
            <a:r>
              <a:rPr lang="en-US" dirty="0"/>
              <a:t>No report</a:t>
            </a:r>
          </a:p>
          <a:p>
            <a:pPr>
              <a:spcBef>
                <a:spcPts val="0"/>
              </a:spcBef>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3/7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20</a:t>
            </a:fld>
            <a:endParaRPr lang="en-US"/>
          </a:p>
        </p:txBody>
      </p:sp>
    </p:spTree>
    <p:extLst>
      <p:ext uri="{BB962C8B-B14F-4D97-AF65-F5344CB8AC3E}">
        <p14:creationId xmlns:p14="http://schemas.microsoft.com/office/powerpoint/2010/main" val="3660755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143000"/>
            <a:ext cx="8382000" cy="5181600"/>
          </a:xfrm>
        </p:spPr>
        <p:txBody>
          <a:bodyPr/>
          <a:lstStyle/>
          <a:p>
            <a:pPr>
              <a:spcBef>
                <a:spcPts val="0"/>
              </a:spcBef>
            </a:pPr>
            <a:r>
              <a:rPr lang="en-US" dirty="0"/>
              <a:t>11ba architecture implications</a:t>
            </a:r>
          </a:p>
          <a:p>
            <a:pPr lvl="1">
              <a:spcBef>
                <a:spcPts val="0"/>
              </a:spcBef>
            </a:pPr>
            <a:r>
              <a:rPr lang="en-US" dirty="0"/>
              <a:t>ARC individuals attended </a:t>
            </a:r>
            <a:r>
              <a:rPr lang="en-US" dirty="0" err="1"/>
              <a:t>TGba‘s</a:t>
            </a:r>
            <a:r>
              <a:rPr lang="en-US" dirty="0"/>
              <a:t> ad-hoc, Monday AM1</a:t>
            </a:r>
          </a:p>
          <a:p>
            <a:pPr lvl="1">
              <a:spcBef>
                <a:spcPts val="0"/>
              </a:spcBef>
            </a:pPr>
            <a:r>
              <a:rPr lang="en-US" dirty="0" err="1"/>
              <a:t>TGba</a:t>
            </a:r>
            <a:r>
              <a:rPr lang="en-US" dirty="0"/>
              <a:t> is very early in architecture discussions</a:t>
            </a:r>
          </a:p>
          <a:p>
            <a:pPr lvl="1">
              <a:spcBef>
                <a:spcPts val="0"/>
              </a:spcBef>
            </a:pPr>
            <a:r>
              <a:rPr lang="en-US" dirty="0"/>
              <a:t>A number of questions raised – considered to be interesting/important discussions to have</a:t>
            </a:r>
          </a:p>
          <a:p>
            <a:pPr lvl="1">
              <a:spcBef>
                <a:spcPts val="0"/>
              </a:spcBef>
            </a:pPr>
            <a:r>
              <a:rPr lang="en-US" dirty="0"/>
              <a:t>ARC discussed off-line on Wednesday</a:t>
            </a:r>
          </a:p>
          <a:p>
            <a:pPr lvl="1">
              <a:spcBef>
                <a:spcPts val="0"/>
              </a:spcBef>
            </a:pPr>
            <a:r>
              <a:rPr lang="en-US" dirty="0"/>
              <a:t>Will continue to ask guiding questions and hopefully start to provide proposals next session</a:t>
            </a:r>
          </a:p>
          <a:p>
            <a:pPr lvl="1">
              <a:spcBef>
                <a:spcPts val="0"/>
              </a:spcBef>
            </a:pPr>
            <a:endParaRPr lang="en-US" dirty="0"/>
          </a:p>
          <a:p>
            <a:pPr>
              <a:spcBef>
                <a:spcPts val="0"/>
              </a:spcBef>
            </a:pPr>
            <a:r>
              <a:rPr lang="en-US" dirty="0"/>
              <a:t>802.1AS-rev use of Fine Timing Measurement</a:t>
            </a:r>
          </a:p>
          <a:p>
            <a:pPr lvl="1">
              <a:spcBef>
                <a:spcPts val="0"/>
              </a:spcBef>
            </a:pPr>
            <a:r>
              <a:rPr lang="en-US" dirty="0"/>
              <a:t>Attended 802.1 TSN during their discussion of 802.1AS-rev</a:t>
            </a:r>
          </a:p>
          <a:p>
            <a:pPr lvl="1">
              <a:spcBef>
                <a:spcPts val="0"/>
              </a:spcBef>
            </a:pPr>
            <a:r>
              <a:rPr lang="en-US" dirty="0"/>
              <a:t>Provided guidance on options for their usage of FTM</a:t>
            </a:r>
          </a:p>
          <a:p>
            <a:pPr lvl="1">
              <a:spcBef>
                <a:spcPts val="0"/>
              </a:spcBef>
            </a:pPr>
            <a:r>
              <a:rPr lang="en-US" dirty="0"/>
              <a:t>This is likely to continue; 802.1 will update their draft and bring back for more review/discussion</a:t>
            </a:r>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4/7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21</a:t>
            </a:fld>
            <a:endParaRPr lang="en-US"/>
          </a:p>
        </p:txBody>
      </p:sp>
    </p:spTree>
    <p:extLst>
      <p:ext uri="{BB962C8B-B14F-4D97-AF65-F5344CB8AC3E}">
        <p14:creationId xmlns:p14="http://schemas.microsoft.com/office/powerpoint/2010/main" val="1559661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685800" y="685800"/>
            <a:ext cx="7772400" cy="4572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304800" y="1143000"/>
            <a:ext cx="8382000" cy="5181600"/>
          </a:xfrm>
        </p:spPr>
        <p:txBody>
          <a:bodyPr/>
          <a:lstStyle/>
          <a:p>
            <a:pPr>
              <a:spcBef>
                <a:spcPts val="0"/>
              </a:spcBef>
            </a:pPr>
            <a:r>
              <a:rPr lang="en-US" dirty="0"/>
              <a:t>MIB Design Pattern work item</a:t>
            </a:r>
          </a:p>
          <a:p>
            <a:pPr lvl="1">
              <a:spcBef>
                <a:spcPts val="0"/>
              </a:spcBef>
            </a:pPr>
            <a:r>
              <a:rPr lang="en-US" dirty="0"/>
              <a:t>No progress this session.</a:t>
            </a:r>
          </a:p>
          <a:p>
            <a:pPr lvl="1">
              <a:spcBef>
                <a:spcPts val="0"/>
              </a:spcBef>
            </a:pPr>
            <a:r>
              <a:rPr lang="en-US" b="0" dirty="0"/>
              <a:t>Off-line work on document capturing </a:t>
            </a:r>
            <a:r>
              <a:rPr lang="en-US" dirty="0"/>
              <a:t>patterns envisioned, to date: </a:t>
            </a:r>
          </a:p>
          <a:p>
            <a:pPr marL="857250" lvl="2" indent="0">
              <a:spcBef>
                <a:spcPts val="0"/>
              </a:spcBef>
              <a:buNone/>
            </a:pPr>
            <a:r>
              <a:rPr lang="en-US" dirty="0">
                <a:hlinkClick r:id="rId3"/>
              </a:rPr>
              <a:t>11-15/035r5</a:t>
            </a:r>
            <a:r>
              <a:rPr lang="en-US" dirty="0"/>
              <a:t> </a:t>
            </a:r>
            <a:endParaRPr lang="en-US" b="0" dirty="0"/>
          </a:p>
          <a:p>
            <a:pPr>
              <a:spcBef>
                <a:spcPts val="0"/>
              </a:spcBef>
            </a:pPr>
            <a:r>
              <a:rPr lang="en-US" dirty="0"/>
              <a:t>AP/DS/Portal architecture, 802/802.1 mappings</a:t>
            </a:r>
          </a:p>
          <a:p>
            <a:pPr lvl="1">
              <a:spcBef>
                <a:spcPts val="0"/>
              </a:spcBef>
            </a:pPr>
            <a:r>
              <a:rPr lang="en-US" dirty="0"/>
              <a:t>No progress this session.</a:t>
            </a:r>
          </a:p>
          <a:p>
            <a:pPr lvl="1">
              <a:spcBef>
                <a:spcPts val="0"/>
              </a:spcBef>
            </a:pPr>
            <a:r>
              <a:rPr lang="en-US" dirty="0"/>
              <a:t>Need to consolidate agreements, and provide input to </a:t>
            </a:r>
            <a:r>
              <a:rPr lang="en-US" dirty="0" err="1"/>
              <a:t>REVmd</a:t>
            </a:r>
            <a:r>
              <a:rPr lang="en-US" dirty="0"/>
              <a:t>.</a:t>
            </a:r>
          </a:p>
          <a:p>
            <a:pPr>
              <a:spcBef>
                <a:spcPts val="0"/>
              </a:spcBef>
            </a:pPr>
            <a:r>
              <a:rPr lang="en-US" dirty="0"/>
              <a:t>YANG/NETCONF</a:t>
            </a:r>
          </a:p>
          <a:p>
            <a:pPr lvl="1">
              <a:spcBef>
                <a:spcPts val="0"/>
              </a:spcBef>
            </a:pPr>
            <a:r>
              <a:rPr lang="en-US" dirty="0"/>
              <a:t>No progress this session.</a:t>
            </a:r>
          </a:p>
          <a:p>
            <a:pPr lvl="1">
              <a:spcBef>
                <a:spcPts val="0"/>
              </a:spcBef>
            </a:pPr>
            <a:r>
              <a:rPr lang="en-US" dirty="0"/>
              <a:t>Hope to consider input received and review reference materials in preparation, and make a recommendation in July.</a:t>
            </a:r>
          </a:p>
          <a:p>
            <a:pPr lvl="1">
              <a:spcBef>
                <a:spcPts val="0"/>
              </a:spcBef>
            </a:pPr>
            <a:r>
              <a:rPr lang="en-US" b="1" u="sng" dirty="0">
                <a:solidFill>
                  <a:srgbClr val="FF0000"/>
                </a:solidFill>
              </a:rPr>
              <a:t>Anybody with experience on these, please come help us out!</a:t>
            </a:r>
          </a:p>
          <a:p>
            <a:pPr lvl="1">
              <a:spcBef>
                <a:spcPts val="0"/>
              </a:spcBef>
            </a:pPr>
            <a:endParaRPr lang="en-US" dirty="0"/>
          </a:p>
          <a:p>
            <a:pPr>
              <a:spcBef>
                <a:spcPts val="0"/>
              </a:spcBef>
            </a:pP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5/7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22</a:t>
            </a:fld>
            <a:endParaRPr lang="en-US"/>
          </a:p>
        </p:txBody>
      </p:sp>
    </p:spTree>
    <p:extLst>
      <p:ext uri="{BB962C8B-B14F-4D97-AF65-F5344CB8AC3E}">
        <p14:creationId xmlns:p14="http://schemas.microsoft.com/office/powerpoint/2010/main" val="358189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685800" y="1676400"/>
            <a:ext cx="7772400" cy="4419600"/>
          </a:xfrm>
          <a:ln>
            <a:solidFill>
              <a:schemeClr val="bg1"/>
            </a:solidFill>
          </a:ln>
        </p:spPr>
        <p:txBody>
          <a:bodyPr/>
          <a:lstStyle/>
          <a:p>
            <a:pPr>
              <a:lnSpc>
                <a:spcPct val="90000"/>
              </a:lnSpc>
            </a:pPr>
            <a:r>
              <a:rPr lang="en-US" sz="3200" dirty="0"/>
              <a:t>Two planned: Tuesdays, </a:t>
            </a:r>
            <a:r>
              <a:rPr lang="en-US" altLang="en-US" sz="3200" dirty="0"/>
              <a:t>August 1 and August 15, 9am ET, 1 hour</a:t>
            </a:r>
            <a:endParaRPr lang="en-US" sz="32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6/7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23</a:t>
            </a:fld>
            <a:endParaRPr lang="en-US"/>
          </a:p>
        </p:txBody>
      </p:sp>
    </p:spTree>
    <p:extLst>
      <p:ext uri="{BB962C8B-B14F-4D97-AF65-F5344CB8AC3E}">
        <p14:creationId xmlns:p14="http://schemas.microsoft.com/office/powerpoint/2010/main" val="2040422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685800" y="685800"/>
            <a:ext cx="7772400" cy="605118"/>
          </a:xfrm>
        </p:spPr>
        <p:txBody>
          <a:bodyPr/>
          <a:lstStyle/>
          <a:p>
            <a:r>
              <a:rPr lang="en-US" dirty="0"/>
              <a:t>September 2017 Plans</a:t>
            </a:r>
          </a:p>
        </p:txBody>
      </p:sp>
      <p:sp>
        <p:nvSpPr>
          <p:cNvPr id="17414" name="Rectangle 3"/>
          <p:cNvSpPr>
            <a:spLocks noGrp="1" noChangeArrowheads="1"/>
          </p:cNvSpPr>
          <p:nvPr>
            <p:ph type="body" idx="1"/>
          </p:nvPr>
        </p:nvSpPr>
        <p:spPr>
          <a:xfrm>
            <a:off x="342900" y="1290918"/>
            <a:ext cx="84582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t>Continue off-line discussion of 11ba architecture implications, prepare proposal to </a:t>
            </a:r>
            <a:r>
              <a:rPr lang="en-US" dirty="0" err="1"/>
              <a:t>TGba</a:t>
            </a:r>
            <a:endParaRPr lang="en-US" dirty="0"/>
          </a:p>
          <a:p>
            <a:pPr marL="684213">
              <a:lnSpc>
                <a:spcPct val="90000"/>
              </a:lnSpc>
            </a:pPr>
            <a:r>
              <a:rPr lang="en-US" dirty="0"/>
              <a:t>Consider other “split” PHYs (?) – perhaps LC, 28 GHz</a:t>
            </a:r>
          </a:p>
          <a:p>
            <a:pPr marL="684213">
              <a:lnSpc>
                <a:spcPct val="90000"/>
              </a:lnSpc>
            </a:pPr>
            <a:r>
              <a:rPr lang="en-US" dirty="0"/>
              <a:t>Finish Design Patterns for MIB attribute use</a:t>
            </a:r>
          </a:p>
          <a:p>
            <a:pPr marL="684213">
              <a:lnSpc>
                <a:spcPct val="90000"/>
              </a:lnSpc>
            </a:pPr>
            <a:r>
              <a:rPr lang="en-US" dirty="0"/>
              <a:t>Continue discussion of 802.1ASrev use of FTM, if needed</a:t>
            </a:r>
          </a:p>
          <a:p>
            <a:pPr marL="684213">
              <a:lnSpc>
                <a:spcPct val="90000"/>
              </a:lnSpc>
            </a:pPr>
            <a:r>
              <a:rPr lang="en-US" dirty="0"/>
              <a:t>Recommendation on 802.11’s use of YANG/NETCONF</a:t>
            </a:r>
          </a:p>
          <a:p>
            <a:pPr marL="684213">
              <a:lnSpc>
                <a:spcPct val="90000"/>
              </a:lnSpc>
            </a:pPr>
            <a:r>
              <a:rPr lang="en-US" dirty="0"/>
              <a:t>DS/AP/Portal architecture discussions, and “what is an ESS?”</a:t>
            </a:r>
          </a:p>
          <a:p>
            <a:pPr marL="684213">
              <a:lnSpc>
                <a:spcPct val="90000"/>
              </a:lnSpc>
            </a:pPr>
            <a:r>
              <a:rPr lang="en-US" dirty="0"/>
              <a:t>Status updates on IETF work, IEEE 1588 work</a:t>
            </a:r>
          </a:p>
          <a:p>
            <a:pPr>
              <a:lnSpc>
                <a:spcPct val="90000"/>
              </a:lnSpc>
            </a:pPr>
            <a:r>
              <a:rPr lang="en-US" sz="3200" dirty="0"/>
              <a:t>One joint meeting slot with </a:t>
            </a:r>
            <a:r>
              <a:rPr lang="en-US" sz="3200" dirty="0" err="1"/>
              <a:t>TGba</a:t>
            </a:r>
            <a:r>
              <a:rPr lang="en-US" sz="3200" dirty="0"/>
              <a:t>:</a:t>
            </a:r>
          </a:p>
          <a:p>
            <a:pPr marL="684213">
              <a:lnSpc>
                <a:spcPct val="90000"/>
              </a:lnSpc>
            </a:pPr>
            <a:r>
              <a:rPr lang="en-US" dirty="0"/>
              <a:t>Continue discussion of 11ba architecture implications, present proposal if ready</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7/7 of </a:t>
            </a:r>
            <a:r>
              <a:rPr lang="en-US" sz="1200" b="0" dirty="0"/>
              <a:t>11-17-1149 by Mark Hamilton, Ruckus/Brocade</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5"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24</a:t>
            </a:fld>
            <a:endParaRPr lang="en-US"/>
          </a:p>
        </p:txBody>
      </p:sp>
    </p:spTree>
    <p:extLst>
      <p:ext uri="{BB962C8B-B14F-4D97-AF65-F5344CB8AC3E}">
        <p14:creationId xmlns:p14="http://schemas.microsoft.com/office/powerpoint/2010/main" val="1832564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US" dirty="0"/>
              <a:t>PAR Review - Meeting Agenda and Comment slides - July 2017 -Berlin</a:t>
            </a:r>
            <a:endParaRPr lang="en-GB" dirty="0"/>
          </a:p>
        </p:txBody>
      </p:sp>
      <p:sp>
        <p:nvSpPr>
          <p:cNvPr id="3074" name="Rectangle 2"/>
          <p:cNvSpPr>
            <a:spLocks noGrp="1" noChangeArrowheads="1"/>
          </p:cNvSpPr>
          <p:nvPr>
            <p:ph idx="1"/>
          </p:nvPr>
        </p:nvSpPr>
        <p:spPr>
          <a:ln/>
        </p:spPr>
        <p:txBody>
          <a:bodyPr/>
          <a:lstStyle/>
          <a:p>
            <a:pPr algn="ctr">
              <a:spcBef>
                <a:spcPts val="375"/>
              </a:spcBef>
              <a:tabLst>
                <a:tab pos="684610" algn="l"/>
                <a:tab pos="1370410" algn="l"/>
                <a:tab pos="2056210" algn="l"/>
                <a:tab pos="2742010" algn="l"/>
                <a:tab pos="3427810" algn="l"/>
                <a:tab pos="4113610" algn="l"/>
                <a:tab pos="4799410" algn="l"/>
                <a:tab pos="5485210" algn="l"/>
                <a:tab pos="6171010" algn="l"/>
                <a:tab pos="6856810" algn="l"/>
                <a:tab pos="7542610" algn="l"/>
              </a:tabLst>
            </a:pPr>
            <a:r>
              <a:rPr lang="en-GB" sz="1500" dirty="0"/>
              <a:t>Date: 2017-07-14</a:t>
            </a:r>
          </a:p>
        </p:txBody>
      </p:sp>
      <p:sp>
        <p:nvSpPr>
          <p:cNvPr id="7"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25</a:t>
            </a:fld>
            <a:endParaRPr lang="en-GB" dirty="0"/>
          </a:p>
        </p:txBody>
      </p:sp>
      <p:graphicFrame>
        <p:nvGraphicFramePr>
          <p:cNvPr id="3075" name="Object 3"/>
          <p:cNvGraphicFramePr>
            <a:graphicFrameLocks noChangeAspect="1"/>
          </p:cNvGraphicFramePr>
          <p:nvPr>
            <p:extLst/>
          </p:nvPr>
        </p:nvGraphicFramePr>
        <p:xfrm>
          <a:off x="1543050" y="2800354"/>
          <a:ext cx="6000750" cy="1816894"/>
        </p:xfrm>
        <a:graphic>
          <a:graphicData uri="http://schemas.openxmlformats.org/presentationml/2006/ole">
            <mc:AlternateContent xmlns:mc="http://schemas.openxmlformats.org/markup-compatibility/2006">
              <mc:Choice xmlns:v="urn:schemas-microsoft-com:vml" Requires="v">
                <p:oleObj spid="_x0000_s7177"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1543050" y="2800354"/>
                        <a:ext cx="6000750" cy="1816894"/>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1591271" y="2542061"/>
            <a:ext cx="1085850" cy="285750"/>
          </a:xfrm>
          <a:prstGeom prst="rect">
            <a:avLst/>
          </a:prstGeom>
          <a:noFill/>
          <a:ln w="9525">
            <a:noFill/>
            <a:round/>
            <a:headEnd/>
            <a:tailEnd/>
          </a:ln>
          <a:effectLst/>
        </p:spPr>
        <p:txBody>
          <a:bodyPr lIns="69120" tIns="34560" rIns="69120" bIns="34560"/>
          <a:lstStyle/>
          <a:p>
            <a:pPr>
              <a:spcBef>
                <a:spcPts val="375"/>
              </a:spcBef>
              <a:tabLst>
                <a:tab pos="257175" algn="l"/>
                <a:tab pos="942975" algn="l"/>
                <a:tab pos="1628775" algn="l"/>
                <a:tab pos="2314575" algn="l"/>
                <a:tab pos="3000375" algn="l"/>
                <a:tab pos="3686175" algn="l"/>
                <a:tab pos="4371975" algn="l"/>
                <a:tab pos="5057775" algn="l"/>
                <a:tab pos="5743575" algn="l"/>
                <a:tab pos="6429375" algn="l"/>
                <a:tab pos="7115175" algn="l"/>
                <a:tab pos="7800975" algn="l"/>
              </a:tabLst>
            </a:pPr>
            <a:r>
              <a:rPr lang="en-GB" sz="1500" dirty="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9131632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2" y="1371603"/>
            <a:ext cx="7770813" cy="545230"/>
          </a:xfrm>
          <a:ln/>
        </p:spPr>
        <p:txBody>
          <a:bodyPr>
            <a:normAutofit fontScale="90000"/>
          </a:bodyPr>
          <a:lstStyle/>
          <a:p>
            <a:pPr>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Abstract-Snapshot</a:t>
            </a:r>
          </a:p>
        </p:txBody>
      </p:sp>
      <p:sp>
        <p:nvSpPr>
          <p:cNvPr id="4098" name="Rectangle 2"/>
          <p:cNvSpPr>
            <a:spLocks noGrp="1" noChangeArrowheads="1"/>
          </p:cNvSpPr>
          <p:nvPr>
            <p:ph idx="1"/>
          </p:nvPr>
        </p:nvSpPr>
        <p:spPr>
          <a:xfrm>
            <a:off x="685802" y="1754815"/>
            <a:ext cx="7910544" cy="3958997"/>
          </a:xfrm>
          <a:ln/>
        </p:spPr>
        <p:txBody>
          <a:bodyPr>
            <a:noAutofit/>
          </a:bodyPr>
          <a:lstStyle/>
          <a:p>
            <a:r>
              <a:rPr lang="en-US" sz="1500" dirty="0"/>
              <a:t>Jul 9-14, 2017, Berlin, Germany</a:t>
            </a:r>
            <a:endParaRPr lang="en-US" sz="150" dirty="0"/>
          </a:p>
          <a:p>
            <a:pPr>
              <a:buFont typeface="Arial" panose="020B0604020202020204" pitchFamily="34" charset="0"/>
              <a:buChar char="•"/>
            </a:pPr>
            <a:r>
              <a:rPr lang="en-US" sz="1500" dirty="0"/>
              <a:t>PARs under consideration:</a:t>
            </a:r>
          </a:p>
          <a:p>
            <a:pPr lvl="1"/>
            <a:r>
              <a:rPr lang="en-US" sz="1350" dirty="0"/>
              <a:t>802.1ABcu - Amendment: LLDP YANG Data Model  </a:t>
            </a:r>
            <a:r>
              <a:rPr lang="en-US" sz="1350" dirty="0">
                <a:hlinkClick r:id="rId3"/>
              </a:rPr>
              <a:t>PAR</a:t>
            </a:r>
            <a:r>
              <a:rPr lang="en-US" sz="1350" dirty="0"/>
              <a:t> and </a:t>
            </a:r>
            <a:r>
              <a:rPr lang="en-US" sz="1350" dirty="0">
                <a:hlinkClick r:id="rId4"/>
              </a:rPr>
              <a:t>CSD</a:t>
            </a:r>
            <a:endParaRPr lang="en-US" sz="1350" dirty="0"/>
          </a:p>
          <a:p>
            <a:pPr lvl="1"/>
            <a:r>
              <a:rPr lang="en-US" sz="1350" dirty="0"/>
              <a:t>802.1ACct - Amendment: Support for IEEE </a:t>
            </a:r>
            <a:r>
              <a:rPr lang="en-US" sz="1350" dirty="0" err="1"/>
              <a:t>Std</a:t>
            </a:r>
            <a:r>
              <a:rPr lang="en-US" sz="1350" dirty="0"/>
              <a:t> 802.15.3  </a:t>
            </a:r>
            <a:r>
              <a:rPr lang="en-US" sz="1350" dirty="0">
                <a:hlinkClick r:id="rId5"/>
              </a:rPr>
              <a:t>PAR</a:t>
            </a:r>
            <a:r>
              <a:rPr lang="en-US" sz="1350" dirty="0"/>
              <a:t> and </a:t>
            </a:r>
            <a:r>
              <a:rPr lang="en-US" sz="1350" dirty="0">
                <a:hlinkClick r:id="rId6"/>
              </a:rPr>
              <a:t>CSD</a:t>
            </a:r>
            <a:endParaRPr lang="en-US" sz="1350" dirty="0"/>
          </a:p>
          <a:p>
            <a:pPr lvl="1"/>
            <a:r>
              <a:rPr lang="en-US" sz="1350" dirty="0"/>
              <a:t>802.1AS-Rev - Timing and Synchronization for Time-Sensitive Applications </a:t>
            </a:r>
            <a:r>
              <a:rPr lang="en-US" sz="1350" dirty="0">
                <a:hlinkClick r:id="rId7"/>
              </a:rPr>
              <a:t>PAR Modification Request</a:t>
            </a:r>
            <a:endParaRPr lang="en-US" sz="1350" dirty="0"/>
          </a:p>
          <a:p>
            <a:pPr lvl="1"/>
            <a:r>
              <a:rPr lang="en-US" sz="1350" dirty="0"/>
              <a:t>802.1CBcv - Amendment: Information Model, YANG Data Model and Management Information Base Module </a:t>
            </a:r>
            <a:r>
              <a:rPr lang="en-US" sz="1350" dirty="0">
                <a:hlinkClick r:id="rId8"/>
              </a:rPr>
              <a:t>PAR</a:t>
            </a:r>
            <a:r>
              <a:rPr lang="en-US" sz="1350" dirty="0"/>
              <a:t> and </a:t>
            </a:r>
            <a:r>
              <a:rPr lang="en-US" sz="1350" dirty="0">
                <a:hlinkClick r:id="rId9"/>
              </a:rPr>
              <a:t>CSD</a:t>
            </a:r>
            <a:endParaRPr lang="en-US" sz="1350" dirty="0"/>
          </a:p>
          <a:p>
            <a:pPr lvl="1"/>
            <a:r>
              <a:rPr lang="en-US" sz="1350" dirty="0"/>
              <a:t>802.1Qcc - Stream Reservation Protocol (SRP) Enhancements and Performance Improvements </a:t>
            </a:r>
            <a:r>
              <a:rPr lang="en-US" sz="1350" dirty="0">
                <a:hlinkClick r:id="rId10"/>
              </a:rPr>
              <a:t>PAR extension</a:t>
            </a:r>
            <a:r>
              <a:rPr lang="en-US" sz="1350" dirty="0"/>
              <a:t> </a:t>
            </a:r>
          </a:p>
          <a:p>
            <a:pPr lvl="1"/>
            <a:r>
              <a:rPr lang="en-US" sz="1350" dirty="0"/>
              <a:t>802.1Qcw - Amendment: YANG Data Models for Scheduled Traffic, Frame Preemption, and Per-Stream Filtering and Policing </a:t>
            </a:r>
            <a:r>
              <a:rPr lang="en-US" sz="1350" dirty="0">
                <a:hlinkClick r:id="rId11"/>
              </a:rPr>
              <a:t>PAR</a:t>
            </a:r>
            <a:r>
              <a:rPr lang="en-US" sz="1350" dirty="0"/>
              <a:t> and </a:t>
            </a:r>
            <a:r>
              <a:rPr lang="en-US" sz="1350" dirty="0">
                <a:hlinkClick r:id="rId12"/>
              </a:rPr>
              <a:t>CSD</a:t>
            </a:r>
            <a:endParaRPr lang="en-US" sz="1350" dirty="0"/>
          </a:p>
          <a:p>
            <a:pPr lvl="1"/>
            <a:r>
              <a:rPr lang="en-US" sz="1350" dirty="0"/>
              <a:t>802.1Qcx - Amendment: YANG Data Model for Connectivity Fault Management </a:t>
            </a:r>
            <a:r>
              <a:rPr lang="en-US" sz="1350" dirty="0">
                <a:hlinkClick r:id="rId13"/>
              </a:rPr>
              <a:t>PAR</a:t>
            </a:r>
            <a:r>
              <a:rPr lang="en-US" sz="1350" dirty="0"/>
              <a:t> and </a:t>
            </a:r>
            <a:r>
              <a:rPr lang="en-US" sz="1350" dirty="0">
                <a:hlinkClick r:id="rId14"/>
              </a:rPr>
              <a:t>CSD</a:t>
            </a:r>
            <a:endParaRPr lang="en-US" sz="1350" dirty="0"/>
          </a:p>
          <a:p>
            <a:pPr lvl="1"/>
            <a:r>
              <a:rPr lang="en-US" sz="1350" dirty="0"/>
              <a:t>802.1AE - Standard for Local and Metropolitan Area Networks: Media Access Control (MAC) Security </a:t>
            </a:r>
            <a:r>
              <a:rPr lang="en-US" sz="1350" dirty="0">
                <a:hlinkClick r:id="rId15"/>
              </a:rPr>
              <a:t>Maintenance PAR</a:t>
            </a:r>
            <a:endParaRPr lang="en-US" sz="1350" dirty="0"/>
          </a:p>
          <a:p>
            <a:pPr lvl="1"/>
            <a:r>
              <a:rPr lang="en-US" sz="1350" dirty="0"/>
              <a:t>802.3bt - Amendment: DTE Power via MDI over 4-Pair </a:t>
            </a:r>
            <a:r>
              <a:rPr lang="en-US" sz="1350" dirty="0">
                <a:hlinkClick r:id="rId16"/>
              </a:rPr>
              <a:t>PAR Extension </a:t>
            </a:r>
            <a:r>
              <a:rPr lang="en-US" sz="1350" dirty="0"/>
              <a:t> </a:t>
            </a:r>
            <a:r>
              <a:rPr lang="en-US" sz="1350" dirty="0">
                <a:hlinkClick r:id="rId17"/>
              </a:rPr>
              <a:t>Unmodified CSD</a:t>
            </a:r>
            <a:endParaRPr lang="en-US" sz="1800" dirty="0"/>
          </a:p>
          <a:p>
            <a:pPr marL="214313" indent="-214313"/>
            <a:r>
              <a:rPr lang="en-US" altLang="en-US" sz="1500" dirty="0"/>
              <a:t>Meeting times: Monday PM2, Tuesday AM2, Thursday AM2</a:t>
            </a:r>
            <a:endParaRPr lang="en-US" altLang="en-US" sz="1200"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26</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710876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Responses From 802 WGs</a:t>
            </a:r>
          </a:p>
        </p:txBody>
      </p:sp>
      <p:sp>
        <p:nvSpPr>
          <p:cNvPr id="7" name="Text Placeholder 6"/>
          <p:cNvSpPr>
            <a:spLocks noGrp="1"/>
          </p:cNvSpPr>
          <p:nvPr>
            <p:ph type="body" idx="1"/>
          </p:nvPr>
        </p:nvSpPr>
        <p:spPr/>
        <p:txBody>
          <a:bodyPr/>
          <a:lstStyle/>
          <a:p>
            <a:endParaRPr lang="en-US"/>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a:p>
        </p:txBody>
      </p:sp>
      <p:sp>
        <p:nvSpPr>
          <p:cNvPr id="6" name="Slide Number Placeholder 5"/>
          <p:cNvSpPr>
            <a:spLocks noGrp="1"/>
          </p:cNvSpPr>
          <p:nvPr>
            <p:ph type="sldNum" idx="12"/>
          </p:nvPr>
        </p:nvSpPr>
        <p:spPr>
          <a:xfrm>
            <a:off x="4260128" y="6537067"/>
            <a:ext cx="535403" cy="184666"/>
          </a:xfrm>
        </p:spPr>
        <p:txBody>
          <a:bodyPr/>
          <a:lstStyle/>
          <a:p>
            <a:r>
              <a:rPr lang="en-GB" dirty="0"/>
              <a:t>Slide </a:t>
            </a:r>
            <a:fld id="{3ABCC52B-A3F7-440B-BBF2-55191E6E7773}" type="slidenum">
              <a:rPr lang="en-GB" smtClean="0"/>
              <a:pPr/>
              <a:t>27</a:t>
            </a:fld>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592089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55784" y="1019622"/>
            <a:ext cx="7772400" cy="1066800"/>
          </a:xfrm>
        </p:spPr>
        <p:txBody>
          <a:bodyPr/>
          <a:lstStyle/>
          <a:p>
            <a:r>
              <a:rPr lang="en-US" dirty="0"/>
              <a:t>P802.1Qcw PAR &amp; CSD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pPr>
              <a:defRPr/>
            </a:pPr>
            <a:r>
              <a:rPr lang="en-US" smtClean="0">
                <a:solidFill>
                  <a:srgbClr val="000000"/>
                </a:solidFill>
              </a:rPr>
              <a:t>Adrian Stephens, Intel Corporation</a:t>
            </a:r>
            <a:endParaRPr lang="en-US">
              <a:solidFill>
                <a:srgbClr val="000000"/>
              </a:solidFill>
            </a:endParaRPr>
          </a:p>
        </p:txBody>
      </p:sp>
      <p:sp>
        <p:nvSpPr>
          <p:cNvPr id="6" name="Slide Number Placeholder 5"/>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28</a:t>
            </a:fld>
            <a:endParaRPr lang="en-US" altLang="en-US">
              <a:solidFill>
                <a:srgbClr val="000000"/>
              </a:solidFill>
            </a:endParaRPr>
          </a:p>
        </p:txBody>
      </p:sp>
      <p:sp>
        <p:nvSpPr>
          <p:cNvPr id="9" name="Rectangle 1"/>
          <p:cNvSpPr>
            <a:spLocks noGrp="1" noChangeArrowheads="1"/>
          </p:cNvSpPr>
          <p:nvPr>
            <p:ph idx="1"/>
          </p:nvPr>
        </p:nvSpPr>
        <p:spPr bwMode="auto">
          <a:xfrm>
            <a:off x="685802" y="2708360"/>
            <a:ext cx="7534755"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P802.1Qcw - Amendment: YANG Data Models for Scheduled Traffic, </a:t>
            </a:r>
          </a:p>
          <a:p>
            <a:pPr marL="0" indent="0" defTabSz="685800">
              <a:spcBef>
                <a:spcPct val="0"/>
              </a:spcBef>
              <a:buNone/>
            </a:pPr>
            <a:r>
              <a:rPr lang="en-US" altLang="en-US" sz="1350" b="0" dirty="0">
                <a:latin typeface="Arial" panose="020B0604020202020204" pitchFamily="34" charset="0"/>
              </a:rPr>
              <a:t>Frame Preemption, and Per-Stream Filtering and Policing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http://ieee802.org/1/files/public/docs2017/cw-PAR-CSD-comments-0717-v01.pdf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has been updated:</a:t>
            </a:r>
          </a:p>
          <a:p>
            <a:pPr marL="0" indent="0" defTabSz="685800">
              <a:spcBef>
                <a:spcPct val="0"/>
              </a:spcBef>
              <a:buNone/>
            </a:pPr>
            <a:r>
              <a:rPr lang="en-US" altLang="en-US" sz="1350" b="0" dirty="0">
                <a:latin typeface="Arial" panose="020B0604020202020204" pitchFamily="34" charset="0"/>
                <a:hlinkClick r:id="rId3"/>
              </a:rPr>
              <a:t>http://ieee802.org/1/files/public/docs2017/cw-draft-PAR-0517-v02.pdf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CSD has been updated:</a:t>
            </a:r>
          </a:p>
          <a:p>
            <a:pPr marL="0" indent="0" defTabSz="685800">
              <a:spcBef>
                <a:spcPct val="0"/>
              </a:spcBef>
              <a:buNone/>
            </a:pPr>
            <a:r>
              <a:rPr lang="en-US" altLang="en-US" sz="1350" b="0" dirty="0">
                <a:latin typeface="Arial" panose="020B0604020202020204" pitchFamily="34" charset="0"/>
                <a:hlinkClick r:id="rId4"/>
              </a:rPr>
              <a:t>http://ieee802.org/1/files/public/docs2017/cw-draft-CSD-0517-v02.pdf</a:t>
            </a:r>
            <a:endParaRPr lang="en-US" altLang="en-US" sz="1350" b="0" dirty="0">
              <a:latin typeface="Arial" panose="020B0604020202020204" pitchFamily="34" charset="0"/>
            </a:endParaRP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716744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877337"/>
            <a:ext cx="7770813" cy="474663"/>
          </a:xfrm>
        </p:spPr>
        <p:txBody>
          <a:bodyPr/>
          <a:lstStyle/>
          <a:p>
            <a:r>
              <a:rPr lang="en-US" dirty="0"/>
              <a:t>Rebuttal to 802.1Qcw</a:t>
            </a:r>
          </a:p>
        </p:txBody>
      </p:sp>
      <p:sp>
        <p:nvSpPr>
          <p:cNvPr id="3" name="Content Placeholder 2"/>
          <p:cNvSpPr>
            <a:spLocks noGrp="1"/>
          </p:cNvSpPr>
          <p:nvPr>
            <p:ph idx="1"/>
          </p:nvPr>
        </p:nvSpPr>
        <p:spPr>
          <a:xfrm>
            <a:off x="685801" y="1649755"/>
            <a:ext cx="7770813" cy="3618401"/>
          </a:xfrm>
        </p:spPr>
        <p:txBody>
          <a:bodyPr/>
          <a:lstStyle/>
          <a:p>
            <a:pPr>
              <a:buAutoNum type="arabicPeriod"/>
            </a:pPr>
            <a:r>
              <a:rPr lang="en-US" sz="2000" dirty="0"/>
              <a:t>PAR 5.2.b (project scope) </a:t>
            </a:r>
          </a:p>
          <a:p>
            <a:pPr marL="300038" lvl="1" indent="0"/>
            <a:r>
              <a:rPr lang="en-US" sz="1800" dirty="0"/>
              <a:t>– the addition of the “Additionally, this amendment will address errors or omissions to existing features related to the aforementioned clauses as approved by the 802.1 maintenance process.”</a:t>
            </a:r>
          </a:p>
          <a:p>
            <a:pPr lvl="1"/>
            <a:r>
              <a:rPr lang="en-US" sz="1800" dirty="0"/>
              <a:t>The “IEEE 802.1 maintenance process” does not have a PAR, so it is not an authorized Activity.  The purpose each of the 802.1 maintenance PARs should  authorize the specific activity that is proposed.</a:t>
            </a:r>
          </a:p>
          <a:p>
            <a:pPr lvl="1"/>
            <a:r>
              <a:rPr lang="en-US" sz="1800" dirty="0"/>
              <a:t>Delete the “as approved by the 802.1 maintenance process”.</a:t>
            </a:r>
          </a:p>
          <a:p>
            <a:r>
              <a:rPr lang="en-US" sz="2000" dirty="0"/>
              <a:t>2. PAR 5.3 </a:t>
            </a:r>
          </a:p>
          <a:p>
            <a:r>
              <a:rPr lang="en-US" sz="2000" dirty="0"/>
              <a:t>	– “If yes, please explain” – listing the title of another amendment does not seem to “explain”. </a:t>
            </a:r>
          </a:p>
          <a:p>
            <a:pPr lvl="1">
              <a:buFont typeface="Arial" panose="020B0604020202020204" pitchFamily="34" charset="0"/>
              <a:buChar char="•"/>
            </a:pPr>
            <a:r>
              <a:rPr lang="en-US" sz="1800" dirty="0"/>
              <a:t>How is the proposed standard dependent on IEEE P802.1Q-Rev and IEEE P802.1Qcp? </a:t>
            </a:r>
          </a:p>
          <a:p>
            <a:pPr lvl="1">
              <a:buFont typeface="Arial" panose="020B0604020202020204" pitchFamily="34" charset="0"/>
              <a:buChar char="•"/>
            </a:pPr>
            <a:r>
              <a:rPr lang="en-US" sz="1800" dirty="0"/>
              <a:t>What is the schedule impact due to the dependency on IEEE P802.1Q-Rev and IEEE P802.1Qcp?</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17/35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03399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2514600" cy="1600200"/>
          </a:xfrm>
        </p:spPr>
        <p:txBody>
          <a:bodyPr/>
          <a:lstStyle/>
          <a:p>
            <a:r>
              <a:rPr lang="en-GB" dirty="0" smtClean="0"/>
              <a:t>Attendance</a:t>
            </a:r>
            <a:endParaRPr lang="en-GB" dirty="0"/>
          </a:p>
        </p:txBody>
      </p:sp>
      <p:sp>
        <p:nvSpPr>
          <p:cNvPr id="4" name="Slide Number Placeholder 3"/>
          <p:cNvSpPr>
            <a:spLocks noGrp="1"/>
          </p:cNvSpPr>
          <p:nvPr>
            <p:ph type="sldNum" sz="quarter" idx="12"/>
          </p:nvPr>
        </p:nvSpPr>
        <p:spPr/>
        <p:txBody>
          <a:bodyPr/>
          <a:lstStyle/>
          <a:p>
            <a:pPr>
              <a:defRPr/>
            </a:pPr>
            <a:r>
              <a:rPr lang="en-US" smtClean="0"/>
              <a:t>Slide </a:t>
            </a:r>
            <a:fld id="{219CDBFA-76A2-4597-AA38-8543ED035B58}" type="slidenum">
              <a:rPr lang="en-US" smtClean="0"/>
              <a:pPr>
                <a:defRPr/>
              </a:pPr>
              <a:t>3</a:t>
            </a:fld>
            <a:endParaRPr lang="en-US"/>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3" name="TextBox 2"/>
          <p:cNvSpPr txBox="1"/>
          <p:nvPr/>
        </p:nvSpPr>
        <p:spPr>
          <a:xfrm>
            <a:off x="533400" y="2590800"/>
            <a:ext cx="1905000" cy="1569660"/>
          </a:xfrm>
          <a:prstGeom prst="rect">
            <a:avLst/>
          </a:prstGeom>
          <a:noFill/>
        </p:spPr>
        <p:txBody>
          <a:bodyPr wrap="square" rtlCol="0">
            <a:spAutoFit/>
          </a:bodyPr>
          <a:lstStyle/>
          <a:p>
            <a:r>
              <a:rPr lang="en-GB" dirty="0" smtClean="0"/>
              <a:t>Data as of 2017-07-13</a:t>
            </a:r>
          </a:p>
          <a:p>
            <a:r>
              <a:rPr lang="en-GB" dirty="0" smtClean="0"/>
              <a:t>17:00</a:t>
            </a:r>
          </a:p>
          <a:p>
            <a:endParaRPr lang="en-US" dirty="0"/>
          </a:p>
        </p:txBody>
      </p:sp>
      <p:pic>
        <p:nvPicPr>
          <p:cNvPr id="7" name="Picture 6"/>
          <p:cNvPicPr>
            <a:picLocks noChangeAspect="1"/>
          </p:cNvPicPr>
          <p:nvPr/>
        </p:nvPicPr>
        <p:blipFill>
          <a:blip r:embed="rId3"/>
          <a:stretch>
            <a:fillRect/>
          </a:stretch>
        </p:blipFill>
        <p:spPr>
          <a:xfrm>
            <a:off x="4118338" y="641250"/>
            <a:ext cx="3882872" cy="5834164"/>
          </a:xfrm>
          <a:prstGeom prst="rect">
            <a:avLst/>
          </a:prstGeom>
        </p:spPr>
      </p:pic>
      <p:sp>
        <p:nvSpPr>
          <p:cNvPr id="5" name="Date Placeholder 4"/>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770417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371603"/>
            <a:ext cx="7770813" cy="437218"/>
          </a:xfrm>
        </p:spPr>
        <p:txBody>
          <a:bodyPr/>
          <a:lstStyle/>
          <a:p>
            <a:r>
              <a:rPr lang="en-US" dirty="0"/>
              <a:t>Rebuttal to 802.1Qcw</a:t>
            </a:r>
          </a:p>
        </p:txBody>
      </p:sp>
      <p:sp>
        <p:nvSpPr>
          <p:cNvPr id="3" name="Content Placeholder 2"/>
          <p:cNvSpPr>
            <a:spLocks noGrp="1"/>
          </p:cNvSpPr>
          <p:nvPr>
            <p:ph idx="1"/>
          </p:nvPr>
        </p:nvSpPr>
        <p:spPr>
          <a:xfrm>
            <a:off x="685802" y="2078851"/>
            <a:ext cx="7770813" cy="3349211"/>
          </a:xfrm>
        </p:spPr>
        <p:txBody>
          <a:bodyPr/>
          <a:lstStyle/>
          <a:p>
            <a:r>
              <a:rPr lang="en-US" dirty="0"/>
              <a:t>3 PAR – 6.1b – “</a:t>
            </a:r>
            <a:r>
              <a:rPr lang="en-US" b="0" dirty="0"/>
              <a:t>The YANG Data Model will be assigned a URN based on the RA URN tutorial and IEEE </a:t>
            </a:r>
            <a:r>
              <a:rPr lang="en-US" b="0" dirty="0" err="1"/>
              <a:t>Std</a:t>
            </a:r>
            <a:r>
              <a:rPr lang="en-US" b="0" dirty="0"/>
              <a:t> 802d.”</a:t>
            </a:r>
          </a:p>
          <a:p>
            <a:pPr marL="642938" lvl="1" indent="-342900">
              <a:buFont typeface="+mj-lt"/>
              <a:buAutoNum type="alphaLcParenR"/>
            </a:pPr>
            <a:r>
              <a:rPr lang="en-US" b="0" dirty="0"/>
              <a:t>The acronyms need to be expanded “URN”, “RA”</a:t>
            </a:r>
          </a:p>
          <a:p>
            <a:pPr marL="642938" lvl="1" indent="-342900">
              <a:buFont typeface="+mj-lt"/>
              <a:buAutoNum type="alphaLcParenR"/>
            </a:pPr>
            <a:r>
              <a:rPr lang="en-US" b="0" dirty="0"/>
              <a:t>The RA URN tutorial should include a reference.</a:t>
            </a:r>
          </a:p>
          <a:p>
            <a:pPr marL="642938" lvl="1" indent="-342900">
              <a:buFont typeface="+mj-lt"/>
              <a:buAutoNum type="alphaLcParenR"/>
            </a:pPr>
            <a:r>
              <a:rPr lang="en-US" dirty="0"/>
              <a:t>IEEE </a:t>
            </a:r>
            <a:r>
              <a:rPr lang="en-US" dirty="0" err="1"/>
              <a:t>Std</a:t>
            </a:r>
            <a:r>
              <a:rPr lang="en-US" dirty="0"/>
              <a:t> 802d should be fully cited in 8.1</a:t>
            </a:r>
          </a:p>
          <a:p>
            <a:pPr marL="642938" lvl="1" indent="-342900">
              <a:buFont typeface="+mj-lt"/>
              <a:buAutoNum type="alphaLcParenR"/>
            </a:pP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18/35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389714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047331"/>
            <a:ext cx="7772400" cy="1066800"/>
          </a:xfrm>
        </p:spPr>
        <p:txBody>
          <a:bodyPr/>
          <a:lstStyle/>
          <a:p>
            <a:r>
              <a:rPr lang="en-US" dirty="0"/>
              <a:t>P802.1Qcx PAR &amp; CSD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Rectangle 1"/>
          <p:cNvSpPr>
            <a:spLocks noGrp="1" noChangeArrowheads="1"/>
          </p:cNvSpPr>
          <p:nvPr>
            <p:ph idx="1"/>
          </p:nvPr>
        </p:nvSpPr>
        <p:spPr bwMode="auto">
          <a:xfrm>
            <a:off x="685802" y="2708360"/>
            <a:ext cx="6957674"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P802.1Qcx - Amendment: YANG Data Model for Connectivity </a:t>
            </a:r>
          </a:p>
          <a:p>
            <a:pPr marL="0" indent="0" defTabSz="685800">
              <a:spcBef>
                <a:spcPct val="0"/>
              </a:spcBef>
              <a:buNone/>
            </a:pPr>
            <a:r>
              <a:rPr lang="en-US" altLang="en-US" sz="1350" b="0" dirty="0">
                <a:latin typeface="Arial" panose="020B0604020202020204" pitchFamily="34" charset="0"/>
              </a:rPr>
              <a:t>Fault Management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http://ieee802.org/1/files/public/docs2017/cx-PAR-CSD-comments-0717-v01.pdf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has been updated:</a:t>
            </a:r>
          </a:p>
          <a:p>
            <a:pPr marL="0" indent="0" defTabSz="685800">
              <a:spcBef>
                <a:spcPct val="0"/>
              </a:spcBef>
              <a:buNone/>
            </a:pPr>
            <a:r>
              <a:rPr lang="en-US" altLang="en-US" sz="1350" b="0" dirty="0">
                <a:latin typeface="Arial" panose="020B0604020202020204" pitchFamily="34" charset="0"/>
                <a:hlinkClick r:id="rId3"/>
              </a:rPr>
              <a:t>http://ieee802.org/1/files/public/docs2017/cx-draft-PAR-0517-v02.pdf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CSD has been updated:</a:t>
            </a:r>
          </a:p>
          <a:p>
            <a:pPr marL="0" indent="0" defTabSz="685800">
              <a:spcBef>
                <a:spcPct val="0"/>
              </a:spcBef>
              <a:buNone/>
            </a:pPr>
            <a:r>
              <a:rPr lang="en-US" altLang="en-US" sz="1350" b="0" dirty="0">
                <a:latin typeface="Arial" panose="020B0604020202020204" pitchFamily="34" charset="0"/>
                <a:hlinkClick r:id="rId4"/>
              </a:rPr>
              <a:t>http://ieee802.org/1/files/public/docs2017/cx-draft-CSD-0517-v02.pdf</a:t>
            </a:r>
            <a:endParaRPr lang="en-US" altLang="en-US" sz="1350" b="0" dirty="0">
              <a:latin typeface="Arial" panose="020B0604020202020204" pitchFamily="34" charset="0"/>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19/35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104219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30679"/>
            <a:ext cx="7770813" cy="474663"/>
          </a:xfrm>
        </p:spPr>
        <p:txBody>
          <a:bodyPr/>
          <a:lstStyle/>
          <a:p>
            <a:r>
              <a:rPr lang="en-US" dirty="0"/>
              <a:t>Rebuttal to 802.1Qcx</a:t>
            </a:r>
          </a:p>
        </p:txBody>
      </p:sp>
      <p:sp>
        <p:nvSpPr>
          <p:cNvPr id="3" name="Content Placeholder 2"/>
          <p:cNvSpPr>
            <a:spLocks noGrp="1"/>
          </p:cNvSpPr>
          <p:nvPr>
            <p:ph idx="1"/>
          </p:nvPr>
        </p:nvSpPr>
        <p:spPr>
          <a:xfrm>
            <a:off x="687677" y="1559329"/>
            <a:ext cx="7770813" cy="3618401"/>
          </a:xfrm>
        </p:spPr>
        <p:txBody>
          <a:bodyPr/>
          <a:lstStyle/>
          <a:p>
            <a:r>
              <a:rPr lang="en-US" sz="2000" dirty="0"/>
              <a:t>1.  PAR 5.3 </a:t>
            </a:r>
          </a:p>
          <a:p>
            <a:r>
              <a:rPr lang="en-US" sz="2000" dirty="0"/>
              <a:t>	– “If yes, please explain” – listing the title of another amendment does not seem to “explain”. </a:t>
            </a:r>
          </a:p>
          <a:p>
            <a:pPr lvl="1">
              <a:buFont typeface="Arial" panose="020B0604020202020204" pitchFamily="34" charset="0"/>
              <a:buChar char="•"/>
            </a:pPr>
            <a:r>
              <a:rPr lang="en-US" sz="1800" dirty="0"/>
              <a:t>How is the proposed standard dependent on IEEE P802.1Q-Rev and IEEE P802.1Qcp? </a:t>
            </a:r>
          </a:p>
          <a:p>
            <a:pPr lvl="1">
              <a:buFont typeface="Arial" panose="020B0604020202020204" pitchFamily="34" charset="0"/>
              <a:buChar char="•"/>
            </a:pPr>
            <a:r>
              <a:rPr lang="en-US" sz="1800" dirty="0"/>
              <a:t>What is the schedule impact due to the dependency on IEEE P802.1Q-Rev and IEEE P802.1Qcp?</a:t>
            </a:r>
          </a:p>
          <a:p>
            <a:r>
              <a:rPr lang="en-US" sz="2000" dirty="0"/>
              <a:t>2. PAR – 6.1b – “</a:t>
            </a:r>
            <a:r>
              <a:rPr lang="en-US" sz="2000" b="0" dirty="0"/>
              <a:t>The YANG Data Model will be assigned a URN based on the RA URN tutorial and IEEE </a:t>
            </a:r>
            <a:r>
              <a:rPr lang="en-US" sz="2000" b="0" dirty="0" err="1"/>
              <a:t>Std</a:t>
            </a:r>
            <a:r>
              <a:rPr lang="en-US" sz="2000" b="0" dirty="0"/>
              <a:t> 802d.”</a:t>
            </a:r>
          </a:p>
          <a:p>
            <a:pPr marL="642938" lvl="1" indent="-342900">
              <a:buFont typeface="+mj-lt"/>
              <a:buAutoNum type="alphaLcParenR"/>
            </a:pPr>
            <a:r>
              <a:rPr lang="en-US" sz="1800" dirty="0"/>
              <a:t>The acronyms need to be expanded “URN”, “RA”</a:t>
            </a:r>
          </a:p>
          <a:p>
            <a:pPr marL="642938" lvl="1" indent="-342900">
              <a:buFont typeface="+mj-lt"/>
              <a:buAutoNum type="alphaLcParenR"/>
            </a:pPr>
            <a:r>
              <a:rPr lang="en-US" sz="1800" dirty="0"/>
              <a:t>The RA URN tutorial should include a reference.</a:t>
            </a:r>
          </a:p>
          <a:p>
            <a:pPr marL="642938" lvl="1" indent="-342900">
              <a:buFont typeface="+mj-lt"/>
              <a:buAutoNum type="alphaLcParenR"/>
            </a:pPr>
            <a:r>
              <a:rPr lang="en-US" sz="1800" dirty="0"/>
              <a:t>IEEE </a:t>
            </a:r>
            <a:r>
              <a:rPr lang="en-US" sz="1800" dirty="0" err="1"/>
              <a:t>Std</a:t>
            </a:r>
            <a:r>
              <a:rPr lang="en-US" sz="1800" dirty="0"/>
              <a:t> 802d should be fully cited in 8.1</a:t>
            </a:r>
          </a:p>
          <a:p>
            <a:pPr>
              <a:buFont typeface="Arial" panose="020B0604020202020204" pitchFamily="34" charset="0"/>
              <a:buChar char="•"/>
            </a:pP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20/35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548857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784" y="1141813"/>
            <a:ext cx="7772400" cy="1066800"/>
          </a:xfrm>
        </p:spPr>
        <p:txBody>
          <a:bodyPr/>
          <a:lstStyle/>
          <a:p>
            <a:r>
              <a:rPr lang="en-US" dirty="0"/>
              <a:t>Updated P802.1Qcc PAR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7" name="Rectangle 1"/>
          <p:cNvSpPr>
            <a:spLocks noGrp="1" noChangeArrowheads="1"/>
          </p:cNvSpPr>
          <p:nvPr>
            <p:ph idx="1"/>
          </p:nvPr>
        </p:nvSpPr>
        <p:spPr bwMode="auto">
          <a:xfrm>
            <a:off x="685802" y="2708361"/>
            <a:ext cx="7198124"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P802.1Qcc - Stream Reservation Protocol (SRP) Enhancements </a:t>
            </a:r>
          </a:p>
          <a:p>
            <a:pPr marL="0" indent="0" defTabSz="685800">
              <a:spcBef>
                <a:spcPct val="0"/>
              </a:spcBef>
              <a:buNone/>
            </a:pPr>
            <a:r>
              <a:rPr lang="en-US" altLang="en-US" sz="1350" b="0" dirty="0">
                <a:latin typeface="Arial" panose="020B0604020202020204" pitchFamily="34" charset="0"/>
              </a:rPr>
              <a:t>and Performance Improvements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http://ieee802.org/1/files/public/docs2017/cc-PAR-extension-comments-0717-v1.pdf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extension has been updated:</a:t>
            </a:r>
          </a:p>
          <a:p>
            <a:pPr marL="0" indent="0" defTabSz="685800">
              <a:spcBef>
                <a:spcPct val="0"/>
              </a:spcBef>
              <a:buNone/>
            </a:pPr>
            <a:r>
              <a:rPr lang="en-US" altLang="en-US" sz="1350" b="0" dirty="0">
                <a:latin typeface="Arial" panose="020B0604020202020204" pitchFamily="34" charset="0"/>
                <a:hlinkClick r:id="rId3"/>
              </a:rPr>
              <a:t>http://www.ieee802.org/1/files/public/docs2017/cc-PAR-extension-0517-v01.pdf</a:t>
            </a:r>
            <a:endParaRPr lang="en-US" altLang="en-US" sz="1350" b="0" dirty="0">
              <a:latin typeface="Arial" panose="020B0604020202020204" pitchFamily="34" charset="0"/>
            </a:endParaRPr>
          </a:p>
          <a:p>
            <a:pPr marL="0" indent="0" defTabSz="685800">
              <a:spcBef>
                <a:spcPct val="0"/>
              </a:spcBef>
              <a:buNone/>
            </a:pP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No Rebuttal comment.</a:t>
            </a:r>
          </a:p>
          <a:p>
            <a:pPr marL="0" indent="0" defTabSz="685800">
              <a:spcBef>
                <a:spcPct val="0"/>
              </a:spcBef>
              <a:buNone/>
            </a:pPr>
            <a:endParaRPr lang="en-US" altLang="en-US" sz="1350" b="0" dirty="0">
              <a:latin typeface="Arial" panose="020B0604020202020204" pitchFamily="34" charset="0"/>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21/35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2109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1563" y="1141810"/>
            <a:ext cx="7772400" cy="1066800"/>
          </a:xfrm>
        </p:spPr>
        <p:txBody>
          <a:bodyPr/>
          <a:lstStyle/>
          <a:p>
            <a:r>
              <a:rPr lang="en-US" dirty="0"/>
              <a:t>P802.1CBcv PAR &amp; CSD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Rectangle 1"/>
          <p:cNvSpPr>
            <a:spLocks noGrp="1" noChangeArrowheads="1"/>
          </p:cNvSpPr>
          <p:nvPr>
            <p:ph idx="1"/>
          </p:nvPr>
        </p:nvSpPr>
        <p:spPr bwMode="auto">
          <a:xfrm>
            <a:off x="685802" y="2604485"/>
            <a:ext cx="7303923" cy="256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P802.1CBcv - Amendment: Information Model, YANG Data Model </a:t>
            </a:r>
          </a:p>
          <a:p>
            <a:pPr marL="0" indent="0" defTabSz="685800">
              <a:spcBef>
                <a:spcPct val="0"/>
              </a:spcBef>
              <a:buNone/>
            </a:pPr>
            <a:r>
              <a:rPr lang="en-US" altLang="en-US" sz="1350" b="0" dirty="0">
                <a:latin typeface="Arial" panose="020B0604020202020204" pitchFamily="34" charset="0"/>
              </a:rPr>
              <a:t>and Management Information Base Module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http://www.ieee802.org/1/files/public/docs2017/cv-PAR-CSD-comments-0717-v01.pdf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has been updated:</a:t>
            </a:r>
          </a:p>
          <a:p>
            <a:pPr marL="0" indent="0" defTabSz="685800">
              <a:spcBef>
                <a:spcPct val="0"/>
              </a:spcBef>
              <a:buNone/>
            </a:pPr>
            <a:r>
              <a:rPr lang="en-US" altLang="en-US" sz="1350" b="0" dirty="0">
                <a:latin typeface="Arial" panose="020B0604020202020204" pitchFamily="34" charset="0"/>
                <a:hlinkClick r:id="rId3"/>
              </a:rPr>
              <a:t>http://www.ieee802.org/1/files/public/docs2017/cv-draft-PAR-0517-v02.pdf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CSD has been updated:</a:t>
            </a:r>
          </a:p>
          <a:p>
            <a:pPr marL="0" indent="0" defTabSz="685800">
              <a:spcBef>
                <a:spcPct val="0"/>
              </a:spcBef>
              <a:buNone/>
            </a:pPr>
            <a:r>
              <a:rPr lang="en-US" altLang="en-US" sz="1350" b="0" dirty="0">
                <a:latin typeface="Arial" panose="020B0604020202020204" pitchFamily="34" charset="0"/>
                <a:hlinkClick r:id="rId4"/>
              </a:rPr>
              <a:t>http://www.ieee802.org/1/files/public/docs2017/cv-draft-CSD-0517-v02.pdf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22/35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842726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Rebuttal to 802.1CBcv response</a:t>
            </a:r>
          </a:p>
        </p:txBody>
      </p:sp>
      <p:sp>
        <p:nvSpPr>
          <p:cNvPr id="3" name="Content Placeholder 2"/>
          <p:cNvSpPr>
            <a:spLocks noGrp="1"/>
          </p:cNvSpPr>
          <p:nvPr>
            <p:ph idx="1"/>
          </p:nvPr>
        </p:nvSpPr>
        <p:spPr/>
        <p:txBody>
          <a:bodyPr/>
          <a:lstStyle/>
          <a:p>
            <a:r>
              <a:rPr lang="en-US" dirty="0"/>
              <a:t>5 – PAR 6.1b – The citing of IEEE 802d requires that the full standard be listed in 8.1, as well as IEEE std. 802.  Also “RA” , “OID” and “URN” acronyms need to be spelled out on first usage as well.</a:t>
            </a:r>
          </a:p>
          <a:p>
            <a:endParaRPr lang="en-US" dirty="0"/>
          </a:p>
          <a:p>
            <a:r>
              <a:rPr lang="en-US" dirty="0"/>
              <a:t>6 – CSD 1.2.5 – In the beginning of the CSD, there is discussion of MIB and YANG models, but in the new text in 1.2.5, there seems to be a change to YANG and SNMP (transport of the MIB), should this section be referring to the impact of the MIB.  If Not, then you should also include a reference for SNMP.</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242621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163111"/>
            <a:ext cx="7772400" cy="1066800"/>
          </a:xfrm>
        </p:spPr>
        <p:txBody>
          <a:bodyPr/>
          <a:lstStyle/>
          <a:p>
            <a:r>
              <a:rPr lang="en-US" dirty="0"/>
              <a:t>P802.1AS-rev PAR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Rectangle 1"/>
          <p:cNvSpPr>
            <a:spLocks noGrp="1" noChangeArrowheads="1"/>
          </p:cNvSpPr>
          <p:nvPr>
            <p:ph idx="1"/>
          </p:nvPr>
        </p:nvSpPr>
        <p:spPr bwMode="auto">
          <a:xfrm>
            <a:off x="685802" y="2916110"/>
            <a:ext cx="713079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P802.1AS-Rev - Timing and Synchronization for Time-Sensitive</a:t>
            </a:r>
          </a:p>
          <a:p>
            <a:pPr marL="0" indent="0" defTabSz="685800">
              <a:spcBef>
                <a:spcPct val="0"/>
              </a:spcBef>
              <a:buNone/>
            </a:pPr>
            <a:r>
              <a:rPr lang="en-US" altLang="en-US" sz="1350" b="0" dirty="0">
                <a:latin typeface="Arial" panose="020B0604020202020204" pitchFamily="34" charset="0"/>
              </a:rPr>
              <a:t> Applications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http://ieee802.org/1/files/public/docs2017/as-rev-PAR-modification-comments-0717-v01.pdf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Modification Request has been updated:</a:t>
            </a:r>
          </a:p>
          <a:p>
            <a:pPr marL="0" indent="0" defTabSz="685800">
              <a:spcBef>
                <a:spcPct val="0"/>
              </a:spcBef>
              <a:buNone/>
            </a:pPr>
            <a:r>
              <a:rPr lang="en-US" altLang="en-US" sz="1350" b="0" dirty="0">
                <a:latin typeface="Arial" panose="020B0604020202020204" pitchFamily="34" charset="0"/>
                <a:hlinkClick r:id="rId3"/>
              </a:rPr>
              <a:t>http://ieee802.org/1/files/public/docs2017/as-rev-PAR-modification-0517-v02.pdf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678685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Rebuttal to 802.1ASrev response</a:t>
            </a:r>
          </a:p>
        </p:txBody>
      </p:sp>
      <p:sp>
        <p:nvSpPr>
          <p:cNvPr id="3" name="Content Placeholder 2"/>
          <p:cNvSpPr>
            <a:spLocks noGrp="1"/>
          </p:cNvSpPr>
          <p:nvPr>
            <p:ph idx="1"/>
          </p:nvPr>
        </p:nvSpPr>
        <p:spPr/>
        <p:txBody>
          <a:bodyPr/>
          <a:lstStyle/>
          <a:p>
            <a:r>
              <a:rPr lang="en-US" dirty="0"/>
              <a:t>2. PAR 6.1b – The explanation text seems to imply a review is not necessary.</a:t>
            </a:r>
          </a:p>
          <a:p>
            <a:r>
              <a:rPr lang="en-US" dirty="0"/>
              <a:t>Suggested Explanation Text: </a:t>
            </a:r>
          </a:p>
          <a:p>
            <a:pPr lvl="1"/>
            <a:r>
              <a:rPr lang="en-US" sz="1800" dirty="0"/>
              <a:t>“RAC should review the use of registry terms that appear in the document (e.g., OUI, </a:t>
            </a:r>
            <a:r>
              <a:rPr lang="en-US" sz="1800" dirty="0" err="1"/>
              <a:t>Ethertype</a:t>
            </a:r>
            <a:r>
              <a:rPr lang="en-US" sz="1800" dirty="0"/>
              <a:t>, EUI-64, EUI-48 and text suggesting using a mapping from EUI-48 to EUI-64 that is now deprecated because it potentially creates duplicate EUI-64 addresses).”</a:t>
            </a:r>
          </a:p>
          <a:p>
            <a:pPr lvl="1"/>
            <a:r>
              <a:rPr lang="en-US" sz="1800" dirty="0"/>
              <a:t>Also include the acronym expansion for “EUI”, “OUI”.</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597559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1141810"/>
            <a:ext cx="7772400" cy="1066800"/>
          </a:xfrm>
        </p:spPr>
        <p:txBody>
          <a:bodyPr/>
          <a:lstStyle/>
          <a:p>
            <a:r>
              <a:rPr lang="en-US" dirty="0"/>
              <a:t>P802.1ABcu PAR &amp; CSD with 802.1 comment responses</a:t>
            </a:r>
            <a:br>
              <a:rPr lang="en-US" dirty="0"/>
            </a:br>
            <a:endParaRPr lang="en-US"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7" name="Rectangle 1"/>
          <p:cNvSpPr>
            <a:spLocks noGrp="1" noChangeArrowheads="1"/>
          </p:cNvSpPr>
          <p:nvPr>
            <p:ph idx="1"/>
          </p:nvPr>
        </p:nvSpPr>
        <p:spPr bwMode="auto">
          <a:xfrm>
            <a:off x="685802" y="2604485"/>
            <a:ext cx="8458085" cy="2562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PAR for P802.1ABcu - Amendment: LLDP YANG Data Model  were </a:t>
            </a:r>
          </a:p>
          <a:p>
            <a:pPr marL="0" indent="0" defTabSz="685800">
              <a:spcBef>
                <a:spcPct val="0"/>
              </a:spcBef>
              <a:buNone/>
            </a:pPr>
            <a:r>
              <a:rPr lang="en-US" altLang="en-US" sz="1350" b="0" dirty="0">
                <a:latin typeface="Arial" panose="020B0604020202020204" pitchFamily="34" charset="0"/>
              </a:rPr>
              <a:t>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2"/>
              </a:rPr>
              <a:t>http://ieee802.org/1/files/public/docs2017/cu-PAR-CSD-comments-0717-v01.pdf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has been updated:</a:t>
            </a:r>
          </a:p>
          <a:p>
            <a:pPr marL="0" indent="0" defTabSz="685800">
              <a:spcBef>
                <a:spcPct val="0"/>
              </a:spcBef>
              <a:buNone/>
            </a:pPr>
            <a:r>
              <a:rPr lang="en-US" altLang="en-US" sz="1350" b="0" dirty="0">
                <a:latin typeface="Arial" panose="020B0604020202020204" pitchFamily="34" charset="0"/>
                <a:hlinkClick r:id="rId3"/>
              </a:rPr>
              <a:t>http://ieee802.org/1/files/public/docs2017/cu-draft-PAR-0517-v02.pdf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updated CSD:</a:t>
            </a:r>
          </a:p>
          <a:p>
            <a:pPr marL="0" indent="0" defTabSz="685800">
              <a:spcBef>
                <a:spcPct val="0"/>
              </a:spcBef>
              <a:buNone/>
            </a:pPr>
            <a:r>
              <a:rPr lang="en-US" altLang="en-US" sz="1350" b="0" dirty="0">
                <a:latin typeface="Arial" panose="020B0604020202020204" pitchFamily="34" charset="0"/>
                <a:hlinkClick r:id="rId4"/>
              </a:rPr>
              <a:t>http://ieee802.org/1/files/public/docs2017/cu-draft-CSD-0517-v02.pdf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8131394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76096"/>
            <a:ext cx="7770813" cy="474663"/>
          </a:xfrm>
        </p:spPr>
        <p:txBody>
          <a:bodyPr/>
          <a:lstStyle/>
          <a:p>
            <a:r>
              <a:rPr lang="en-US" dirty="0"/>
              <a:t>Rebuttal to 802.1ABcu</a:t>
            </a:r>
          </a:p>
        </p:txBody>
      </p:sp>
      <p:sp>
        <p:nvSpPr>
          <p:cNvPr id="3" name="Content Placeholder 2"/>
          <p:cNvSpPr>
            <a:spLocks noGrp="1"/>
          </p:cNvSpPr>
          <p:nvPr>
            <p:ph idx="1"/>
          </p:nvPr>
        </p:nvSpPr>
        <p:spPr>
          <a:xfrm>
            <a:off x="628073" y="1609364"/>
            <a:ext cx="7770813" cy="3618401"/>
          </a:xfrm>
        </p:spPr>
        <p:txBody>
          <a:bodyPr/>
          <a:lstStyle/>
          <a:p>
            <a:pPr>
              <a:buAutoNum type="arabicPeriod"/>
            </a:pPr>
            <a:r>
              <a:rPr lang="en-US" sz="2000" dirty="0"/>
              <a:t>PAR 5.2.b (project scope) </a:t>
            </a:r>
          </a:p>
          <a:p>
            <a:pPr marL="300038" lvl="1" indent="0"/>
            <a:r>
              <a:rPr lang="en-US" sz="1800" dirty="0"/>
              <a:t>– the addition of the “Additionally, this amendment will address errors or omissions to existing features related to the aforementioned clauses as approved by the 802.1 maintenance process.”</a:t>
            </a:r>
          </a:p>
          <a:p>
            <a:pPr lvl="1"/>
            <a:r>
              <a:rPr lang="en-US" sz="1800" dirty="0"/>
              <a:t>The “IEEE 802.1 maintenance process” does not have a PAR, so it is not an authorized Activity.  The purpose each of the 802.1 maintenance PARs should  authorize the specific activity that is proposed.</a:t>
            </a:r>
          </a:p>
          <a:p>
            <a:pPr lvl="1"/>
            <a:r>
              <a:rPr lang="en-US" sz="1800" dirty="0"/>
              <a:t>Delete the “as approved by the 802.1 maintenance process”.</a:t>
            </a:r>
          </a:p>
          <a:p>
            <a:r>
              <a:rPr lang="en-US" sz="2000" dirty="0"/>
              <a:t>2. PAR – 6.1b – “</a:t>
            </a:r>
            <a:r>
              <a:rPr lang="en-US" sz="2000" b="0" dirty="0"/>
              <a:t>The YANG Data Model will be assigned a URN based on the RA URN tutorial and IEEE </a:t>
            </a:r>
            <a:r>
              <a:rPr lang="en-US" sz="2000" b="0" dirty="0" err="1"/>
              <a:t>Std</a:t>
            </a:r>
            <a:r>
              <a:rPr lang="en-US" sz="2000" b="0" dirty="0"/>
              <a:t> 802d.”</a:t>
            </a:r>
          </a:p>
          <a:p>
            <a:pPr marL="642938" lvl="1" indent="-342900">
              <a:buFont typeface="+mj-lt"/>
              <a:buAutoNum type="alphaLcParenR"/>
            </a:pPr>
            <a:r>
              <a:rPr lang="en-US" sz="1800" dirty="0"/>
              <a:t>The acronyms need to be expanded “URN”, “RA”</a:t>
            </a:r>
          </a:p>
          <a:p>
            <a:pPr marL="642938" lvl="1" indent="-342900">
              <a:buFont typeface="+mj-lt"/>
              <a:buAutoNum type="alphaLcParenR"/>
            </a:pPr>
            <a:r>
              <a:rPr lang="en-US" sz="1800" dirty="0"/>
              <a:t>The RA URN tutorial should include a reference.</a:t>
            </a:r>
          </a:p>
          <a:p>
            <a:pPr marL="642938" lvl="1" indent="-342900">
              <a:buFont typeface="+mj-lt"/>
              <a:buAutoNum type="alphaLcParenR"/>
            </a:pPr>
            <a:r>
              <a:rPr lang="en-US" sz="1800" dirty="0"/>
              <a:t>IEEE </a:t>
            </a:r>
            <a:r>
              <a:rPr lang="en-US" sz="1800" dirty="0" err="1"/>
              <a:t>Std</a:t>
            </a:r>
            <a:r>
              <a:rPr lang="en-US" sz="1800" dirty="0"/>
              <a:t> 802d should be fully cited in 8.1</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27/35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66688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592388" cy="762000"/>
          </a:xfrm>
        </p:spPr>
        <p:txBody>
          <a:bodyPr/>
          <a:lstStyle/>
          <a:p>
            <a:r>
              <a:rPr lang="en-GB" dirty="0" smtClean="0"/>
              <a:t>Attendance Total</a:t>
            </a:r>
            <a:endParaRPr lang="en-GB"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4</a:t>
            </a:fld>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5" name="Picture 4"/>
          <p:cNvPicPr>
            <a:picLocks noChangeAspect="1"/>
          </p:cNvPicPr>
          <p:nvPr/>
        </p:nvPicPr>
        <p:blipFill>
          <a:blip r:embed="rId3"/>
          <a:stretch>
            <a:fillRect/>
          </a:stretch>
        </p:blipFill>
        <p:spPr>
          <a:xfrm>
            <a:off x="2322816" y="685800"/>
            <a:ext cx="6225463" cy="5620794"/>
          </a:xfrm>
          <a:prstGeom prst="rect">
            <a:avLst/>
          </a:prstGeom>
        </p:spPr>
      </p:pic>
      <p:sp>
        <p:nvSpPr>
          <p:cNvPr id="4" name="Date Placeholder 3"/>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32234607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P802.1ACct PAR &amp; CSD with 802.1 comment responses</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7" name="Rectangle 1"/>
          <p:cNvSpPr>
            <a:spLocks noGrp="1" noChangeArrowheads="1"/>
          </p:cNvSpPr>
          <p:nvPr>
            <p:ph idx="1"/>
          </p:nvPr>
        </p:nvSpPr>
        <p:spPr bwMode="auto">
          <a:xfrm>
            <a:off x="685801" y="2205325"/>
            <a:ext cx="7770814" cy="297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Comments on the P802.1ACct  PAR were received from 802.11 and 802.3.</a:t>
            </a: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responses to the comment are here:</a:t>
            </a:r>
          </a:p>
          <a:p>
            <a:pPr marL="0" indent="0" defTabSz="685800">
              <a:spcBef>
                <a:spcPct val="0"/>
              </a:spcBef>
              <a:buNone/>
            </a:pPr>
            <a:r>
              <a:rPr lang="en-US" altLang="en-US" sz="1350" b="0" dirty="0">
                <a:latin typeface="Arial" panose="020B0604020202020204" pitchFamily="34" charset="0"/>
                <a:hlinkClick r:id="rId3"/>
              </a:rPr>
              <a:t>https://mentor.ieee.org/802.15/dcn/17/15-17-0411-01-003d-responses-to-par-802-1acct-amendment-review-comments.pptx</a:t>
            </a:r>
            <a:endParaRPr lang="en-US" altLang="en-US" sz="1350" b="0" dirty="0">
              <a:latin typeface="Arial" panose="020B0604020202020204" pitchFamily="34" charset="0"/>
            </a:endParaRPr>
          </a:p>
          <a:p>
            <a:pPr marL="0" indent="0" defTabSz="685800">
              <a:spcBef>
                <a:spcPct val="0"/>
              </a:spcBef>
              <a:buNone/>
            </a:pP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PAR has been updated:</a:t>
            </a:r>
          </a:p>
          <a:p>
            <a:pPr marL="0" indent="0" defTabSz="685800">
              <a:spcBef>
                <a:spcPct val="0"/>
              </a:spcBef>
              <a:buNone/>
            </a:pPr>
            <a:r>
              <a:rPr lang="en-US" altLang="en-US" sz="1350" b="0" dirty="0">
                <a:latin typeface="Arial" panose="020B0604020202020204" pitchFamily="34" charset="0"/>
                <a:hlinkClick r:id="rId4"/>
              </a:rPr>
              <a:t>http://www.ieee802.org/1/files/public/docs2017/ACct-draft-PAR-0517-v02.pdf</a:t>
            </a: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 </a:t>
            </a:r>
          </a:p>
          <a:p>
            <a:pPr marL="0" indent="0" defTabSz="685800">
              <a:spcBef>
                <a:spcPct val="0"/>
              </a:spcBef>
              <a:buNone/>
            </a:pPr>
            <a:r>
              <a:rPr lang="en-US" altLang="en-US" sz="1350" b="0" dirty="0">
                <a:latin typeface="Arial" panose="020B0604020202020204" pitchFamily="34" charset="0"/>
              </a:rPr>
              <a:t>The updated CSD:</a:t>
            </a:r>
          </a:p>
          <a:p>
            <a:pPr marL="0" indent="0" defTabSz="685800">
              <a:spcBef>
                <a:spcPct val="0"/>
              </a:spcBef>
              <a:buNone/>
            </a:pPr>
            <a:r>
              <a:rPr lang="en-US" altLang="en-US" sz="1350" b="0" dirty="0">
                <a:latin typeface="Arial" panose="020B0604020202020204" pitchFamily="34" charset="0"/>
                <a:hlinkClick r:id="rId5"/>
              </a:rPr>
              <a:t>http://www.ieee802.org/1/files/public/docs2017/ACct-draft-CSD-0517-v02.pdf</a:t>
            </a:r>
            <a:endParaRPr lang="en-US" altLang="en-US" sz="1350" b="0" dirty="0">
              <a:latin typeface="Arial" panose="020B0604020202020204" pitchFamily="34" charset="0"/>
            </a:endParaRPr>
          </a:p>
          <a:p>
            <a:pPr marL="0" indent="0" defTabSz="685800">
              <a:spcBef>
                <a:spcPct val="0"/>
              </a:spcBef>
              <a:buNone/>
            </a:pPr>
            <a:endParaRPr lang="en-US" altLang="en-US" sz="1350" b="0" dirty="0">
              <a:latin typeface="Arial" panose="020B0604020202020204" pitchFamily="34" charset="0"/>
            </a:endParaRPr>
          </a:p>
          <a:p>
            <a:pPr marL="0" indent="0" defTabSz="685800">
              <a:spcBef>
                <a:spcPct val="0"/>
              </a:spcBef>
              <a:buNone/>
            </a:pPr>
            <a:r>
              <a:rPr lang="en-US" altLang="en-US" sz="1350" b="0" dirty="0">
                <a:latin typeface="Arial" panose="020B0604020202020204" pitchFamily="34" charset="0"/>
              </a:rPr>
              <a:t>No Rebuttal Comments</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28/35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672177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P802.1AE PAR &amp; CSD with 802.1 comment responses</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8" name="Rectangle 2"/>
          <p:cNvSpPr>
            <a:spLocks noGrp="1" noChangeArrowheads="1"/>
          </p:cNvSpPr>
          <p:nvPr>
            <p:ph idx="1"/>
          </p:nvPr>
        </p:nvSpPr>
        <p:spPr bwMode="auto">
          <a:xfrm>
            <a:off x="514351" y="3020579"/>
            <a:ext cx="7390485" cy="1731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indent="0" defTabSz="685800">
              <a:spcBef>
                <a:spcPct val="0"/>
              </a:spcBef>
              <a:buNone/>
            </a:pPr>
            <a:r>
              <a:rPr lang="en-US" altLang="en-US" sz="1350" b="0">
                <a:latin typeface="Arial" panose="020B0604020202020204" pitchFamily="34" charset="0"/>
              </a:rPr>
              <a:t>Comments on the P802.1AE PAR were received from 802.11 and 802.3.</a:t>
            </a:r>
          </a:p>
          <a:p>
            <a:pPr marL="0" indent="0" defTabSz="685800">
              <a:spcBef>
                <a:spcPct val="0"/>
              </a:spcBef>
              <a:buNone/>
            </a:pPr>
            <a:r>
              <a:rPr lang="en-US" altLang="en-US" sz="1350" b="0">
                <a:latin typeface="Arial" panose="020B0604020202020204" pitchFamily="34" charset="0"/>
              </a:rPr>
              <a:t> </a:t>
            </a:r>
          </a:p>
          <a:p>
            <a:pPr marL="0" indent="0" defTabSz="685800">
              <a:spcBef>
                <a:spcPct val="0"/>
              </a:spcBef>
              <a:buNone/>
            </a:pPr>
            <a:r>
              <a:rPr lang="en-US" altLang="en-US" sz="1350" b="0">
                <a:latin typeface="Arial" panose="020B0604020202020204" pitchFamily="34" charset="0"/>
              </a:rPr>
              <a:t>The responses to the comment are here:</a:t>
            </a:r>
          </a:p>
          <a:p>
            <a:pPr marL="0" indent="0" defTabSz="685800">
              <a:spcBef>
                <a:spcPct val="0"/>
              </a:spcBef>
              <a:buNone/>
            </a:pPr>
            <a:r>
              <a:rPr lang="en-US" altLang="en-US" sz="1350" b="0">
                <a:latin typeface="Arial" panose="020B0604020202020204" pitchFamily="34" charset="0"/>
                <a:hlinkClick r:id="rId2"/>
              </a:rPr>
              <a:t>http://www.ieee802.org/1/files/public/docs2017/ae-rev-par-response-to-comments-0717-v01.txt</a:t>
            </a:r>
            <a:endParaRPr lang="en-US" altLang="en-US" sz="1350" b="0">
              <a:latin typeface="Arial" panose="020B0604020202020204" pitchFamily="34" charset="0"/>
            </a:endParaRPr>
          </a:p>
          <a:p>
            <a:pPr marL="0" indent="0" defTabSz="685800">
              <a:spcBef>
                <a:spcPct val="0"/>
              </a:spcBef>
              <a:buNone/>
            </a:pPr>
            <a:r>
              <a:rPr lang="en-US" altLang="en-US" sz="1350" b="0">
                <a:latin typeface="Arial" panose="020B0604020202020204" pitchFamily="34" charset="0"/>
              </a:rPr>
              <a:t> </a:t>
            </a:r>
          </a:p>
          <a:p>
            <a:pPr marL="0" indent="0" defTabSz="685800">
              <a:spcBef>
                <a:spcPct val="0"/>
              </a:spcBef>
              <a:buNone/>
            </a:pPr>
            <a:r>
              <a:rPr lang="en-US" altLang="en-US" sz="1350" b="0">
                <a:latin typeface="Arial" panose="020B0604020202020204" pitchFamily="34" charset="0"/>
              </a:rPr>
              <a:t>The PAR has been updated:</a:t>
            </a:r>
          </a:p>
          <a:p>
            <a:pPr marL="0" indent="0" defTabSz="685800">
              <a:spcBef>
                <a:spcPct val="0"/>
              </a:spcBef>
              <a:buNone/>
            </a:pPr>
            <a:r>
              <a:rPr lang="en-US" altLang="en-US" sz="1350" b="0">
                <a:latin typeface="Arial" panose="020B0604020202020204" pitchFamily="34" charset="0"/>
                <a:hlinkClick r:id="rId3"/>
              </a:rPr>
              <a:t>http://www.ieee802.org/1/files/public/docs2017/ae-seaman-rev-draft-par0717-v04.pdf</a:t>
            </a:r>
            <a:endParaRPr lang="en-US" altLang="en-US" sz="1350" b="0">
              <a:latin typeface="Arial" panose="020B0604020202020204" pitchFamily="34" charset="0"/>
            </a:endParaRPr>
          </a:p>
          <a:p>
            <a:pPr marL="0" indent="0" defTabSz="685800">
              <a:spcBef>
                <a:spcPct val="0"/>
              </a:spcBef>
              <a:buNone/>
            </a:pPr>
            <a:r>
              <a:rPr lang="en-US" altLang="en-US" sz="1350" b="0">
                <a:latin typeface="Arial" panose="020B0604020202020204" pitchFamily="34" charset="0"/>
              </a:rPr>
              <a:t> </a:t>
            </a: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29/35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7118417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Rebuttal to P802.1AE</a:t>
            </a:r>
          </a:p>
        </p:txBody>
      </p:sp>
      <p:sp>
        <p:nvSpPr>
          <p:cNvPr id="3" name="Content Placeholder 2"/>
          <p:cNvSpPr>
            <a:spLocks noGrp="1"/>
          </p:cNvSpPr>
          <p:nvPr>
            <p:ph idx="1"/>
          </p:nvPr>
        </p:nvSpPr>
        <p:spPr/>
        <p:txBody>
          <a:bodyPr/>
          <a:lstStyle/>
          <a:p>
            <a:pPr>
              <a:buAutoNum type="arabicPeriod"/>
            </a:pPr>
            <a:r>
              <a:rPr lang="en-US" b="0" dirty="0"/>
              <a:t>PAR 6.1.b. Explanation: “RAC review of previously reviewed text is appropriate to assure terminology and descriptions of usage are correct.”</a:t>
            </a:r>
          </a:p>
          <a:p>
            <a:pPr marL="300038" lvl="1" indent="0"/>
            <a:r>
              <a:rPr lang="en-US" b="0" dirty="0"/>
              <a:t>Suggested replacement: “</a:t>
            </a:r>
            <a:r>
              <a:rPr lang="en-US" dirty="0"/>
              <a:t>RAC should review the use of registry terms that appear in the document.”</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30/35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057316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802.3</a:t>
            </a:r>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7" name="Rectangle 1"/>
          <p:cNvSpPr>
            <a:spLocks noGrp="1" noChangeArrowheads="1"/>
          </p:cNvSpPr>
          <p:nvPr>
            <p:ph idx="1"/>
          </p:nvPr>
        </p:nvSpPr>
        <p:spPr bwMode="auto">
          <a:xfrm>
            <a:off x="685802" y="2085114"/>
            <a:ext cx="7770813"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marL="0" indent="0" defTabSz="685800">
              <a:spcBef>
                <a:spcPct val="0"/>
              </a:spcBef>
              <a:buNone/>
            </a:pPr>
            <a:r>
              <a:rPr lang="en-US" altLang="en-US" sz="1350" b="0" dirty="0">
                <a:latin typeface="Arial" panose="020B0604020202020204" pitchFamily="34" charset="0"/>
              </a:rPr>
              <a:t>Dear EC members,</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Please find below the comments and responses in respect to the draft IEEE P802.3bt PAR extension request. The updated draft PAR extension request can be accessed as follows. In addition, as the result of our own review of the IEEE P802.3bt CSD (grandfathered 5C), a change has been made with respect to existing 2-pair </a:t>
            </a:r>
            <a:r>
              <a:rPr lang="en-US" altLang="en-US" sz="1350" b="0" dirty="0" err="1">
                <a:latin typeface="Arial" panose="020B0604020202020204" pitchFamily="34" charset="0"/>
              </a:rPr>
              <a:t>PoE</a:t>
            </a:r>
            <a:r>
              <a:rPr lang="en-US" altLang="en-US" sz="1350" b="0" dirty="0">
                <a:latin typeface="Arial" panose="020B0604020202020204" pitchFamily="34" charset="0"/>
              </a:rPr>
              <a:t> being specified in Clause 33 and the new 4-pair </a:t>
            </a:r>
            <a:r>
              <a:rPr lang="en-US" altLang="en-US" sz="1350" b="0" dirty="0" err="1">
                <a:latin typeface="Arial" panose="020B0604020202020204" pitchFamily="34" charset="0"/>
              </a:rPr>
              <a:t>PoE</a:t>
            </a:r>
            <a:r>
              <a:rPr lang="en-US" altLang="en-US" sz="1350" b="0" dirty="0">
                <a:latin typeface="Arial" panose="020B0604020202020204" pitchFamily="34" charset="0"/>
              </a:rPr>
              <a:t> in Clause 145. </a:t>
            </a:r>
          </a:p>
          <a:p>
            <a:pPr marL="0" indent="0" defTabSz="685800">
              <a:spcBef>
                <a:spcPct val="0"/>
              </a:spcBef>
              <a:buNone/>
            </a:pPr>
            <a:r>
              <a:rPr lang="en-US" altLang="en-US" sz="1350" b="0" dirty="0">
                <a:latin typeface="Arial" panose="020B0604020202020204" pitchFamily="34" charset="0"/>
              </a:rPr>
              <a:t>The updated CSD (grandfathered 5C), with change marks, can be accessed at the as follows.</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Best regards,</a:t>
            </a:r>
            <a:br>
              <a:rPr lang="en-US" altLang="en-US" sz="1350" b="0" dirty="0">
                <a:latin typeface="Arial" panose="020B0604020202020204" pitchFamily="34" charset="0"/>
              </a:rPr>
            </a:br>
            <a:r>
              <a:rPr lang="en-US" altLang="en-US" sz="1350" b="0" dirty="0">
                <a:latin typeface="Arial" panose="020B0604020202020204" pitchFamily="34" charset="0"/>
              </a:rPr>
              <a:t>  David</a:t>
            </a:r>
            <a:br>
              <a:rPr lang="en-US" altLang="en-US" sz="1350" b="0" dirty="0">
                <a:latin typeface="Arial" panose="020B0604020202020204" pitchFamily="34" charset="0"/>
              </a:rPr>
            </a:br>
            <a:r>
              <a:rPr lang="en-US" altLang="en-US" sz="1350" b="0" dirty="0">
                <a:latin typeface="Arial" panose="020B0604020202020204" pitchFamily="34" charset="0"/>
              </a:rPr>
              <a:t/>
            </a:r>
            <a:br>
              <a:rPr lang="en-US" altLang="en-US" sz="1350" b="0" dirty="0">
                <a:latin typeface="Arial" panose="020B0604020202020204" pitchFamily="34" charset="0"/>
              </a:rPr>
            </a:br>
            <a:r>
              <a:rPr lang="en-US" altLang="en-US" sz="1350" b="0" dirty="0">
                <a:latin typeface="Arial" panose="020B0604020202020204" pitchFamily="34" charset="0"/>
              </a:rPr>
              <a:t>Updated IEEE P802.3bt draft PAR extension request: &lt;</a:t>
            </a:r>
            <a:r>
              <a:rPr lang="en-US" altLang="en-US" sz="1350" b="0" dirty="0">
                <a:latin typeface="Arial" panose="020B0604020202020204" pitchFamily="34" charset="0"/>
                <a:hlinkClick r:id="rId2"/>
              </a:rPr>
              <a:t>https://mentor.ieee.org/802-ec/dcn/17/ec-17-0087-02-00EC-ieee-p802-3bt-dte-power-via-mdi-over-4-pair-par-extension-request.pdf</a:t>
            </a:r>
            <a:r>
              <a:rPr lang="en-US" altLang="en-US" sz="1350" b="0" dirty="0">
                <a:latin typeface="Arial" panose="020B0604020202020204" pitchFamily="34" charset="0"/>
              </a:rPr>
              <a:t>&gt;</a:t>
            </a:r>
            <a:br>
              <a:rPr lang="en-US" altLang="en-US" sz="1350" b="0" dirty="0">
                <a:latin typeface="Arial" panose="020B0604020202020204" pitchFamily="34" charset="0"/>
              </a:rPr>
            </a:br>
            <a:r>
              <a:rPr lang="en-US" altLang="en-US" sz="1350" b="0" dirty="0">
                <a:latin typeface="Arial" panose="020B0604020202020204" pitchFamily="34" charset="0"/>
              </a:rPr>
              <a:t>IEEE P802.3bt draft modified CSD (grandfathered 5C): &lt;</a:t>
            </a:r>
            <a:r>
              <a:rPr lang="en-US" altLang="en-US" sz="1350" b="0" dirty="0">
                <a:latin typeface="Arial" panose="020B0604020202020204" pitchFamily="34" charset="0"/>
                <a:hlinkClick r:id="rId3"/>
              </a:rPr>
              <a:t>https://mentor.ieee.org/802-ec/dcn/17/ec-17-0132-01-00EC-ieee-p802-3bt-draft-modified-csd.pdf</a:t>
            </a:r>
            <a:r>
              <a:rPr lang="en-US" altLang="en-US" sz="1350" b="0" dirty="0">
                <a:latin typeface="Arial" panose="020B0604020202020204" pitchFamily="34" charset="0"/>
              </a:rPr>
              <a:t>&gt;</a:t>
            </a:r>
            <a:br>
              <a:rPr lang="en-US" altLang="en-US" sz="1350" b="0" dirty="0">
                <a:latin typeface="Arial" panose="020B0604020202020204" pitchFamily="34" charset="0"/>
              </a:rPr>
            </a:br>
            <a:endParaRPr lang="en-US" altLang="en-US" sz="1350" b="0" dirty="0">
              <a:latin typeface="Arial" panose="020B0604020202020204" pitchFamily="34" charset="0"/>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31/35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789432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1371603"/>
            <a:ext cx="7770813" cy="329206"/>
          </a:xfrm>
        </p:spPr>
        <p:txBody>
          <a:bodyPr/>
          <a:lstStyle/>
          <a:p>
            <a:pPr lvl="0"/>
            <a:r>
              <a:rPr lang="en-US" altLang="en-US" dirty="0"/>
              <a:t>802.3 comment response to 802.11 comments</a:t>
            </a:r>
            <a:endParaRPr lang="en-US" dirty="0"/>
          </a:p>
        </p:txBody>
      </p:sp>
      <p:sp>
        <p:nvSpPr>
          <p:cNvPr id="3" name="Content Placeholder 2"/>
          <p:cNvSpPr>
            <a:spLocks noGrp="1"/>
          </p:cNvSpPr>
          <p:nvPr>
            <p:ph idx="1"/>
          </p:nvPr>
        </p:nvSpPr>
        <p:spPr>
          <a:xfrm>
            <a:off x="685802" y="2206431"/>
            <a:ext cx="7770813" cy="3726413"/>
          </a:xfrm>
        </p:spPr>
        <p:txBody>
          <a:bodyPr/>
          <a:lstStyle/>
          <a:p>
            <a:r>
              <a:rPr lang="en-US" altLang="en-US" sz="1800" dirty="0"/>
              <a:t>Why two years?  If the expected completion date is May 2018, that leaves 6 months cushion. Providing an explanation for the need for the extra year may be warranted.</a:t>
            </a:r>
            <a:br>
              <a:rPr lang="en-US" altLang="en-US" sz="1800" dirty="0"/>
            </a:br>
            <a:r>
              <a:rPr lang="en-US" altLang="en-US" sz="1800" dirty="0"/>
              <a:t/>
            </a:r>
            <a:br>
              <a:rPr lang="en-US" altLang="en-US" sz="1800" dirty="0"/>
            </a:br>
            <a:r>
              <a:rPr lang="en-US" altLang="en-US" sz="1800" dirty="0"/>
              <a:t>ACCEPTED: The number of years that the extension is being requested for has been changed to one.</a:t>
            </a:r>
            <a:br>
              <a:rPr lang="en-US" altLang="en-US" sz="1800" dirty="0"/>
            </a:br>
            <a:r>
              <a:rPr lang="en-US" altLang="en-US" sz="1800" dirty="0"/>
              <a:t>-----</a:t>
            </a:r>
          </a:p>
          <a:p>
            <a:r>
              <a:rPr lang="en-US" altLang="en-US" sz="1800" dirty="0"/>
              <a:t>Does this group really not meet via Teleconference?</a:t>
            </a:r>
            <a:br>
              <a:rPr lang="en-US" altLang="en-US" sz="1800" dirty="0"/>
            </a:br>
            <a:r>
              <a:rPr lang="en-US" altLang="en-US" sz="1800" dirty="0"/>
              <a:t/>
            </a:r>
            <a:br>
              <a:rPr lang="en-US" altLang="en-US" sz="1800" dirty="0"/>
            </a:br>
            <a:r>
              <a:rPr lang="en-US" altLang="en-US" sz="1800" dirty="0"/>
              <a:t>ACCEPTED: While the IEEE P802.3bt Task Force itself only meets in person, there are a number of IEEE P802.3bt Task Force Ad </a:t>
            </a:r>
            <a:r>
              <a:rPr lang="en-US" altLang="en-US" sz="1800" dirty="0" err="1"/>
              <a:t>Hocs</a:t>
            </a:r>
            <a:r>
              <a:rPr lang="en-US" altLang="en-US" sz="1800" dirty="0"/>
              <a:t> that meet by teleconference 10 times a year. Based on this the response to item 3.3 in respect to teleconferences has been updated to 10. </a:t>
            </a:r>
            <a:endParaRPr lang="en-US" sz="1800" dirty="0"/>
          </a:p>
          <a:p>
            <a:endParaRPr lang="en-US" sz="1800"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32/35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701423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2" y="1371603"/>
            <a:ext cx="7770813" cy="383212"/>
          </a:xfrm>
          <a:ln/>
        </p:spPr>
        <p:txBody>
          <a:bodyPr/>
          <a:lstStyle/>
          <a:p>
            <a:pPr algn="l">
              <a:tabLst>
                <a:tab pos="0" algn="l"/>
                <a:tab pos="685800" algn="l"/>
                <a:tab pos="1371600" algn="l"/>
                <a:tab pos="2057400" algn="l"/>
                <a:tab pos="2743200" algn="l"/>
                <a:tab pos="3429000" algn="l"/>
                <a:tab pos="4114800" algn="l"/>
                <a:tab pos="4800600" algn="l"/>
                <a:tab pos="5486400" algn="l"/>
                <a:tab pos="6172200" algn="l"/>
                <a:tab pos="6858000" algn="l"/>
                <a:tab pos="7543800" algn="l"/>
              </a:tabLst>
            </a:pPr>
            <a:r>
              <a:rPr lang="en-GB" dirty="0"/>
              <a:t>References:</a:t>
            </a:r>
          </a:p>
        </p:txBody>
      </p:sp>
      <p:sp>
        <p:nvSpPr>
          <p:cNvPr id="11266" name="Rectangle 2"/>
          <p:cNvSpPr>
            <a:spLocks noGrp="1" noChangeArrowheads="1"/>
          </p:cNvSpPr>
          <p:nvPr>
            <p:ph idx="1"/>
          </p:nvPr>
        </p:nvSpPr>
        <p:spPr>
          <a:xfrm>
            <a:off x="685802" y="2024845"/>
            <a:ext cx="7770813" cy="3766355"/>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r>
              <a:rPr lang="en-US" dirty="0" smtClean="0"/>
              <a:t>Minutes</a:t>
            </a:r>
            <a:r>
              <a:rPr lang="en-US" dirty="0"/>
              <a:t>: </a:t>
            </a:r>
            <a:endParaRPr lang="en-US" dirty="0" smtClean="0"/>
          </a:p>
          <a:p>
            <a:pPr lvl="1"/>
            <a:r>
              <a:rPr lang="en-US" dirty="0" smtClean="0"/>
              <a:t>Previous </a:t>
            </a:r>
            <a:r>
              <a:rPr lang="en-US" dirty="0"/>
              <a:t>Plenary: </a:t>
            </a:r>
            <a:r>
              <a:rPr lang="en-US" dirty="0" smtClean="0"/>
              <a:t>11-17/461r0:</a:t>
            </a:r>
          </a:p>
          <a:p>
            <a:pPr lvl="2"/>
            <a:r>
              <a:rPr lang="en-US" sz="1800" dirty="0" smtClean="0">
                <a:hlinkClick r:id="rId4"/>
              </a:rPr>
              <a:t>https</a:t>
            </a:r>
            <a:r>
              <a:rPr lang="en-US" sz="1800" dirty="0">
                <a:hlinkClick r:id="rId4"/>
              </a:rPr>
              <a:t>://</a:t>
            </a:r>
            <a:r>
              <a:rPr lang="en-US" sz="1800" dirty="0" smtClean="0">
                <a:hlinkClick r:id="rId4"/>
              </a:rPr>
              <a:t>mentor.ieee.org/802.11/dcn/17/11-17-0461-00-0PAR-minutes-march-2017-session.docx</a:t>
            </a:r>
            <a:endParaRPr lang="en-US" sz="1800" dirty="0" smtClean="0"/>
          </a:p>
          <a:p>
            <a:pPr lvl="1"/>
            <a:r>
              <a:rPr lang="en-US" dirty="0" smtClean="0"/>
              <a:t>Current </a:t>
            </a:r>
            <a:r>
              <a:rPr lang="en-US" dirty="0"/>
              <a:t>Meeting: </a:t>
            </a:r>
            <a:r>
              <a:rPr lang="en-US" dirty="0" smtClean="0"/>
              <a:t>11-17/1092r0</a:t>
            </a:r>
            <a:endParaRPr lang="en-US" sz="3200" dirty="0"/>
          </a:p>
          <a:p>
            <a:pPr lvl="2"/>
            <a:r>
              <a:rPr lang="en-US" sz="1600" dirty="0" smtClean="0">
                <a:hlinkClick r:id="rId5"/>
              </a:rPr>
              <a:t>https</a:t>
            </a:r>
            <a:r>
              <a:rPr lang="en-US" sz="1600" dirty="0">
                <a:hlinkClick r:id="rId5"/>
              </a:rPr>
              <a:t>://mentor.ieee.org/802.11/dcn/17/11-17-1092-00-0PAR-minutes-july-2017-session.docx</a:t>
            </a:r>
            <a:r>
              <a:rPr lang="en-US" sz="1600" dirty="0"/>
              <a:t>  &gt;</a:t>
            </a:r>
            <a:endParaRPr lang="en-US" sz="3400" dirty="0"/>
          </a:p>
        </p:txBody>
      </p:sp>
      <p:sp>
        <p:nvSpPr>
          <p:cNvPr id="5" name="Footer Placeholder 4"/>
          <p:cNvSpPr>
            <a:spLocks noGrp="1"/>
          </p:cNvSpPr>
          <p:nvPr>
            <p:ph type="ftr" idx="11"/>
          </p:nvPr>
        </p:nvSpPr>
        <p:spPr>
          <a:xfrm>
            <a:off x="6960158" y="6475413"/>
            <a:ext cx="1583767" cy="184666"/>
          </a:xfr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45</a:t>
            </a:fld>
            <a:endParaRPr lang="en-GB"/>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35/35 of 11-17-0858 by Jon Rosdahl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821796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46</a:t>
            </a:fld>
            <a:endParaRPr lang="en-GB" altLang="en-US" sz="1200" b="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685800" y="1524000"/>
            <a:ext cx="7772400" cy="381000"/>
          </a:xfrm>
          <a:noFill/>
        </p:spPr>
        <p:txBody>
          <a:bodyPr/>
          <a:lstStyle/>
          <a:p>
            <a:pPr algn="ctr">
              <a:buFontTx/>
              <a:buNone/>
            </a:pPr>
            <a:r>
              <a:rPr lang="en-GB" altLang="en-US" sz="2000" dirty="0"/>
              <a:t>Date:</a:t>
            </a:r>
            <a:r>
              <a:rPr lang="en-GB" altLang="en-US" sz="2000" b="0" dirty="0"/>
              <a:t> 2017-07-14</a:t>
            </a:r>
          </a:p>
        </p:txBody>
      </p:sp>
      <p:graphicFrame>
        <p:nvGraphicFramePr>
          <p:cNvPr id="13319" name="Object 5"/>
          <p:cNvGraphicFramePr>
            <a:graphicFrameLocks noChangeAspect="1"/>
          </p:cNvGraphicFramePr>
          <p:nvPr>
            <p:extLst/>
          </p:nvPr>
        </p:nvGraphicFramePr>
        <p:xfrm>
          <a:off x="676951" y="2387600"/>
          <a:ext cx="7366000" cy="2082800"/>
        </p:xfrm>
        <a:graphic>
          <a:graphicData uri="http://schemas.openxmlformats.org/presentationml/2006/ole">
            <mc:AlternateContent xmlns:mc="http://schemas.openxmlformats.org/markup-compatibility/2006">
              <mc:Choice xmlns:v="urn:schemas-microsoft-com:vml" Requires="v">
                <p:oleObj spid="_x0000_s8201"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676951" y="2387600"/>
                        <a:ext cx="7366000" cy="2082800"/>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1/4 of 11-17-1150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56728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xfrm>
            <a:off x="6480110" y="6484694"/>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47</a:t>
            </a:fld>
            <a:endParaRPr lang="en-GB" altLang="en-US" sz="1200" b="0"/>
          </a:p>
        </p:txBody>
      </p:sp>
      <p:sp>
        <p:nvSpPr>
          <p:cNvPr id="14341" name="Rectangle 2"/>
          <p:cNvSpPr>
            <a:spLocks noGrp="1" noChangeArrowheads="1"/>
          </p:cNvSpPr>
          <p:nvPr>
            <p:ph type="title"/>
          </p:nvPr>
        </p:nvSpPr>
        <p:spPr>
          <a:noFill/>
        </p:spPr>
        <p:txBody>
          <a:bodyPr/>
          <a:lstStyle/>
          <a:p>
            <a:r>
              <a:rPr lang="en-GB" altLang="en-US"/>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a:t> Closing report for WNG SC for July 2017 in Berlin (Germany)</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2/4 of 11-17-1150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85385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479257" y="6475413"/>
            <a:ext cx="2064668"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None/>
              <a:defRPr/>
            </a:pPr>
            <a:r>
              <a:rPr lang="en-GB" sz="1200" b="0" smtClean="0"/>
              <a:t>Adrian Stephens, Intel Corporation</a:t>
            </a:r>
            <a:endParaRPr lang="en-GB" sz="1200" b="0" dirty="0"/>
          </a:p>
        </p:txBody>
      </p:sp>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48</a:t>
            </a:fld>
            <a:endParaRPr lang="en-GB" altLang="en-US" sz="1200" b="0"/>
          </a:p>
        </p:txBody>
      </p:sp>
      <p:sp>
        <p:nvSpPr>
          <p:cNvPr id="15365" name="Rectangle 2"/>
          <p:cNvSpPr>
            <a:spLocks noGrp="1" noChangeArrowheads="1"/>
          </p:cNvSpPr>
          <p:nvPr>
            <p:ph type="body" idx="1"/>
          </p:nvPr>
        </p:nvSpPr>
        <p:spPr>
          <a:xfrm>
            <a:off x="395536" y="669379"/>
            <a:ext cx="8568952" cy="5279901"/>
          </a:xfrm>
        </p:spPr>
        <p:txBody>
          <a:bodyPr/>
          <a:lstStyle/>
          <a:p>
            <a:pPr marL="0" indent="0" eaLnBrk="1" hangingPunct="1">
              <a:spcBef>
                <a:spcPts val="0"/>
              </a:spcBef>
              <a:buNone/>
            </a:pPr>
            <a:r>
              <a:rPr lang="en-US" altLang="en-US" dirty="0"/>
              <a:t>Final Agenda</a:t>
            </a:r>
          </a:p>
          <a:p>
            <a:pPr marL="0" indent="0" eaLnBrk="1" hangingPunct="1">
              <a:spcBef>
                <a:spcPts val="0"/>
              </a:spcBef>
              <a:buNone/>
            </a:pPr>
            <a:r>
              <a:rPr lang="en-US" altLang="en-US" sz="1400" b="0" dirty="0"/>
              <a:t>	</a:t>
            </a:r>
            <a:r>
              <a:rPr lang="en-US" altLang="en-US" sz="1400" b="0" dirty="0">
                <a:hlinkClick r:id="rId3"/>
              </a:rPr>
              <a:t>https://mentor.ieee.org/802.11/dcn/17/11-17-0878-03-0wng-agenda-for-wng-2017-july.ppt</a:t>
            </a:r>
            <a:r>
              <a:rPr lang="en-US" altLang="en-US" sz="1400" b="0" dirty="0"/>
              <a:t> </a:t>
            </a:r>
          </a:p>
          <a:p>
            <a:pPr marL="0" indent="0" eaLnBrk="1" hangingPunct="1">
              <a:spcBef>
                <a:spcPts val="0"/>
              </a:spcBef>
              <a:buNone/>
            </a:pPr>
            <a:r>
              <a:rPr lang="en-US" altLang="en-US" dirty="0"/>
              <a:t>Presentations at July 2017 meeting (two sessions)</a:t>
            </a:r>
            <a:endParaRPr lang="en-GB" altLang="en-US" sz="2000" dirty="0"/>
          </a:p>
          <a:p>
            <a:pPr marL="857250" lvl="1" indent="-457200">
              <a:spcBef>
                <a:spcPct val="0"/>
              </a:spcBef>
              <a:defRPr/>
            </a:pPr>
            <a:r>
              <a:rPr lang="en-US" dirty="0"/>
              <a:t>“Overview of the ETSI SDR project” – Bahareh Sadeghi (Intel)</a:t>
            </a:r>
          </a:p>
          <a:p>
            <a:pPr marL="1200150" lvl="2" indent="-457200">
              <a:spcBef>
                <a:spcPts val="0"/>
              </a:spcBef>
              <a:defRPr/>
            </a:pPr>
            <a:r>
              <a:rPr lang="en-US" sz="1200" dirty="0">
                <a:hlinkClick r:id="rId4"/>
              </a:rPr>
              <a:t>https://mentor.ieee.org/802.11/dcn/17/11-17-1005-00-0wng-etsi-software-reconfiguration-overview.pptx</a:t>
            </a:r>
            <a:r>
              <a:rPr lang="en-US" sz="1200" dirty="0"/>
              <a:t> </a:t>
            </a:r>
          </a:p>
          <a:p>
            <a:pPr marL="1200150" lvl="2" indent="-457200">
              <a:spcBef>
                <a:spcPts val="0"/>
              </a:spcBef>
              <a:defRPr/>
            </a:pPr>
            <a:r>
              <a:rPr lang="en-US" sz="1200" dirty="0"/>
              <a:t>No straw polls, no motions</a:t>
            </a:r>
          </a:p>
          <a:p>
            <a:pPr marL="857250" lvl="1" indent="-457200">
              <a:spcBef>
                <a:spcPct val="0"/>
              </a:spcBef>
              <a:defRPr/>
            </a:pPr>
            <a:r>
              <a:rPr lang="en-US" dirty="0"/>
              <a:t>“Low Complexity and Constrained Peak Power Consumption WLAN” – </a:t>
            </a:r>
            <a:r>
              <a:rPr lang="en-US" dirty="0" err="1"/>
              <a:t>Chitto</a:t>
            </a:r>
            <a:r>
              <a:rPr lang="en-US" dirty="0"/>
              <a:t> </a:t>
            </a:r>
            <a:r>
              <a:rPr lang="en-US" dirty="0" err="1"/>
              <a:t>Chittabrata</a:t>
            </a:r>
            <a:r>
              <a:rPr lang="en-US" dirty="0"/>
              <a:t> (Intel)</a:t>
            </a:r>
          </a:p>
          <a:p>
            <a:pPr marL="1200150" lvl="2" indent="-457200">
              <a:spcBef>
                <a:spcPts val="0"/>
              </a:spcBef>
              <a:defRPr/>
            </a:pPr>
            <a:r>
              <a:rPr lang="en-US" altLang="ja-JP" sz="1200" dirty="0">
                <a:cs typeface="Times New Roman" pitchFamily="18" charset="0"/>
                <a:hlinkClick r:id="rId5"/>
              </a:rPr>
              <a:t>https://mentor.ieee.org/802.11/dcn/17/11-17-1036-00-0wng-wlan-iot-low-complexity-constrained-peak-power-consumption-wlan.pptx</a:t>
            </a:r>
            <a:r>
              <a:rPr lang="en-US" altLang="ja-JP" sz="1200" dirty="0">
                <a:cs typeface="Times New Roman" pitchFamily="18" charset="0"/>
              </a:rPr>
              <a:t> </a:t>
            </a:r>
          </a:p>
          <a:p>
            <a:pPr marL="1200150" lvl="2" indent="-457200">
              <a:spcBef>
                <a:spcPts val="0"/>
              </a:spcBef>
              <a:defRPr/>
            </a:pPr>
            <a:r>
              <a:rPr lang="en-US" altLang="ja-JP" sz="1200" dirty="0">
                <a:cs typeface="Times New Roman" pitchFamily="18" charset="0"/>
              </a:rPr>
              <a:t>One straw poll, no motions</a:t>
            </a:r>
          </a:p>
          <a:p>
            <a:pPr marL="857250" lvl="1" indent="-457200">
              <a:spcBef>
                <a:spcPct val="0"/>
              </a:spcBef>
              <a:defRPr/>
            </a:pPr>
            <a:r>
              <a:rPr lang="en-US" dirty="0"/>
              <a:t>“Orchestrator pilot signal” – Hiroshi Mano (</a:t>
            </a:r>
            <a:r>
              <a:rPr lang="en-US" dirty="0" err="1"/>
              <a:t>Koden</a:t>
            </a:r>
            <a:r>
              <a:rPr lang="en-US" dirty="0"/>
              <a:t> Techno Info, K.K.)</a:t>
            </a:r>
          </a:p>
          <a:p>
            <a:pPr marL="1200150" lvl="2" indent="-457200">
              <a:spcBef>
                <a:spcPts val="0"/>
              </a:spcBef>
              <a:defRPr/>
            </a:pPr>
            <a:r>
              <a:rPr lang="en-US" sz="1200" dirty="0">
                <a:hlinkClick r:id="rId6"/>
              </a:rPr>
              <a:t>https://mentor.ieee.org/802.11/dcn/17/11-17-1110-01-0wng-orchestrator-pilot-signal.pptx</a:t>
            </a:r>
            <a:endParaRPr lang="en-US" sz="1200" dirty="0"/>
          </a:p>
          <a:p>
            <a:pPr marL="1200150" lvl="2" indent="-457200">
              <a:spcBef>
                <a:spcPts val="0"/>
              </a:spcBef>
              <a:defRPr/>
            </a:pPr>
            <a:r>
              <a:rPr lang="en-US" altLang="ja-JP" sz="1200" dirty="0">
                <a:cs typeface="Times New Roman" pitchFamily="18" charset="0"/>
              </a:rPr>
              <a:t>Two straw polls, no motions</a:t>
            </a:r>
          </a:p>
          <a:p>
            <a:pPr marL="857250" lvl="1" indent="-457200">
              <a:spcBef>
                <a:spcPct val="0"/>
              </a:spcBef>
              <a:defRPr/>
            </a:pPr>
            <a:r>
              <a:rPr lang="en-US" altLang="ja-JP" dirty="0">
                <a:cs typeface="Times New Roman" pitchFamily="18" charset="0"/>
              </a:rPr>
              <a:t>“</a:t>
            </a:r>
            <a:r>
              <a:rPr lang="en-US" dirty="0"/>
              <a:t>Broadcasting on WLAN” - Hitoshi Morioka (SRC Software)</a:t>
            </a:r>
          </a:p>
          <a:p>
            <a:pPr marL="1200150" lvl="2" indent="-457200">
              <a:spcBef>
                <a:spcPts val="0"/>
              </a:spcBef>
              <a:defRPr/>
            </a:pPr>
            <a:r>
              <a:rPr lang="en-US" sz="1200" dirty="0">
                <a:hlinkClick r:id="rId7"/>
              </a:rPr>
              <a:t>https://mentor.ieee.org/802.11/dcn/17/11-17-0999-01-0wng-broadcasting-on-wlan.pptx</a:t>
            </a:r>
            <a:r>
              <a:rPr lang="en-US" sz="1200" dirty="0"/>
              <a:t> </a:t>
            </a:r>
          </a:p>
          <a:p>
            <a:pPr marL="1200150" lvl="2" indent="-457200">
              <a:spcBef>
                <a:spcPts val="0"/>
              </a:spcBef>
              <a:defRPr/>
            </a:pPr>
            <a:r>
              <a:rPr lang="en-US" altLang="ja-JP" sz="1200" dirty="0">
                <a:cs typeface="Times New Roman" pitchFamily="18" charset="0"/>
              </a:rPr>
              <a:t>One straw poll, no motions</a:t>
            </a:r>
          </a:p>
          <a:p>
            <a:pPr marL="857250" lvl="1" indent="-457200">
              <a:spcBef>
                <a:spcPct val="0"/>
              </a:spcBef>
              <a:defRPr/>
            </a:pPr>
            <a:r>
              <a:rPr lang="en-US" dirty="0"/>
              <a:t>“Student projects at University of Colorado – Boulder: Measurements of temporal occupancy and a comparison of indoor performance of OFDM vs CCK/DSSS” – Jim Lansford (Qualcomm)</a:t>
            </a:r>
            <a:endParaRPr lang="en-US" sz="2800" i="1" dirty="0"/>
          </a:p>
          <a:p>
            <a:pPr marL="1200150" lvl="2" indent="-457200">
              <a:spcBef>
                <a:spcPts val="0"/>
              </a:spcBef>
              <a:defRPr/>
            </a:pPr>
            <a:r>
              <a:rPr lang="en-US" sz="1200" dirty="0">
                <a:hlinkClick r:id="rId8"/>
              </a:rPr>
              <a:t>https://mentor.ieee.org/802.11/dcn/17/11-17-1104-01-0wng-wlan-temporal-occupancy-and-indoor-ofdm-vs-dsss.ppt</a:t>
            </a:r>
            <a:r>
              <a:rPr lang="en-US" sz="1200" dirty="0"/>
              <a:t> </a:t>
            </a:r>
          </a:p>
          <a:p>
            <a:pPr marL="1200150" lvl="2" indent="-457200">
              <a:spcBef>
                <a:spcPts val="0"/>
              </a:spcBef>
              <a:defRPr/>
            </a:pPr>
            <a:r>
              <a:rPr lang="en-US" altLang="ja-JP" sz="1200" dirty="0">
                <a:cs typeface="Times New Roman" pitchFamily="18" charset="0"/>
              </a:rPr>
              <a:t>No straw polls, no motions</a:t>
            </a:r>
          </a:p>
          <a:p>
            <a:pPr marL="0" indent="0">
              <a:spcBef>
                <a:spcPts val="0"/>
              </a:spcBef>
              <a:buNone/>
              <a:defRPr/>
            </a:pPr>
            <a:endParaRPr lang="en-US" altLang="ja-JP" sz="1800" dirty="0">
              <a:cs typeface="Times New Roman" pitchFamily="18" charset="0"/>
            </a:endParaRPr>
          </a:p>
          <a:p>
            <a:pPr marL="457200" indent="-457200">
              <a:spcBef>
                <a:spcPts val="0"/>
              </a:spcBef>
            </a:pPr>
            <a:endParaRPr lang="en-GB" altLang="en-US" dirty="0"/>
          </a:p>
          <a:p>
            <a:pPr marL="0" indent="0" eaLnBrk="1" hangingPunct="1">
              <a:spcBef>
                <a:spcPts val="0"/>
              </a:spcBef>
              <a:buNone/>
              <a:defRPr/>
            </a:pPr>
            <a:endParaRPr lang="en-US" sz="2000" dirty="0"/>
          </a:p>
          <a:p>
            <a:pPr lvl="2" eaLnBrk="1" hangingPunct="1">
              <a:spcBef>
                <a:spcPts val="0"/>
              </a:spcBef>
              <a:defRPr/>
            </a:pPr>
            <a:endParaRPr lang="en-US" sz="1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3/4 of 11-17-1150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9464216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736" y="1124744"/>
            <a:ext cx="7772400" cy="4114800"/>
          </a:xfrm>
        </p:spPr>
        <p:txBody>
          <a:bodyPr/>
          <a:lstStyle/>
          <a:p>
            <a:pPr marL="457200" indent="-457200">
              <a:spcBef>
                <a:spcPts val="0"/>
              </a:spcBef>
            </a:pPr>
            <a:r>
              <a:rPr lang="en-GB" altLang="en-US" dirty="0"/>
              <a:t>Minutes</a:t>
            </a:r>
          </a:p>
          <a:p>
            <a:pPr lvl="1">
              <a:spcBef>
                <a:spcPts val="0"/>
              </a:spcBef>
            </a:pPr>
            <a:r>
              <a:rPr lang="en-GB" altLang="en-US" sz="1800" dirty="0"/>
              <a:t> </a:t>
            </a:r>
            <a:r>
              <a:rPr lang="en-GB" altLang="en-US" sz="1800" dirty="0">
                <a:hlinkClick r:id="rId3"/>
              </a:rPr>
              <a:t>https://mentor.ieee.org/802.11/dcn/17/11-17-1123-00-0wng-wireless-next-generation-wng-standing-committee-meeting-minutes-for-july-2017-berlin-meeting.docx</a:t>
            </a:r>
            <a:r>
              <a:rPr lang="en-GB" altLang="en-US" sz="1800" dirty="0"/>
              <a:t> </a:t>
            </a:r>
          </a:p>
          <a:p>
            <a:pPr>
              <a:spcBef>
                <a:spcPts val="0"/>
              </a:spcBef>
            </a:pPr>
            <a:r>
              <a:rPr lang="en-GB" altLang="ko-KR" dirty="0">
                <a:ea typeface="Gulim" pitchFamily="34" charset="-127"/>
              </a:rPr>
              <a:t>Plans for September 2017</a:t>
            </a:r>
            <a:endParaRPr lang="en-US" altLang="en-US" dirty="0"/>
          </a:p>
          <a:p>
            <a:pPr lvl="1" eaLnBrk="1" hangingPunct="1">
              <a:spcBef>
                <a:spcPts val="0"/>
              </a:spcBef>
              <a:defRPr/>
            </a:pPr>
            <a:r>
              <a:rPr lang="en-US" altLang="en-US" dirty="0"/>
              <a:t>TBD</a:t>
            </a:r>
          </a:p>
          <a:p>
            <a:pPr eaLnBrk="1" hangingPunct="1">
              <a:spcBef>
                <a:spcPts val="0"/>
              </a:spcBef>
              <a:defRPr/>
            </a:pPr>
            <a:r>
              <a:rPr lang="en-US" altLang="en-US" dirty="0"/>
              <a:t>No motions, no conference calls</a:t>
            </a:r>
          </a:p>
          <a:p>
            <a:endParaRPr lang="en-US" dirty="0"/>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altLang="en-US"/>
              <a:t>Slide </a:t>
            </a:r>
            <a:fld id="{312366C1-4726-4453-8DE9-4CAACBB0E481}" type="slidenum">
              <a:rPr lang="en-GB" altLang="en-US" smtClean="0"/>
              <a:pPr>
                <a:defRPr/>
              </a:pPr>
              <a:t>49</a:t>
            </a:fld>
            <a:endParaRPr lang="en-GB" alt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4/4 of 11-17-1150 by Jim Lansford, Chair (Qualcomm)</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028344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62" y="682171"/>
            <a:ext cx="7772400" cy="838200"/>
          </a:xfrm>
        </p:spPr>
        <p:txBody>
          <a:bodyPr/>
          <a:lstStyle/>
          <a:p>
            <a:r>
              <a:rPr lang="en-GB" dirty="0" smtClean="0"/>
              <a:t>Attendance Histogram</a:t>
            </a:r>
            <a:r>
              <a:rPr lang="en-GB" dirty="0"/>
              <a:t/>
            </a:r>
            <a:br>
              <a:rPr lang="en-GB" dirty="0"/>
            </a:br>
            <a:endParaRPr lang="en-GB" sz="2800" dirty="0"/>
          </a:p>
        </p:txBody>
      </p:sp>
      <p:sp>
        <p:nvSpPr>
          <p:cNvPr id="7" name="Slide Number Placeholder 6"/>
          <p:cNvSpPr>
            <a:spLocks noGrp="1"/>
          </p:cNvSpPr>
          <p:nvPr>
            <p:ph type="sldNum" sz="quarter" idx="12"/>
          </p:nvPr>
        </p:nvSpPr>
        <p:spPr/>
        <p:txBody>
          <a:bodyPr/>
          <a:lstStyle/>
          <a:p>
            <a:pPr>
              <a:defRPr/>
            </a:pPr>
            <a:r>
              <a:rPr lang="en-US" smtClean="0"/>
              <a:t>Slide </a:t>
            </a:r>
            <a:fld id="{219CDBFA-76A2-4597-AA38-8543ED035B58}" type="slidenum">
              <a:rPr lang="en-US" smtClean="0"/>
              <a:pPr>
                <a:defRPr/>
              </a:pPr>
              <a:t>5</a:t>
            </a:fld>
            <a:endParaRPr lang="en-US"/>
          </a:p>
        </p:txBody>
      </p:sp>
      <p:sp>
        <p:nvSpPr>
          <p:cNvPr id="3" name="Footer Placeholder 2"/>
          <p:cNvSpPr>
            <a:spLocks noGrp="1"/>
          </p:cNvSpPr>
          <p:nvPr>
            <p:ph type="ftr" sz="quarter" idx="11"/>
          </p:nvPr>
        </p:nvSpPr>
        <p:spPr/>
        <p:txBody>
          <a:bodyPr/>
          <a:lstStyle/>
          <a:p>
            <a:pPr>
              <a:defRPr/>
            </a:pPr>
            <a:r>
              <a:rPr lang="en-US" smtClean="0"/>
              <a:t>Adrian Stephens, Intel Corporation</a:t>
            </a:r>
            <a:endParaRPr lang="en-US"/>
          </a:p>
        </p:txBody>
      </p:sp>
      <p:pic>
        <p:nvPicPr>
          <p:cNvPr id="5" name="Picture 4"/>
          <p:cNvPicPr>
            <a:picLocks noChangeAspect="1"/>
          </p:cNvPicPr>
          <p:nvPr/>
        </p:nvPicPr>
        <p:blipFill>
          <a:blip r:embed="rId3"/>
          <a:stretch>
            <a:fillRect/>
          </a:stretch>
        </p:blipFill>
        <p:spPr>
          <a:xfrm>
            <a:off x="389476" y="1371600"/>
            <a:ext cx="8147918" cy="4842329"/>
          </a:xfrm>
          <a:prstGeom prst="rect">
            <a:avLst/>
          </a:prstGeom>
        </p:spPr>
      </p:pic>
      <p:sp>
        <p:nvSpPr>
          <p:cNvPr id="4" name="Date Placeholder 3"/>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18534762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a:xfrm>
            <a:off x="6443340" y="6477000"/>
            <a:ext cx="2167260" cy="184666"/>
          </a:xfrm>
        </p:spPr>
        <p:txBody>
          <a:bodyPr/>
          <a:lstStyle/>
          <a:p>
            <a:pPr>
              <a:defRPr/>
            </a:pPr>
            <a:r>
              <a:rPr lang="en-US" sz="1200" b="0" dirty="0" smtClean="0"/>
              <a:t>Adrian Stephens, Intel Corporation</a:t>
            </a:r>
            <a:endParaRPr lang="en-US" sz="1200" b="0" dirty="0"/>
          </a:p>
        </p:txBody>
      </p:sp>
      <p:sp>
        <p:nvSpPr>
          <p:cNvPr id="8" name="Slide Number Placeholder 5"/>
          <p:cNvSpPr>
            <a:spLocks noGrp="1"/>
          </p:cNvSpPr>
          <p:nvPr>
            <p:ph type="sldNum" sz="quarter" idx="11"/>
          </p:nvPr>
        </p:nvSpPr>
        <p:spPr>
          <a:xfrm>
            <a:off x="4486275" y="6475413"/>
            <a:ext cx="466725" cy="182562"/>
          </a:xfrm>
        </p:spPr>
        <p:txBody>
          <a:bodyPr/>
          <a:lstStyle/>
          <a:p>
            <a:pPr>
              <a:defRPr/>
            </a:pPr>
            <a:r>
              <a:rPr lang="en-US" dirty="0" smtClean="0"/>
              <a:t>Slide </a:t>
            </a:r>
            <a:fld id="{C81347C9-C12F-43D2-B3D1-D523E0829A79}" type="slidenum">
              <a:rPr lang="en-US" smtClean="0"/>
              <a:pPr>
                <a:defRPr/>
              </a:pPr>
              <a:t>50</a:t>
            </a:fld>
            <a:endParaRPr lang="en-US" dirty="0"/>
          </a:p>
        </p:txBody>
      </p:sp>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Berlin in July 2017</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14 July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1/3 of 11-17-1159 by Andrew Myles, Cisco</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4" name="Date Placeholder 3"/>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14952307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IEEE 802.11 Coexistence SC </a:t>
            </a:r>
            <a:r>
              <a:rPr lang="en-AU" dirty="0" smtClean="0"/>
              <a:t>achieved its goals in Berlin in July 2017</a:t>
            </a:r>
            <a:endParaRPr lang="en-AU" dirty="0"/>
          </a:p>
        </p:txBody>
      </p:sp>
      <p:sp>
        <p:nvSpPr>
          <p:cNvPr id="3" name="Content Placeholder 2"/>
          <p:cNvSpPr>
            <a:spLocks noGrp="1"/>
          </p:cNvSpPr>
          <p:nvPr>
            <p:ph idx="1"/>
          </p:nvPr>
        </p:nvSpPr>
        <p:spPr>
          <a:xfrm>
            <a:off x="685800" y="1828800"/>
            <a:ext cx="7772400" cy="4114800"/>
          </a:xfrm>
        </p:spPr>
        <p:txBody>
          <a:bodyPr/>
          <a:lstStyle/>
          <a:p>
            <a:r>
              <a:rPr lang="en-AU" sz="2000" dirty="0" smtClean="0"/>
              <a:t>IEEE 802.11 </a:t>
            </a:r>
            <a:r>
              <a:rPr lang="en-AU" sz="2000" dirty="0" err="1" smtClean="0"/>
              <a:t>Coex</a:t>
            </a:r>
            <a:r>
              <a:rPr lang="en-AU" sz="2000" dirty="0" smtClean="0"/>
              <a:t> SC achievements in Berlin in July 2017 (</a:t>
            </a:r>
            <a:r>
              <a:rPr lang="en-AU" sz="2000" dirty="0" smtClean="0">
                <a:hlinkClick r:id="rId2"/>
              </a:rPr>
              <a:t>agenda</a:t>
            </a:r>
            <a:r>
              <a:rPr lang="en-AU" sz="2000" dirty="0" smtClean="0"/>
              <a:t>)</a:t>
            </a:r>
          </a:p>
          <a:p>
            <a:pPr lvl="1"/>
            <a:r>
              <a:rPr lang="en-AU" sz="1800" dirty="0" smtClean="0"/>
              <a:t>Agreed no further LS exchanges with RAN1 are necessary at this stage on PDED issues, despite there being unresolved issues </a:t>
            </a:r>
          </a:p>
          <a:p>
            <a:pPr lvl="1"/>
            <a:r>
              <a:rPr lang="en-AU" sz="1800" dirty="0" smtClean="0"/>
              <a:t>Noted that responsibility for non-PDED issues will transition from 802.19, and agreed </a:t>
            </a:r>
            <a:r>
              <a:rPr lang="en-AU" sz="1800" dirty="0"/>
              <a:t>no further LS exchanges with </a:t>
            </a:r>
            <a:r>
              <a:rPr lang="en-AU" sz="1800" dirty="0" smtClean="0"/>
              <a:t>RAN1 </a:t>
            </a:r>
            <a:r>
              <a:rPr lang="en-AU" sz="1800" dirty="0"/>
              <a:t>are </a:t>
            </a:r>
            <a:r>
              <a:rPr lang="en-AU" sz="1800" dirty="0" smtClean="0"/>
              <a:t>necessary</a:t>
            </a:r>
          </a:p>
          <a:p>
            <a:pPr lvl="1"/>
            <a:r>
              <a:rPr lang="en-AU" sz="1800" dirty="0" smtClean="0"/>
              <a:t>Noted that most requests in LS to RAN4 in May 2017 wrt testing were fulfilled, and no further LS is required</a:t>
            </a:r>
          </a:p>
          <a:p>
            <a:pPr lvl="1"/>
            <a:r>
              <a:rPr lang="en-AU" sz="1800" dirty="0" smtClean="0"/>
              <a:t>Agreed that the SC will develop &amp; deliver a short (15 min?) briefing for </a:t>
            </a:r>
            <a:r>
              <a:rPr lang="en-AU" sz="1800" dirty="0" err="1" smtClean="0"/>
              <a:t>TGax</a:t>
            </a:r>
            <a:r>
              <a:rPr lang="en-AU" sz="1800" dirty="0" smtClean="0"/>
              <a:t>, so that the TG can confirm the goal of the SC</a:t>
            </a:r>
          </a:p>
          <a:p>
            <a:pPr lvl="2"/>
            <a:r>
              <a:rPr lang="en-AU" sz="1600" dirty="0" smtClean="0"/>
              <a:t>Short draft version of goal: </a:t>
            </a:r>
            <a:r>
              <a:rPr lang="en-AU" sz="1600" i="1" dirty="0" smtClean="0"/>
              <a:t>an environment in which 802 .11ax can be at least as good as 802.11ac and can share with other technologies!</a:t>
            </a:r>
          </a:p>
          <a:p>
            <a:pPr lvl="1"/>
            <a:r>
              <a:rPr lang="en-AU" sz="1800" dirty="0" smtClean="0"/>
              <a:t>Noted that ETSI BRAN is starting work on revising EN 301 893, and they are willing to work with us on adaptivity issues</a:t>
            </a:r>
          </a:p>
          <a:p>
            <a:pPr lvl="1"/>
            <a:r>
              <a:rPr lang="en-AU" sz="1800" dirty="0" smtClean="0"/>
              <a:t>Discussed possible success metrics for the SC </a:t>
            </a:r>
          </a:p>
        </p:txBody>
      </p:sp>
      <p:sp>
        <p:nvSpPr>
          <p:cNvPr id="4" name="Footer Placeholder 3"/>
          <p:cNvSpPr>
            <a:spLocks noGrp="1"/>
          </p:cNvSpPr>
          <p:nvPr>
            <p:ph type="ftr" sz="quarter" idx="10"/>
          </p:nvPr>
        </p:nvSpPr>
        <p:spPr>
          <a:xfrm>
            <a:off x="6400800" y="6520934"/>
            <a:ext cx="2167260" cy="184666"/>
          </a:xfrm>
        </p:spPr>
        <p:txBody>
          <a:bodyPr/>
          <a:lstStyle/>
          <a:p>
            <a:r>
              <a:rPr lang="en-US" sz="1200" b="0" dirty="0" smtClean="0"/>
              <a:t>Adrian Stephens, Intel Corporation</a:t>
            </a:r>
            <a:endParaRPr lang="en-US" sz="1200" b="0" dirty="0"/>
          </a:p>
        </p:txBody>
      </p:sp>
      <p:sp>
        <p:nvSpPr>
          <p:cNvPr id="5" name="Slide Number Placeholder 4"/>
          <p:cNvSpPr>
            <a:spLocks noGrp="1"/>
          </p:cNvSpPr>
          <p:nvPr>
            <p:ph type="sldNum" sz="quarter" idx="11"/>
          </p:nvPr>
        </p:nvSpPr>
        <p:spPr>
          <a:xfrm>
            <a:off x="4410075" y="6475413"/>
            <a:ext cx="466725" cy="182562"/>
          </a:xfrm>
        </p:spPr>
        <p:txBody>
          <a:bodyPr/>
          <a:lstStyle/>
          <a:p>
            <a:r>
              <a:rPr lang="en-US" dirty="0" smtClean="0"/>
              <a:t>Slide </a:t>
            </a:r>
            <a:fld id="{EF4002E7-DB4D-4CC3-8382-1939D19420D8}" type="slidenum">
              <a:rPr lang="en-US" smtClean="0"/>
              <a:pPr/>
              <a:t>51</a:t>
            </a:fld>
            <a:endParaRPr lang="en-US"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11-17-1159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dirty="0" smtClean="0"/>
              <a:t>July 2017</a:t>
            </a:r>
            <a:endParaRPr lang="en-US" dirty="0"/>
          </a:p>
        </p:txBody>
      </p:sp>
    </p:spTree>
    <p:extLst>
      <p:ext uri="{BB962C8B-B14F-4D97-AF65-F5344CB8AC3E}">
        <p14:creationId xmlns:p14="http://schemas.microsoft.com/office/powerpoint/2010/main" val="3223416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48600" cy="1066800"/>
          </a:xfrm>
        </p:spPr>
        <p:txBody>
          <a:bodyPr/>
          <a:lstStyle/>
          <a:p>
            <a:r>
              <a:rPr lang="en-AU" i="1" dirty="0" smtClean="0"/>
              <a:t>IEEE 802.11 Coexistence SC </a:t>
            </a:r>
            <a:r>
              <a:rPr lang="en-AU" dirty="0" smtClean="0"/>
              <a:t>will continue its work in  in Hawaii in September  2017 </a:t>
            </a:r>
            <a:endParaRPr lang="en-AU" dirty="0"/>
          </a:p>
        </p:txBody>
      </p:sp>
      <p:sp>
        <p:nvSpPr>
          <p:cNvPr id="3" name="Content Placeholder 2"/>
          <p:cNvSpPr>
            <a:spLocks noGrp="1"/>
          </p:cNvSpPr>
          <p:nvPr>
            <p:ph idx="1"/>
          </p:nvPr>
        </p:nvSpPr>
        <p:spPr/>
        <p:txBody>
          <a:bodyPr/>
          <a:lstStyle/>
          <a:p>
            <a:r>
              <a:rPr lang="en-AU" dirty="0" smtClean="0"/>
              <a:t>Tentative tasks for Hawaii</a:t>
            </a:r>
          </a:p>
          <a:p>
            <a:pPr lvl="1"/>
            <a:r>
              <a:rPr lang="en-AU" dirty="0" smtClean="0"/>
              <a:t>Refine materials for presentation to </a:t>
            </a:r>
            <a:r>
              <a:rPr lang="en-AU" dirty="0" err="1" smtClean="0"/>
              <a:t>TGax</a:t>
            </a:r>
            <a:r>
              <a:rPr lang="en-AU" dirty="0" smtClean="0"/>
              <a:t>, with aim of confirming goals</a:t>
            </a:r>
          </a:p>
          <a:p>
            <a:pPr lvl="1"/>
            <a:r>
              <a:rPr lang="en-AU" dirty="0" smtClean="0"/>
              <a:t>Review ETSI BRAN progress</a:t>
            </a:r>
          </a:p>
          <a:p>
            <a:pPr lvl="1"/>
            <a:r>
              <a:rPr lang="en-AU" dirty="0" smtClean="0"/>
              <a:t>Review any relevant 3GPP activities</a:t>
            </a:r>
          </a:p>
          <a:p>
            <a:pPr lvl="1"/>
            <a:r>
              <a:rPr lang="en-AU" dirty="0"/>
              <a:t>Discuss options for achieving </a:t>
            </a:r>
            <a:r>
              <a:rPr lang="en-AU" dirty="0" smtClean="0"/>
              <a:t>goals, </a:t>
            </a:r>
            <a:r>
              <a:rPr lang="en-AU" dirty="0" err="1" smtClean="0"/>
              <a:t>inc</a:t>
            </a:r>
            <a:endParaRPr lang="en-AU" dirty="0" smtClean="0"/>
          </a:p>
          <a:p>
            <a:pPr lvl="2"/>
            <a:r>
              <a:rPr lang="en-AU" dirty="0" smtClean="0"/>
              <a:t>Interactions with 6GHz plans</a:t>
            </a:r>
          </a:p>
          <a:p>
            <a:pPr lvl="2"/>
            <a:r>
              <a:rPr lang="en-AU" dirty="0" smtClean="0"/>
              <a:t>Possibility of neutral preambles</a:t>
            </a:r>
          </a:p>
          <a:p>
            <a:pPr lvl="1"/>
            <a:r>
              <a:rPr lang="en-AU" dirty="0" smtClean="0"/>
              <a:t>Discuss potential outreach opportunities</a:t>
            </a:r>
          </a:p>
          <a:p>
            <a:pPr lvl="1"/>
            <a:r>
              <a:rPr lang="en-AU" dirty="0" smtClean="0"/>
              <a:t>Refine SC success metrics</a:t>
            </a:r>
          </a:p>
          <a:p>
            <a:r>
              <a:rPr lang="en-AU" dirty="0" smtClean="0"/>
              <a:t>Call for contributions</a:t>
            </a:r>
          </a:p>
          <a:p>
            <a:pPr lvl="1"/>
            <a:r>
              <a:rPr lang="en-AU" dirty="0" smtClean="0"/>
              <a:t>Contributions are solicited from anyone with a view</a:t>
            </a:r>
          </a:p>
          <a:p>
            <a:pPr lvl="1"/>
            <a:endParaRPr lang="en-AU" i="1" dirty="0" smtClean="0"/>
          </a:p>
          <a:p>
            <a:pPr lvl="2"/>
            <a:endParaRPr lang="en-AU" i="1" dirty="0"/>
          </a:p>
          <a:p>
            <a:pPr lvl="2"/>
            <a:endParaRPr lang="en-AU" dirty="0" smtClean="0"/>
          </a:p>
        </p:txBody>
      </p:sp>
      <p:sp>
        <p:nvSpPr>
          <p:cNvPr id="4" name="Footer Placeholder 3"/>
          <p:cNvSpPr>
            <a:spLocks noGrp="1"/>
          </p:cNvSpPr>
          <p:nvPr>
            <p:ph type="ftr" sz="quarter" idx="10"/>
          </p:nvPr>
        </p:nvSpPr>
        <p:spPr>
          <a:xfrm>
            <a:off x="6367140" y="6520934"/>
            <a:ext cx="2167260" cy="184666"/>
          </a:xfrm>
        </p:spPr>
        <p:txBody>
          <a:bodyPr/>
          <a:lstStyle/>
          <a:p>
            <a:r>
              <a:rPr lang="en-US" sz="1200" b="0" dirty="0" smtClean="0"/>
              <a:t>Adrian Stephens, Intel Corporation</a:t>
            </a:r>
            <a:endParaRPr lang="en-US" sz="1200" b="0" dirty="0"/>
          </a:p>
        </p:txBody>
      </p:sp>
      <p:sp>
        <p:nvSpPr>
          <p:cNvPr id="5" name="Slide Number Placeholder 4"/>
          <p:cNvSpPr>
            <a:spLocks noGrp="1"/>
          </p:cNvSpPr>
          <p:nvPr>
            <p:ph type="sldNum" sz="quarter" idx="11"/>
          </p:nvPr>
        </p:nvSpPr>
        <p:spPr>
          <a:xfrm>
            <a:off x="4419600" y="6475413"/>
            <a:ext cx="466725" cy="182562"/>
          </a:xfrm>
        </p:spPr>
        <p:txBody>
          <a:bodyPr/>
          <a:lstStyle/>
          <a:p>
            <a:r>
              <a:rPr lang="en-US" dirty="0" smtClean="0"/>
              <a:t>Slide </a:t>
            </a:r>
            <a:fld id="{EF4002E7-DB4D-4CC3-8382-1939D19420D8}" type="slidenum">
              <a:rPr lang="en-US" smtClean="0"/>
              <a:pPr/>
              <a:t>52</a:t>
            </a:fld>
            <a:endParaRPr lang="en-US" dirty="0"/>
          </a:p>
        </p:txBody>
      </p:sp>
      <p:sp>
        <p:nvSpPr>
          <p:cNvPr id="6" name="Rectangle 5"/>
          <p:cNvSpPr/>
          <p:nvPr/>
        </p:nvSpPr>
        <p:spPr bwMode="auto">
          <a:xfrm>
            <a:off x="5715000" y="3276600"/>
            <a:ext cx="3048000" cy="838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Plan to reques</a:t>
            </a:r>
            <a:r>
              <a:rPr lang="en-AU" sz="1600" b="1" dirty="0" smtClean="0">
                <a:solidFill>
                  <a:srgbClr val="FF0000"/>
                </a:solidFill>
                <a:latin typeface="+mj-lt"/>
              </a:rPr>
              <a:t>t time in </a:t>
            </a:r>
            <a:r>
              <a:rPr lang="en-AU" sz="1600" b="1" dirty="0" err="1" smtClean="0">
                <a:solidFill>
                  <a:srgbClr val="FF0000"/>
                </a:solidFill>
                <a:latin typeface="+mj-lt"/>
              </a:rPr>
              <a:t>TGax</a:t>
            </a:r>
            <a:r>
              <a:rPr lang="en-AU" sz="1600" b="1" dirty="0" smtClean="0">
                <a:solidFill>
                  <a:srgbClr val="FF0000"/>
                </a:solidFill>
                <a:latin typeface="+mj-lt"/>
              </a:rPr>
              <a:t> on Thursday in Hawaii</a:t>
            </a:r>
            <a:endParaRPr kumimoji="0" lang="en-AU" sz="1200" b="1" i="0" u="none" strike="noStrike" cap="none" normalizeH="0" baseline="0" dirty="0" smtClean="0">
              <a:ln>
                <a:noFill/>
              </a:ln>
              <a:solidFill>
                <a:srgbClr val="FF0000"/>
              </a:solidFill>
              <a:effectLst/>
              <a:latin typeface="+mj-lt"/>
            </a:endParaRPr>
          </a:p>
        </p:txBody>
      </p:sp>
      <p:cxnSp>
        <p:nvCxnSpPr>
          <p:cNvPr id="8" name="Curved Connector 7"/>
          <p:cNvCxnSpPr>
            <a:stCxn id="6" idx="0"/>
          </p:cNvCxnSpPr>
          <p:nvPr/>
        </p:nvCxnSpPr>
        <p:spPr bwMode="auto">
          <a:xfrm rot="16200000" flipV="1">
            <a:off x="6972301" y="3009901"/>
            <a:ext cx="527051" cy="6348"/>
          </a:xfrm>
          <a:prstGeom prst="curvedConnector3">
            <a:avLst>
              <a:gd name="adj1" fmla="val 50000"/>
            </a:avLst>
          </a:prstGeom>
          <a:solidFill>
            <a:schemeClr val="accent1"/>
          </a:solidFill>
          <a:ln w="12700" cap="flat" cmpd="sng" algn="ctr">
            <a:solidFill>
              <a:srgbClr val="FF0000"/>
            </a:solidFill>
            <a:prstDash val="solid"/>
            <a:round/>
            <a:headEnd type="none" w="sm" len="sm"/>
            <a:tailEnd type="arrow"/>
          </a:ln>
          <a:effectLst/>
        </p:spPr>
      </p:cxn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Times New Roman" pitchFamily="18" charset="0"/>
              </a:rPr>
              <a:t>from slide 3/3 of 11-17-1159 by Andrew Myles, Cisco</a:t>
            </a: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10" name="Date Placeholder 9"/>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24179796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53</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2017 (Berlin) closing report</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12 July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+61 2 84461010</a:t>
                      </a:r>
                      <a:endParaRPr lang="en-AU" sz="1200" dirty="0">
                        <a:effectLst/>
                      </a:endParaRPr>
                    </a:p>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algn="r"/>
            <a:r>
              <a:rPr kumimoji="0" lang="en-US" sz="1200" b="0" i="0" u="none" strike="noStrike" cap="none" normalizeH="0" baseline="0" dirty="0" smtClean="0">
                <a:ln>
                  <a:noFill/>
                </a:ln>
                <a:solidFill>
                  <a:schemeClr val="tx1"/>
                </a:solidFill>
                <a:effectLst/>
                <a:latin typeface="Times New Roman" pitchFamily="18" charset="0"/>
              </a:rPr>
              <a:t>from slide 1/3 of </a:t>
            </a:r>
            <a:r>
              <a:rPr lang="en-US" sz="1200" b="0" dirty="0"/>
              <a:t>11-17-1136 by Andrew Myles, Cisco</a:t>
            </a:r>
            <a:endParaRPr lang="en-GB" sz="1200" b="0" dirty="0"/>
          </a:p>
          <a:p>
            <a:pPr marL="0" marR="0" indent="0" algn="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
        <p:nvSpPr>
          <p:cNvPr id="4" name="Footer Placeholder 3"/>
          <p:cNvSpPr>
            <a:spLocks noGrp="1"/>
          </p:cNvSpPr>
          <p:nvPr>
            <p:ph type="ftr" sz="quarter" idx="11"/>
          </p:nvPr>
        </p:nvSpPr>
        <p:spPr/>
        <p:txBody>
          <a:bodyPr/>
          <a:lstStyle/>
          <a:p>
            <a:pPr>
              <a:defRPr/>
            </a:pPr>
            <a:r>
              <a:rPr lang="en-US" dirty="0" smtClean="0"/>
              <a:t>Adrian Stephens, Intel Corporation</a:t>
            </a:r>
            <a:endParaRPr lang="en-US" dirty="0"/>
          </a:p>
        </p:txBody>
      </p:sp>
    </p:spTree>
    <p:extLst>
      <p:ext uri="{BB962C8B-B14F-4D97-AF65-F5344CB8AC3E}">
        <p14:creationId xmlns:p14="http://schemas.microsoft.com/office/powerpoint/2010/main" val="7745431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The IEEE 802 JTC1 SC focused on executing the PSDO process in Berlin in July 2017</a:t>
            </a:r>
            <a:endParaRPr lang="en-AU" sz="2800" dirty="0"/>
          </a:p>
        </p:txBody>
      </p:sp>
      <p:sp>
        <p:nvSpPr>
          <p:cNvPr id="3" name="Content Placeholder 2"/>
          <p:cNvSpPr>
            <a:spLocks noGrp="1"/>
          </p:cNvSpPr>
          <p:nvPr>
            <p:ph idx="1"/>
          </p:nvPr>
        </p:nvSpPr>
        <p:spPr>
          <a:xfrm>
            <a:off x="685800" y="1981200"/>
            <a:ext cx="7772400" cy="4294188"/>
          </a:xfrm>
        </p:spPr>
        <p:txBody>
          <a:bodyPr/>
          <a:lstStyle/>
          <a:p>
            <a:r>
              <a:rPr lang="en-AU" sz="2000" dirty="0" smtClean="0"/>
              <a:t>IEEE 802 JTC1 SC achievements in Berlin in July 2017</a:t>
            </a:r>
          </a:p>
          <a:p>
            <a:pPr lvl="1"/>
            <a:r>
              <a:rPr lang="en-AU" sz="1800" dirty="0" smtClean="0"/>
              <a:t>Processed PSDO submissions</a:t>
            </a:r>
          </a:p>
          <a:p>
            <a:pPr lvl="2"/>
            <a:r>
              <a:rPr lang="en-AU" sz="1600" dirty="0" smtClean="0"/>
              <a:t>Noted status of 45standards in the PSDO pipeline</a:t>
            </a:r>
          </a:p>
          <a:p>
            <a:pPr lvl="2"/>
            <a:r>
              <a:rPr lang="en-AU" sz="1600" dirty="0" smtClean="0"/>
              <a:t>It is expected that multiple 60-day and FDIS comment responses will be proposed for approval at the EC meeting by 802.1 WG  &amp; 802.21 WG</a:t>
            </a:r>
          </a:p>
          <a:p>
            <a:pPr lvl="2"/>
            <a:r>
              <a:rPr lang="en-AU" sz="1600" dirty="0" smtClean="0"/>
              <a:t>The ballot on 802.11ai is being re-run after IEEE-SA reissued the standard</a:t>
            </a:r>
          </a:p>
          <a:p>
            <a:pPr lvl="2"/>
            <a:r>
              <a:rPr lang="en-AU" sz="1600" dirty="0"/>
              <a:t>The main issue addressed in </a:t>
            </a:r>
            <a:r>
              <a:rPr lang="en-AU" sz="1600" dirty="0" smtClean="0"/>
              <a:t>all of these </a:t>
            </a:r>
            <a:r>
              <a:rPr lang="en-AU" sz="1600" dirty="0"/>
              <a:t>responses is the allegation by China NB that 802.1X based security is </a:t>
            </a:r>
            <a:r>
              <a:rPr lang="en-AU" sz="1600" dirty="0" smtClean="0"/>
              <a:t>flawed</a:t>
            </a:r>
          </a:p>
          <a:p>
            <a:pPr lvl="1"/>
            <a:r>
              <a:rPr lang="en-AU" sz="1800" dirty="0" smtClean="0"/>
              <a:t>Reviewed activities at SC6 activities</a:t>
            </a:r>
          </a:p>
          <a:p>
            <a:pPr lvl="2"/>
            <a:r>
              <a:rPr lang="en-AU" sz="1600" dirty="0" smtClean="0"/>
              <a:t>The proposals for a </a:t>
            </a:r>
            <a:r>
              <a:rPr lang="en-AU" sz="1600" dirty="0"/>
              <a:t>Security ad hoc </a:t>
            </a:r>
            <a:r>
              <a:rPr lang="en-AU" sz="1600" dirty="0" smtClean="0"/>
              <a:t>passed, but with 4 negative votes that required a CRM</a:t>
            </a:r>
          </a:p>
          <a:p>
            <a:pPr lvl="2"/>
            <a:r>
              <a:rPr lang="en-AU" sz="1600" dirty="0" smtClean="0"/>
              <a:t>The China NB protested about the IEEE 802 LS relating to the proposed Security ad hoc </a:t>
            </a:r>
          </a:p>
          <a:p>
            <a:pPr lvl="2"/>
            <a:r>
              <a:rPr lang="en-AU" sz="1600" dirty="0" smtClean="0"/>
              <a:t>A LS has been approved for transmission in relation to the protest, subject to an attempt by IEEE-SA staff to resolve the issue with ISO staff </a:t>
            </a:r>
          </a:p>
        </p:txBody>
      </p:sp>
      <p:sp>
        <p:nvSpPr>
          <p:cNvPr id="4" name="Footer Placeholder 3"/>
          <p:cNvSpPr>
            <a:spLocks noGrp="1"/>
          </p:cNvSpPr>
          <p:nvPr>
            <p:ph type="ftr" sz="quarter" idx="10"/>
          </p:nvPr>
        </p:nvSpPr>
        <p:spPr>
          <a:xfrm>
            <a:off x="6367140" y="6477000"/>
            <a:ext cx="2167260" cy="184666"/>
          </a:xfrm>
        </p:spPr>
        <p:txBody>
          <a:bodyPr/>
          <a:lstStyle/>
          <a:p>
            <a:r>
              <a:rPr lang="en-US" sz="1200" b="0" dirty="0" smtClean="0"/>
              <a:t>Adrian Stephens, Intel Corporation</a:t>
            </a:r>
            <a:endParaRPr lang="en-US" sz="1200" b="0" dirty="0"/>
          </a:p>
        </p:txBody>
      </p:sp>
      <p:sp>
        <p:nvSpPr>
          <p:cNvPr id="5" name="Slide Number Placeholder 4"/>
          <p:cNvSpPr>
            <a:spLocks noGrp="1"/>
          </p:cNvSpPr>
          <p:nvPr>
            <p:ph type="sldNum" sz="quarter" idx="11"/>
          </p:nvPr>
        </p:nvSpPr>
        <p:spPr>
          <a:xfrm>
            <a:off x="4333875" y="6475413"/>
            <a:ext cx="466725" cy="182562"/>
          </a:xfrm>
        </p:spPr>
        <p:txBody>
          <a:bodyPr/>
          <a:lstStyle/>
          <a:p>
            <a:r>
              <a:rPr lang="en-US" dirty="0" smtClean="0"/>
              <a:t>Slide </a:t>
            </a:r>
            <a:fld id="{EF4002E7-DB4D-4CC3-8382-1939D19420D8}" type="slidenum">
              <a:rPr lang="en-US" smtClean="0"/>
              <a:pPr/>
              <a:t>54</a:t>
            </a:fld>
            <a:endParaRPr lang="en-US"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11-17-1136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7"/>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4115420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smtClean="0"/>
              <a:t>The IEEE 802 JTC1 SC will focus on executing the PSDO process in Hawaii in Sept 2017</a:t>
            </a:r>
            <a:endParaRPr lang="en-AU" sz="2800" dirty="0"/>
          </a:p>
        </p:txBody>
      </p:sp>
      <p:sp>
        <p:nvSpPr>
          <p:cNvPr id="3" name="Content Placeholder 2"/>
          <p:cNvSpPr>
            <a:spLocks noGrp="1"/>
          </p:cNvSpPr>
          <p:nvPr>
            <p:ph idx="1"/>
          </p:nvPr>
        </p:nvSpPr>
        <p:spPr/>
        <p:txBody>
          <a:bodyPr/>
          <a:lstStyle/>
          <a:p>
            <a:r>
              <a:rPr lang="en-AU" dirty="0" smtClean="0"/>
              <a:t>IEEE 802 JTC1 plans for Hawaii in Sept 2017</a:t>
            </a:r>
          </a:p>
          <a:p>
            <a:pPr lvl="1"/>
            <a:r>
              <a:rPr lang="en-AU" dirty="0" smtClean="0"/>
              <a:t>Execute PSDO process</a:t>
            </a:r>
          </a:p>
          <a:p>
            <a:pPr lvl="1"/>
            <a:r>
              <a:rPr lang="en-AU" dirty="0" smtClean="0"/>
              <a:t>Prepare for SC6 meeting in Oct </a:t>
            </a:r>
          </a:p>
        </p:txBody>
      </p:sp>
      <p:sp>
        <p:nvSpPr>
          <p:cNvPr id="4" name="Footer Placeholder 3"/>
          <p:cNvSpPr>
            <a:spLocks noGrp="1"/>
          </p:cNvSpPr>
          <p:nvPr>
            <p:ph type="ftr" sz="quarter" idx="10"/>
          </p:nvPr>
        </p:nvSpPr>
        <p:spPr>
          <a:xfrm>
            <a:off x="6367140" y="6444734"/>
            <a:ext cx="2167260" cy="184666"/>
          </a:xfrm>
        </p:spPr>
        <p:txBody>
          <a:bodyPr/>
          <a:lstStyle/>
          <a:p>
            <a:r>
              <a:rPr lang="en-US" sz="1200" b="0" dirty="0" smtClean="0"/>
              <a:t>Adrian Stephens, Intel Corporation</a:t>
            </a:r>
            <a:endParaRPr lang="en-US" sz="1200" b="0" dirty="0"/>
          </a:p>
        </p:txBody>
      </p:sp>
      <p:sp>
        <p:nvSpPr>
          <p:cNvPr id="5" name="Slide Number Placeholder 4"/>
          <p:cNvSpPr>
            <a:spLocks noGrp="1"/>
          </p:cNvSpPr>
          <p:nvPr>
            <p:ph type="sldNum" sz="quarter" idx="11"/>
          </p:nvPr>
        </p:nvSpPr>
        <p:spPr>
          <a:xfrm>
            <a:off x="4572000" y="6475413"/>
            <a:ext cx="466725" cy="182562"/>
          </a:xfrm>
        </p:spPr>
        <p:txBody>
          <a:bodyPr/>
          <a:lstStyle/>
          <a:p>
            <a:r>
              <a:rPr lang="en-US" dirty="0" smtClean="0"/>
              <a:t>Slide </a:t>
            </a:r>
            <a:fld id="{EF4002E7-DB4D-4CC3-8382-1939D19420D8}" type="slidenum">
              <a:rPr lang="en-US" smtClean="0"/>
              <a:pPr/>
              <a:t>55</a:t>
            </a:fld>
            <a:endParaRPr lang="en-US"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11-17-1136 by Andrew Myles, Cisco</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July 2017</a:t>
            </a:r>
            <a:endParaRPr lang="en-US"/>
          </a:p>
        </p:txBody>
      </p:sp>
      <p:sp>
        <p:nvSpPr>
          <p:cNvPr id="8" name="Date Placeholder 7"/>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338978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3076"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77FB121F-92AD-4A94-B9B7-431A9F07F0F0}" type="slidenum">
              <a:rPr lang="en-US" smtClean="0"/>
              <a:pPr>
                <a:defRPr/>
              </a:pPr>
              <a:t>56</a:t>
            </a:fld>
            <a:endParaRPr lang="en-US" smtClean="0"/>
          </a:p>
        </p:txBody>
      </p:sp>
      <p:sp>
        <p:nvSpPr>
          <p:cNvPr id="2053" name="Rectangle 2"/>
          <p:cNvSpPr>
            <a:spLocks noGrp="1" noChangeArrowheads="1"/>
          </p:cNvSpPr>
          <p:nvPr>
            <p:ph type="title"/>
          </p:nvPr>
        </p:nvSpPr>
        <p:spPr>
          <a:xfrm>
            <a:off x="685800" y="685800"/>
            <a:ext cx="7924800" cy="1066800"/>
          </a:xfrm>
        </p:spPr>
        <p:txBody>
          <a:bodyPr/>
          <a:lstStyle/>
          <a:p>
            <a:r>
              <a:rPr lang="en-US" altLang="en-US" dirty="0" err="1" smtClean="0"/>
              <a:t>TGmd</a:t>
            </a:r>
            <a:r>
              <a:rPr lang="en-US" altLang="en-US" dirty="0" smtClean="0"/>
              <a:t> July 2017 Closing Report</a:t>
            </a:r>
          </a:p>
        </p:txBody>
      </p:sp>
      <p:sp>
        <p:nvSpPr>
          <p:cNvPr id="2054" name="Rectangle 6"/>
          <p:cNvSpPr>
            <a:spLocks noGrp="1" noChangeArrowheads="1"/>
          </p:cNvSpPr>
          <p:nvPr>
            <p:ph type="body" idx="1"/>
          </p:nvPr>
        </p:nvSpPr>
        <p:spPr>
          <a:xfrm>
            <a:off x="685800" y="1524000"/>
            <a:ext cx="7772400" cy="381000"/>
          </a:xfrm>
        </p:spPr>
        <p:txBody>
          <a:bodyPr/>
          <a:lstStyle/>
          <a:p>
            <a:pPr algn="ctr">
              <a:lnSpc>
                <a:spcPct val="90000"/>
              </a:lnSpc>
              <a:buFontTx/>
              <a:buNone/>
            </a:pPr>
            <a:r>
              <a:rPr lang="en-US" altLang="en-US" sz="2000" dirty="0" smtClean="0"/>
              <a:t>Date:</a:t>
            </a:r>
            <a:r>
              <a:rPr lang="en-US" altLang="en-US" sz="2000" b="0" dirty="0" smtClean="0"/>
              <a:t> 2017-07-13</a:t>
            </a:r>
          </a:p>
        </p:txBody>
      </p:sp>
      <p:graphicFrame>
        <p:nvGraphicFramePr>
          <p:cNvPr id="2055" name="Object 11"/>
          <p:cNvGraphicFramePr>
            <a:graphicFrameLocks noChangeAspect="1"/>
          </p:cNvGraphicFramePr>
          <p:nvPr>
            <p:extLst/>
          </p:nvPr>
        </p:nvGraphicFramePr>
        <p:xfrm>
          <a:off x="520700" y="2274888"/>
          <a:ext cx="8102600" cy="2498725"/>
        </p:xfrm>
        <a:graphic>
          <a:graphicData uri="http://schemas.openxmlformats.org/presentationml/2006/ole">
            <mc:AlternateContent xmlns:mc="http://schemas.openxmlformats.org/markup-compatibility/2006">
              <mc:Choice xmlns:v="urn:schemas-microsoft-com:vml" Requires="v">
                <p:oleObj spid="_x0000_s9225"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520700" y="2274888"/>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533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212889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4100"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56D6E298-42C4-4845-8665-E35DE2769254}" type="slidenum">
              <a:rPr lang="en-US" smtClean="0"/>
              <a:pPr>
                <a:defRPr/>
              </a:pPr>
              <a:t>57</a:t>
            </a:fld>
            <a:endParaRPr lang="en-US" smtClean="0"/>
          </a:p>
        </p:txBody>
      </p:sp>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type="body"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July 2017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8463937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419100" y="1600200"/>
            <a:ext cx="8382000" cy="4724400"/>
          </a:xfrm>
        </p:spPr>
        <p:txBody>
          <a:bodyPr/>
          <a:lstStyle/>
          <a:p>
            <a:pPr>
              <a:defRPr/>
            </a:pPr>
            <a:r>
              <a:rPr lang="en-US" altLang="ja-JP" dirty="0" smtClean="0"/>
              <a:t>Continued Comment resolution (368 total)</a:t>
            </a:r>
          </a:p>
          <a:p>
            <a:pPr lvl="1">
              <a:defRPr/>
            </a:pPr>
            <a:r>
              <a:rPr lang="en-US" altLang="ja-JP" dirty="0" smtClean="0"/>
              <a:t>Approximately 90 CIDs resolved</a:t>
            </a:r>
          </a:p>
          <a:p>
            <a:r>
              <a:rPr lang="en-US" dirty="0" smtClean="0"/>
              <a:t>Established </a:t>
            </a:r>
            <a:r>
              <a:rPr lang="en-US" dirty="0" err="1" smtClean="0"/>
              <a:t>TGmd</a:t>
            </a:r>
            <a:r>
              <a:rPr lang="en-US" dirty="0" smtClean="0"/>
              <a:t> schedule</a:t>
            </a:r>
          </a:p>
          <a:p>
            <a:r>
              <a:rPr lang="en-US" dirty="0"/>
              <a:t>Agenda, includes motions</a:t>
            </a:r>
          </a:p>
          <a:p>
            <a:pPr lvl="1"/>
            <a:r>
              <a:rPr lang="en-US" dirty="0">
                <a:hlinkClick r:id="rId3"/>
              </a:rPr>
              <a:t>https://</a:t>
            </a:r>
            <a:r>
              <a:rPr lang="en-US" dirty="0" smtClean="0">
                <a:hlinkClick r:id="rId3"/>
              </a:rPr>
              <a:t>mentor.ieee.org/802.11/dcn/17/11-17-0872-07-000m-july-2017-tgmd-agenda.pptx</a:t>
            </a:r>
            <a:r>
              <a:rPr lang="en-US" dirty="0" smtClean="0"/>
              <a:t> </a:t>
            </a:r>
          </a:p>
          <a:p>
            <a:r>
              <a:rPr lang="en-US" dirty="0" smtClean="0"/>
              <a:t>Reminder: Call for contributions </a:t>
            </a:r>
            <a:r>
              <a:rPr lang="en-US" altLang="en-US" dirty="0" smtClean="0"/>
              <a:t>response to 3GPP Liaison 11-17-0315 </a:t>
            </a:r>
          </a:p>
          <a:p>
            <a:pPr lvl="1"/>
            <a:r>
              <a:rPr lang="en-US" dirty="0" smtClean="0"/>
              <a:t>Call will be open through November 2017</a:t>
            </a:r>
          </a:p>
          <a:p>
            <a:pPr lvl="1"/>
            <a:r>
              <a:rPr lang="en-US" altLang="en-US" dirty="0" smtClean="0"/>
              <a:t>Approved contribution criteria in 11-17-806r1</a:t>
            </a:r>
            <a:endParaRPr lang="en-US"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58</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8115475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err="1" smtClean="0"/>
              <a:t>TGmd</a:t>
            </a:r>
            <a:r>
              <a:rPr lang="en-US" dirty="0" smtClean="0"/>
              <a:t> schedule</a:t>
            </a:r>
            <a:r>
              <a:rPr lang="en-US" dirty="0"/>
              <a:t/>
            </a:r>
            <a:br>
              <a:rPr lang="en-US" dirty="0"/>
            </a:br>
            <a:endParaRPr lang="en-US" dirty="0"/>
          </a:p>
        </p:txBody>
      </p:sp>
      <p:sp>
        <p:nvSpPr>
          <p:cNvPr id="3" name="Content Placeholder 2"/>
          <p:cNvSpPr>
            <a:spLocks noGrp="1"/>
          </p:cNvSpPr>
          <p:nvPr>
            <p:ph idx="1"/>
          </p:nvPr>
        </p:nvSpPr>
        <p:spPr>
          <a:xfrm>
            <a:off x="419100" y="1828800"/>
            <a:ext cx="8382000" cy="3276600"/>
          </a:xfrm>
        </p:spPr>
        <p:txBody>
          <a:bodyPr/>
          <a:lstStyle/>
          <a:p>
            <a:pPr>
              <a:lnSpc>
                <a:spcPct val="80000"/>
              </a:lnSpc>
            </a:pPr>
            <a:r>
              <a:rPr lang="en-US" altLang="en-US" dirty="0"/>
              <a:t>January 2018 – Initial WGLB</a:t>
            </a:r>
          </a:p>
          <a:p>
            <a:pPr>
              <a:lnSpc>
                <a:spcPct val="80000"/>
              </a:lnSpc>
            </a:pPr>
            <a:r>
              <a:rPr lang="en-US" altLang="en-US" dirty="0"/>
              <a:t>September 2018 –D2.0 WGLB Recirculation LB </a:t>
            </a:r>
          </a:p>
          <a:p>
            <a:pPr>
              <a:lnSpc>
                <a:spcPct val="80000"/>
              </a:lnSpc>
            </a:pPr>
            <a:r>
              <a:rPr lang="en-US" altLang="en-US" dirty="0"/>
              <a:t>February 2019 – Form SB Pool</a:t>
            </a:r>
          </a:p>
          <a:p>
            <a:pPr>
              <a:lnSpc>
                <a:spcPct val="80000"/>
              </a:lnSpc>
            </a:pPr>
            <a:r>
              <a:rPr lang="en-US" altLang="en-US" dirty="0"/>
              <a:t>March 2019 – MEC/MDR done</a:t>
            </a:r>
          </a:p>
          <a:p>
            <a:pPr>
              <a:lnSpc>
                <a:spcPct val="80000"/>
              </a:lnSpc>
            </a:pPr>
            <a:r>
              <a:rPr lang="en-US" altLang="en-US" dirty="0"/>
              <a:t>April 2019 – Initial SB </a:t>
            </a:r>
          </a:p>
          <a:p>
            <a:pPr>
              <a:lnSpc>
                <a:spcPct val="80000"/>
              </a:lnSpc>
            </a:pPr>
            <a:r>
              <a:rPr lang="en-US" altLang="en-US" dirty="0"/>
              <a:t>October 2019 – Recirculation SB</a:t>
            </a:r>
          </a:p>
          <a:p>
            <a:pPr>
              <a:lnSpc>
                <a:spcPct val="80000"/>
              </a:lnSpc>
            </a:pPr>
            <a:r>
              <a:rPr lang="en-US" altLang="en-US" dirty="0"/>
              <a:t>July 2020 – Final WG/EC approval</a:t>
            </a:r>
          </a:p>
          <a:p>
            <a:pPr>
              <a:lnSpc>
                <a:spcPct val="80000"/>
              </a:lnSpc>
            </a:pPr>
            <a:r>
              <a:rPr lang="en-US" altLang="en-US" dirty="0"/>
              <a:t>September 2020 – </a:t>
            </a:r>
            <a:r>
              <a:rPr lang="en-US" altLang="en-US" dirty="0" err="1"/>
              <a:t>Revcom</a:t>
            </a:r>
            <a:r>
              <a:rPr lang="en-US" altLang="en-US" dirty="0"/>
              <a:t>/SASB approval</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59</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676931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3" y="0"/>
            <a:ext cx="6629400" cy="533400"/>
          </a:xfrm>
        </p:spPr>
        <p:txBody>
          <a:bodyPr/>
          <a:lstStyle/>
          <a:p>
            <a:r>
              <a:rPr lang="en-GB" dirty="0" smtClean="0"/>
              <a:t>Attendance by Country</a:t>
            </a:r>
            <a:endParaRPr lang="en-GB" dirty="0"/>
          </a:p>
        </p:txBody>
      </p:sp>
      <p:sp>
        <p:nvSpPr>
          <p:cNvPr id="3" name="Slide Number Placeholder 2"/>
          <p:cNvSpPr>
            <a:spLocks noGrp="1"/>
          </p:cNvSpPr>
          <p:nvPr>
            <p:ph type="sldNum" sz="quarter" idx="12"/>
          </p:nvPr>
        </p:nvSpPr>
        <p:spPr/>
        <p:txBody>
          <a:bodyPr/>
          <a:lstStyle/>
          <a:p>
            <a:pPr>
              <a:defRPr/>
            </a:pPr>
            <a:r>
              <a:rPr lang="en-US" smtClean="0"/>
              <a:t>Slide </a:t>
            </a:r>
            <a:fld id="{219CDBFA-76A2-4597-AA38-8543ED035B58}" type="slidenum">
              <a:rPr lang="en-US" smtClean="0"/>
              <a:pPr>
                <a:defRPr/>
              </a:pPr>
              <a:t>6</a:t>
            </a:fld>
            <a:endParaRPr lang="en-US"/>
          </a:p>
        </p:txBody>
      </p:sp>
      <p:sp>
        <p:nvSpPr>
          <p:cNvPr id="7" name="Footer Placeholder 6"/>
          <p:cNvSpPr>
            <a:spLocks noGrp="1"/>
          </p:cNvSpPr>
          <p:nvPr>
            <p:ph type="ftr" sz="quarter" idx="11"/>
          </p:nvPr>
        </p:nvSpPr>
        <p:spPr/>
        <p:txBody>
          <a:bodyPr/>
          <a:lstStyle/>
          <a:p>
            <a:pPr>
              <a:defRPr/>
            </a:pPr>
            <a:r>
              <a:rPr lang="en-US" smtClean="0"/>
              <a:t>Adrian Stephens, Intel Corporation</a:t>
            </a:r>
            <a:endParaRPr lang="en-US"/>
          </a:p>
        </p:txBody>
      </p:sp>
      <p:pic>
        <p:nvPicPr>
          <p:cNvPr id="5" name="Picture 4"/>
          <p:cNvPicPr>
            <a:picLocks noChangeAspect="1"/>
          </p:cNvPicPr>
          <p:nvPr/>
        </p:nvPicPr>
        <p:blipFill>
          <a:blip r:embed="rId3"/>
          <a:stretch>
            <a:fillRect/>
          </a:stretch>
        </p:blipFill>
        <p:spPr>
          <a:xfrm>
            <a:off x="1944000" y="703920"/>
            <a:ext cx="7200000" cy="5657578"/>
          </a:xfrm>
          <a:prstGeom prst="rect">
            <a:avLst/>
          </a:prstGeom>
        </p:spPr>
      </p:pic>
      <p:pic>
        <p:nvPicPr>
          <p:cNvPr id="11" name="Picture 10"/>
          <p:cNvPicPr>
            <a:picLocks noChangeAspect="1"/>
          </p:cNvPicPr>
          <p:nvPr/>
        </p:nvPicPr>
        <p:blipFill>
          <a:blip r:embed="rId4"/>
          <a:stretch>
            <a:fillRect/>
          </a:stretch>
        </p:blipFill>
        <p:spPr>
          <a:xfrm>
            <a:off x="228600" y="703920"/>
            <a:ext cx="2895600" cy="2275290"/>
          </a:xfrm>
          <a:prstGeom prst="rect">
            <a:avLst/>
          </a:prstGeom>
        </p:spPr>
      </p:pic>
      <p:sp>
        <p:nvSpPr>
          <p:cNvPr id="4" name="Date Placeholder 3"/>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14969160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066800"/>
          </a:xfrm>
        </p:spPr>
        <p:txBody>
          <a:bodyPr/>
          <a:lstStyle/>
          <a:p>
            <a:r>
              <a:rPr lang="en-US" dirty="0" smtClean="0"/>
              <a:t>Plans for July - Sept</a:t>
            </a:r>
            <a:r>
              <a:rPr lang="en-US" dirty="0"/>
              <a:t/>
            </a:r>
            <a:br>
              <a:rPr lang="en-US" dirty="0"/>
            </a:br>
            <a:endParaRPr lang="en-US" dirty="0"/>
          </a:p>
        </p:txBody>
      </p:sp>
      <p:sp>
        <p:nvSpPr>
          <p:cNvPr id="3" name="Content Placeholder 2"/>
          <p:cNvSpPr>
            <a:spLocks noGrp="1"/>
          </p:cNvSpPr>
          <p:nvPr>
            <p:ph idx="1"/>
          </p:nvPr>
        </p:nvSpPr>
        <p:spPr>
          <a:xfrm>
            <a:off x="795184" y="2112348"/>
            <a:ext cx="7277100" cy="3579813"/>
          </a:xfrm>
        </p:spPr>
        <p:txBody>
          <a:bodyPr/>
          <a:lstStyle/>
          <a:p>
            <a:r>
              <a:rPr lang="en-US" dirty="0" smtClean="0"/>
              <a:t>Teleconferences planned for Friday July 28, Aug 4, 11, 18, 25, 10am </a:t>
            </a:r>
            <a:r>
              <a:rPr lang="en-US" dirty="0"/>
              <a:t>Eastern </a:t>
            </a:r>
            <a:r>
              <a:rPr lang="en-US" dirty="0" smtClean="0"/>
              <a:t>2 hour</a:t>
            </a:r>
          </a:p>
          <a:p>
            <a:endParaRPr lang="en-US" dirty="0" smtClean="0"/>
          </a:p>
          <a:p>
            <a:r>
              <a:rPr lang="en-US" altLang="en-US" dirty="0" smtClean="0"/>
              <a:t>Continued comment resolution </a:t>
            </a:r>
          </a:p>
          <a:p>
            <a:endParaRPr lang="en-US" altLang="en-US" dirty="0" smtClean="0"/>
          </a:p>
          <a:p>
            <a:r>
              <a:rPr lang="en-US" altLang="en-US" dirty="0" smtClean="0"/>
              <a:t>Begin </a:t>
            </a:r>
            <a:r>
              <a:rPr lang="en-US" altLang="en-US" dirty="0" err="1" smtClean="0"/>
              <a:t>TGah</a:t>
            </a:r>
            <a:r>
              <a:rPr lang="en-US" altLang="en-US" dirty="0" smtClean="0"/>
              <a:t> roll-in,  target completion prior to September 2017 meeting</a:t>
            </a:r>
          </a:p>
          <a:p>
            <a:pPr lvl="1"/>
            <a:endParaRPr lang="en-US" altLang="en-US"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60</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6058058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Adrian Stephens, Intel Corporation</a:t>
            </a:r>
          </a:p>
        </p:txBody>
      </p:sp>
      <p:sp>
        <p:nvSpPr>
          <p:cNvPr id="15364"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E58D16CA-04AA-4616-9A71-236CA8F67F1E}" type="slidenum">
              <a:rPr lang="en-US" smtClean="0"/>
              <a:pPr>
                <a:defRPr/>
              </a:pPr>
              <a:t>61</a:t>
            </a:fld>
            <a:endParaRPr lang="en-US" smtClean="0"/>
          </a:p>
        </p:txBody>
      </p:sp>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type="body" idx="1"/>
          </p:nvPr>
        </p:nvSpPr>
        <p:spPr>
          <a:xfrm>
            <a:off x="685800" y="1524000"/>
            <a:ext cx="8229600" cy="5334000"/>
          </a:xfrm>
        </p:spPr>
        <p:txBody>
          <a:bodyPr/>
          <a:lstStyle/>
          <a:p>
            <a:r>
              <a:rPr lang="en-US" altLang="en-US" sz="2000" dirty="0">
                <a:hlinkClick r:id="rId3"/>
              </a:rPr>
              <a:t>https://</a:t>
            </a:r>
            <a:r>
              <a:rPr lang="en-US" altLang="en-US" sz="2000" dirty="0" smtClean="0">
                <a:hlinkClick r:id="rId3"/>
              </a:rPr>
              <a:t>mentor.ieee.org/802.11/dcn/17/11-17-0004-03-0000-revision-par-proposal-tgmd.doc</a:t>
            </a:r>
            <a:r>
              <a:rPr lang="en-US" altLang="en-US" sz="2000" dirty="0" smtClean="0"/>
              <a:t> </a:t>
            </a:r>
          </a:p>
          <a:p>
            <a:r>
              <a:rPr lang="en-US" altLang="en-US" sz="2000" dirty="0"/>
              <a:t>Approved PARs: </a:t>
            </a:r>
            <a:r>
              <a:rPr lang="en-US" altLang="en-US" sz="2000" dirty="0">
                <a:hlinkClick r:id="rId4"/>
              </a:rPr>
              <a:t>https://</a:t>
            </a:r>
            <a:r>
              <a:rPr lang="en-US" altLang="en-US" sz="2000" dirty="0" smtClean="0">
                <a:hlinkClick r:id="rId4"/>
              </a:rPr>
              <a:t>standards.ieee.org/about/sba/index.html</a:t>
            </a:r>
            <a:r>
              <a:rPr lang="en-US" altLang="en-US" sz="2000" dirty="0" smtClean="0"/>
              <a:t> </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11-17-1160 by Dorothy Stanley, HP Enterprise</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237592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xfrm>
            <a:off x="5707251" y="6475413"/>
            <a:ext cx="2836674" cy="184666"/>
          </a:xfrm>
          <a:noFill/>
        </p:spPr>
        <p:txBody>
          <a:bodyPr/>
          <a:lstStyle/>
          <a:p>
            <a:pPr>
              <a:defRPr/>
            </a:pPr>
            <a:r>
              <a:rPr lang="en-US" altLang="zh-CN" smtClean="0"/>
              <a:t>Adrian Stephens, Intel Corporation</a:t>
            </a:r>
            <a:endParaRPr lang="en-US" altLang="zh-CN" dirty="0"/>
          </a:p>
        </p:txBody>
      </p:sp>
      <p:sp>
        <p:nvSpPr>
          <p:cNvPr id="1029" name="Slide Number Placeholder 5"/>
          <p:cNvSpPr>
            <a:spLocks noGrp="1"/>
          </p:cNvSpPr>
          <p:nvPr>
            <p:ph type="sldNum" sz="quarter" idx="12"/>
          </p:nvPr>
        </p:nvSpPr>
        <p:spPr>
          <a:xfrm>
            <a:off x="4419600" y="6477000"/>
            <a:ext cx="535404" cy="184666"/>
          </a:xfrm>
          <a:noFill/>
        </p:spPr>
        <p:txBody>
          <a:bodyPr/>
          <a:lstStyle/>
          <a:p>
            <a:r>
              <a:rPr lang="en-US" dirty="0" smtClean="0"/>
              <a:t>Slide </a:t>
            </a:r>
            <a:fld id="{793F0BDF-8B5A-4F42-A460-6E03123FEBC0}" type="slidenum">
              <a:rPr lang="en-US" smtClean="0"/>
              <a:pPr/>
              <a:t>62</a:t>
            </a:fld>
            <a:endParaRPr lang="en-US" dirty="0" smtClean="0"/>
          </a:p>
        </p:txBody>
      </p:sp>
      <p:sp>
        <p:nvSpPr>
          <p:cNvPr id="1030" name="Rectangle 2"/>
          <p:cNvSpPr>
            <a:spLocks noGrp="1" noChangeArrowheads="1"/>
          </p:cNvSpPr>
          <p:nvPr>
            <p:ph type="title"/>
          </p:nvPr>
        </p:nvSpPr>
        <p:spPr/>
        <p:txBody>
          <a:bodyPr/>
          <a:lstStyle/>
          <a:p>
            <a:r>
              <a:rPr lang="en-US" sz="2800" dirty="0"/>
              <a:t>IEEE 802.11aj July Closing Report</a:t>
            </a:r>
          </a:p>
        </p:txBody>
      </p:sp>
      <p:sp>
        <p:nvSpPr>
          <p:cNvPr id="1031" name="Rectangle 6"/>
          <p:cNvSpPr>
            <a:spLocks noGrp="1" noChangeArrowheads="1"/>
          </p:cNvSpPr>
          <p:nvPr>
            <p:ph type="body" idx="1"/>
          </p:nvPr>
        </p:nvSpPr>
        <p:spPr>
          <a:xfrm>
            <a:off x="685800" y="2114550"/>
            <a:ext cx="7772400" cy="450354"/>
          </a:xfrm>
        </p:spPr>
        <p:txBody>
          <a:bodyPr/>
          <a:lstStyle/>
          <a:p>
            <a:pPr algn="ctr">
              <a:buFontTx/>
              <a:buNone/>
            </a:pPr>
            <a:r>
              <a:rPr lang="en-US" sz="2000" dirty="0"/>
              <a:t>Date:</a:t>
            </a:r>
            <a:r>
              <a:rPr lang="en-US" sz="2000" b="0" dirty="0"/>
              <a:t> 2017-07-13</a:t>
            </a:r>
          </a:p>
        </p:txBody>
      </p:sp>
      <p:sp>
        <p:nvSpPr>
          <p:cNvPr id="1032" name="Rectangle 12"/>
          <p:cNvSpPr>
            <a:spLocks noChangeArrowheads="1"/>
          </p:cNvSpPr>
          <p:nvPr/>
        </p:nvSpPr>
        <p:spPr bwMode="auto">
          <a:xfrm>
            <a:off x="685800" y="2457450"/>
            <a:ext cx="1447800" cy="285750"/>
          </a:xfrm>
          <a:prstGeom prst="rect">
            <a:avLst/>
          </a:prstGeom>
          <a:noFill/>
          <a:ln w="9525">
            <a:noFill/>
            <a:miter lim="800000"/>
            <a:headEnd/>
            <a:tailEnd/>
          </a:ln>
        </p:spPr>
        <p:txBody>
          <a:bodyPr lIns="92075" tIns="46038" rIns="92075" bIns="46038"/>
          <a:lstStyle/>
          <a:p>
            <a:pPr marL="342900" indent="-342900">
              <a:spcBef>
                <a:spcPct val="20000"/>
              </a:spcBef>
            </a:pPr>
            <a:r>
              <a:rPr lang="en-US" sz="2000" dirty="0"/>
              <a:t>Author:</a:t>
            </a:r>
          </a:p>
        </p:txBody>
      </p:sp>
      <p:graphicFrame>
        <p:nvGraphicFramePr>
          <p:cNvPr id="1093" name="Object 69"/>
          <p:cNvGraphicFramePr>
            <a:graphicFrameLocks noChangeAspect="1"/>
          </p:cNvGraphicFramePr>
          <p:nvPr/>
        </p:nvGraphicFramePr>
        <p:xfrm>
          <a:off x="1447800" y="3086472"/>
          <a:ext cx="6235700" cy="990600"/>
        </p:xfrm>
        <a:graphic>
          <a:graphicData uri="http://schemas.openxmlformats.org/presentationml/2006/ole">
            <mc:AlternateContent xmlns:mc="http://schemas.openxmlformats.org/markup-compatibility/2006">
              <mc:Choice xmlns:v="urn:schemas-microsoft-com:vml" Requires="v">
                <p:oleObj spid="_x0000_s10249" name="Document" r:id="rId4" imgW="9104835" imgH="1823276" progId="Word.Document.8">
                  <p:embed/>
                </p:oleObj>
              </mc:Choice>
              <mc:Fallback>
                <p:oleObj name="Document" r:id="rId4" imgW="9104835" imgH="182327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086472"/>
                        <a:ext cx="6235700"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3964260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xfrm>
            <a:off x="4342401" y="6477000"/>
            <a:ext cx="535404" cy="184666"/>
          </a:xfrm>
          <a:noFill/>
        </p:spPr>
        <p:txBody>
          <a:bodyPr/>
          <a:lstStyle/>
          <a:p>
            <a:r>
              <a:rPr lang="en-US" dirty="0" smtClean="0"/>
              <a:t>Slide </a:t>
            </a:r>
            <a:fld id="{9BDFEE4B-8411-40A8-8639-87B3C757CCB2}" type="slidenum">
              <a:rPr lang="en-US" smtClean="0"/>
              <a:pPr/>
              <a:t>63</a:t>
            </a:fld>
            <a:endParaRPr lang="en-US" dirty="0" smtClean="0"/>
          </a:p>
        </p:txBody>
      </p:sp>
      <p:sp>
        <p:nvSpPr>
          <p:cNvPr id="7173" name="Rectangle 2"/>
          <p:cNvSpPr>
            <a:spLocks noGrp="1" noChangeArrowheads="1"/>
          </p:cNvSpPr>
          <p:nvPr>
            <p:ph type="title"/>
          </p:nvPr>
        </p:nvSpPr>
        <p:spPr/>
        <p:txBody>
          <a:bodyPr/>
          <a:lstStyle/>
          <a:p>
            <a:r>
              <a:rPr lang="en-US" smtClean="0"/>
              <a:t>Abstract</a:t>
            </a:r>
          </a:p>
        </p:txBody>
      </p:sp>
      <p:sp>
        <p:nvSpPr>
          <p:cNvPr id="7174" name="Rectangle 3"/>
          <p:cNvSpPr>
            <a:spLocks noGrp="1" noChangeArrowheads="1"/>
          </p:cNvSpPr>
          <p:nvPr>
            <p:ph type="body" idx="1"/>
          </p:nvPr>
        </p:nvSpPr>
        <p:spPr/>
        <p:txBody>
          <a:bodyPr/>
          <a:lstStyle/>
          <a:p>
            <a:pPr marL="0" algn="just">
              <a:buNone/>
            </a:pPr>
            <a:r>
              <a:rPr lang="en-US" dirty="0" smtClean="0"/>
              <a:t>This document is the </a:t>
            </a:r>
            <a:r>
              <a:rPr lang="en-US" dirty="0" err="1" smtClean="0"/>
              <a:t>TGaj</a:t>
            </a:r>
            <a:r>
              <a:rPr lang="en-US" dirty="0" smtClean="0"/>
              <a:t> closing report for the July 2017 session.</a:t>
            </a:r>
          </a:p>
        </p:txBody>
      </p:sp>
      <p:sp>
        <p:nvSpPr>
          <p:cNvPr id="7" name="Footer Placeholder 4"/>
          <p:cNvSpPr>
            <a:spLocks noGrp="1"/>
          </p:cNvSpPr>
          <p:nvPr>
            <p:ph type="ftr" sz="quarter" idx="11"/>
          </p:nvPr>
        </p:nvSpPr>
        <p:spPr>
          <a:xfrm>
            <a:off x="5707253" y="6444734"/>
            <a:ext cx="2836674" cy="184666"/>
          </a:xfrm>
          <a:noFill/>
        </p:spPr>
        <p:txBody>
          <a:bodyPr/>
          <a:lstStyle/>
          <a:p>
            <a:pPr>
              <a:defRPr/>
            </a:pPr>
            <a:r>
              <a:rPr lang="en-US" altLang="zh-CN" dirty="0" smtClean="0"/>
              <a:t>Adrian Stephens, Intel Corporation</a:t>
            </a:r>
            <a:endParaRPr lang="en-US" altLang="zh-CN"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3243589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Slide Number Placeholder 5"/>
          <p:cNvSpPr>
            <a:spLocks noGrp="1"/>
          </p:cNvSpPr>
          <p:nvPr>
            <p:ph type="sldNum" sz="quarter" idx="12"/>
          </p:nvPr>
        </p:nvSpPr>
        <p:spPr>
          <a:xfrm>
            <a:off x="4342401" y="6477000"/>
            <a:ext cx="535404" cy="184666"/>
          </a:xfrm>
          <a:noFill/>
        </p:spPr>
        <p:txBody>
          <a:bodyPr/>
          <a:lstStyle/>
          <a:p>
            <a:r>
              <a:rPr lang="en-US" dirty="0" smtClean="0"/>
              <a:t>Slide </a:t>
            </a:r>
            <a:fld id="{70F8C27D-2556-4282-BE8F-668D826849BB}" type="slidenum">
              <a:rPr lang="en-US" smtClean="0"/>
              <a:pPr/>
              <a:t>64</a:t>
            </a:fld>
            <a:endParaRPr lang="en-US" dirty="0" smtClean="0"/>
          </a:p>
        </p:txBody>
      </p:sp>
      <p:sp>
        <p:nvSpPr>
          <p:cNvPr id="11" name="Title 1"/>
          <p:cNvSpPr>
            <a:spLocks noGrp="1"/>
          </p:cNvSpPr>
          <p:nvPr>
            <p:ph type="title"/>
          </p:nvPr>
        </p:nvSpPr>
        <p:spPr>
          <a:xfrm>
            <a:off x="685800" y="1371600"/>
            <a:ext cx="7772400" cy="628650"/>
          </a:xfrm>
        </p:spPr>
        <p:txBody>
          <a:bodyPr/>
          <a:lstStyle/>
          <a:p>
            <a:r>
              <a:rPr lang="en-CA" dirty="0" smtClean="0"/>
              <a:t>Work Completed</a:t>
            </a:r>
          </a:p>
        </p:txBody>
      </p:sp>
      <p:sp>
        <p:nvSpPr>
          <p:cNvPr id="13" name="Content Placeholder 2"/>
          <p:cNvSpPr>
            <a:spLocks noGrp="1"/>
          </p:cNvSpPr>
          <p:nvPr>
            <p:ph idx="1"/>
          </p:nvPr>
        </p:nvSpPr>
        <p:spPr>
          <a:xfrm>
            <a:off x="285720" y="2132857"/>
            <a:ext cx="8643998" cy="3546441"/>
          </a:xfrm>
        </p:spPr>
        <p:txBody>
          <a:bodyPr/>
          <a:lstStyle/>
          <a:p>
            <a:pPr marL="342900" lvl="1" indent="-342900">
              <a:spcBef>
                <a:spcPts val="600"/>
              </a:spcBef>
              <a:spcAft>
                <a:spcPts val="0"/>
              </a:spcAft>
              <a:buFontTx/>
              <a:buChar char="•"/>
            </a:pPr>
            <a:r>
              <a:rPr lang="en-US" altLang="zh-CN" b="1" dirty="0" smtClean="0"/>
              <a:t>Approved May 2017 meeting minutes (11-17/0841r1) and June conference call meeting minutes (11-17/0975r0)</a:t>
            </a:r>
          </a:p>
          <a:p>
            <a:pPr>
              <a:spcBef>
                <a:spcPts val="600"/>
              </a:spcBef>
              <a:spcAft>
                <a:spcPts val="0"/>
              </a:spcAft>
            </a:pPr>
            <a:r>
              <a:rPr lang="en-US" altLang="ko-KR" sz="2000" dirty="0"/>
              <a:t>Approved </a:t>
            </a:r>
            <a:r>
              <a:rPr lang="en-US" altLang="zh-CN" sz="2000" dirty="0"/>
              <a:t>the resolutions for all of CIDs received from 1</a:t>
            </a:r>
            <a:r>
              <a:rPr lang="en-US" altLang="zh-CN" sz="2000" baseline="30000" dirty="0"/>
              <a:t>st</a:t>
            </a:r>
            <a:r>
              <a:rPr lang="en-US" altLang="zh-CN" sz="2000" dirty="0"/>
              <a:t> Recirculation SB in Document IEEE 802.11-17/0937r2 </a:t>
            </a:r>
          </a:p>
          <a:p>
            <a:pPr>
              <a:spcBef>
                <a:spcPts val="600"/>
              </a:spcBef>
            </a:pPr>
            <a:r>
              <a:rPr lang="en-US" altLang="zh-CN" sz="2000" dirty="0"/>
              <a:t>Instruct the editor to prepare Draft 7.0 incorporating those approved resolutions</a:t>
            </a:r>
            <a:endParaRPr lang="zh-CN" altLang="zh-CN" sz="2000" dirty="0"/>
          </a:p>
          <a:p>
            <a:pPr>
              <a:spcBef>
                <a:spcPts val="600"/>
              </a:spcBef>
            </a:pPr>
            <a:r>
              <a:rPr lang="en-US" altLang="zh-CN" sz="2000" dirty="0"/>
              <a:t>Approved a 10-day Sponsor Recirculation Ballot asking the question “Should P802.11aj D7.0 be forwarded to </a:t>
            </a:r>
            <a:r>
              <a:rPr lang="en-US" altLang="zh-CN" sz="2000" dirty="0" err="1"/>
              <a:t>RevCom</a:t>
            </a:r>
            <a:r>
              <a:rPr lang="en-US" altLang="zh-CN" sz="2000" dirty="0"/>
              <a:t>?”</a:t>
            </a:r>
            <a:endParaRPr lang="zh-CN" altLang="zh-CN" sz="2000" dirty="0"/>
          </a:p>
          <a:p>
            <a:pPr>
              <a:spcBef>
                <a:spcPts val="600"/>
              </a:spcBef>
            </a:pPr>
            <a:r>
              <a:rPr lang="en-CA" altLang="zh-CN" sz="2000" dirty="0"/>
              <a:t>Updated TG timeline</a:t>
            </a:r>
            <a:endParaRPr lang="en-US" altLang="zh-CN" sz="2000" dirty="0">
              <a:sym typeface="Wingdings" pitchFamily="2" charset="2"/>
            </a:endParaRPr>
          </a:p>
          <a:p>
            <a:pPr>
              <a:spcBef>
                <a:spcPts val="600"/>
              </a:spcBef>
              <a:spcAft>
                <a:spcPts val="0"/>
              </a:spcAft>
            </a:pPr>
            <a:endParaRPr lang="en-CA" sz="2000" dirty="0"/>
          </a:p>
        </p:txBody>
      </p:sp>
      <p:sp>
        <p:nvSpPr>
          <p:cNvPr id="7" name="Footer Placeholder 4"/>
          <p:cNvSpPr>
            <a:spLocks noGrp="1"/>
          </p:cNvSpPr>
          <p:nvPr>
            <p:ph type="ftr" sz="quarter" idx="11"/>
          </p:nvPr>
        </p:nvSpPr>
        <p:spPr>
          <a:xfrm>
            <a:off x="5707253" y="6477000"/>
            <a:ext cx="2836674" cy="184666"/>
          </a:xfrm>
          <a:noFill/>
        </p:spPr>
        <p:txBody>
          <a:bodyPr/>
          <a:lstStyle/>
          <a:p>
            <a:pPr>
              <a:defRPr/>
            </a:pPr>
            <a:r>
              <a:rPr lang="en-US" altLang="zh-CN" dirty="0" smtClean="0"/>
              <a:t>Adrian Stephens, Intel Corporation</a:t>
            </a:r>
            <a:endParaRPr lang="en-US" altLang="zh-CN"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3891190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7772400" cy="599238"/>
          </a:xfrm>
        </p:spPr>
        <p:txBody>
          <a:bodyPr/>
          <a:lstStyle/>
          <a:p>
            <a:r>
              <a:rPr lang="en-US" dirty="0"/>
              <a:t>Plan for </a:t>
            </a:r>
            <a:r>
              <a:rPr lang="en-US" altLang="zh-CN" dirty="0" smtClean="0"/>
              <a:t>September </a:t>
            </a:r>
            <a:r>
              <a:rPr lang="en-US" dirty="0" smtClean="0"/>
              <a:t>meeting</a:t>
            </a:r>
            <a:endParaRPr lang="en-US" dirty="0"/>
          </a:p>
        </p:txBody>
      </p:sp>
      <p:sp>
        <p:nvSpPr>
          <p:cNvPr id="3" name="Content Placeholder 2"/>
          <p:cNvSpPr>
            <a:spLocks noGrp="1"/>
          </p:cNvSpPr>
          <p:nvPr>
            <p:ph idx="1"/>
          </p:nvPr>
        </p:nvSpPr>
        <p:spPr>
          <a:xfrm>
            <a:off x="611560" y="2276872"/>
            <a:ext cx="8136904" cy="3258362"/>
          </a:xfrm>
        </p:spPr>
        <p:txBody>
          <a:bodyPr/>
          <a:lstStyle/>
          <a:p>
            <a:pPr>
              <a:spcBef>
                <a:spcPts val="600"/>
              </a:spcBef>
            </a:pPr>
            <a:r>
              <a:rPr lang="en-US" altLang="zh-CN" sz="2000" dirty="0"/>
              <a:t>Complete comment resolution for </a:t>
            </a:r>
            <a:r>
              <a:rPr lang="en-US" altLang="zh-CN" sz="2000" dirty="0" err="1"/>
              <a:t>TGaj</a:t>
            </a:r>
            <a:r>
              <a:rPr lang="en-US" altLang="zh-CN" sz="2000" dirty="0"/>
              <a:t> Recirculation Sponsor Ballot</a:t>
            </a:r>
          </a:p>
          <a:p>
            <a:pPr>
              <a:spcBef>
                <a:spcPts val="600"/>
              </a:spcBef>
            </a:pPr>
            <a:r>
              <a:rPr lang="en-US" altLang="zh-CN" sz="2000" dirty="0"/>
              <a:t>Obtain 802.11 WG approval</a:t>
            </a:r>
          </a:p>
          <a:p>
            <a:pPr lvl="1">
              <a:spcBef>
                <a:spcPts val="600"/>
              </a:spcBef>
            </a:pPr>
            <a:r>
              <a:rPr lang="en-US" altLang="zh-CN" sz="1800" dirty="0"/>
              <a:t>Proceed to </a:t>
            </a:r>
            <a:r>
              <a:rPr lang="en-US" altLang="zh-CN" sz="1800" dirty="0" err="1"/>
              <a:t>RevCom</a:t>
            </a:r>
            <a:endParaRPr lang="en-US" altLang="zh-CN" sz="1800" dirty="0"/>
          </a:p>
          <a:p>
            <a:pPr lvl="1">
              <a:spcBef>
                <a:spcPts val="600"/>
              </a:spcBef>
            </a:pPr>
            <a:r>
              <a:rPr lang="en-US" altLang="zh-CN" sz="1800" dirty="0"/>
              <a:t>Report to EC</a:t>
            </a:r>
          </a:p>
          <a:p>
            <a:pPr>
              <a:spcBef>
                <a:spcPts val="600"/>
              </a:spcBef>
            </a:pPr>
            <a:r>
              <a:rPr lang="en-US" altLang="zh-CN" sz="2000" dirty="0"/>
              <a:t>Review and approve press release </a:t>
            </a:r>
          </a:p>
          <a:p>
            <a:pPr>
              <a:spcBef>
                <a:spcPts val="600"/>
              </a:spcBef>
            </a:pPr>
            <a:r>
              <a:rPr lang="en-US" altLang="zh-CN" sz="2000" dirty="0"/>
              <a:t>Timeline update</a:t>
            </a:r>
          </a:p>
        </p:txBody>
      </p:sp>
      <p:sp>
        <p:nvSpPr>
          <p:cNvPr id="5" name="Slide Number Placeholder 4"/>
          <p:cNvSpPr>
            <a:spLocks noGrp="1"/>
          </p:cNvSpPr>
          <p:nvPr>
            <p:ph type="sldNum" sz="quarter" idx="12"/>
          </p:nvPr>
        </p:nvSpPr>
        <p:spPr>
          <a:xfrm>
            <a:off x="4342401" y="6477000"/>
            <a:ext cx="535404" cy="184666"/>
          </a:xfrm>
        </p:spPr>
        <p:txBody>
          <a:bodyPr/>
          <a:lstStyle/>
          <a:p>
            <a:r>
              <a:rPr lang="en-US" altLang="zh-CN" dirty="0" smtClean="0"/>
              <a:t>Slide </a:t>
            </a:r>
            <a:fld id="{200316B2-9C48-417E-82B7-1AE29C3B35FC}" type="slidenum">
              <a:rPr lang="en-US" altLang="zh-CN" smtClean="0"/>
              <a:pPr/>
              <a:t>65</a:t>
            </a:fld>
            <a:endParaRPr lang="en-US" altLang="zh-CN" dirty="0"/>
          </a:p>
        </p:txBody>
      </p:sp>
      <p:sp>
        <p:nvSpPr>
          <p:cNvPr id="7" name="Footer Placeholder 4"/>
          <p:cNvSpPr>
            <a:spLocks noGrp="1"/>
          </p:cNvSpPr>
          <p:nvPr>
            <p:ph type="ftr" sz="quarter" idx="11"/>
          </p:nvPr>
        </p:nvSpPr>
        <p:spPr>
          <a:xfrm>
            <a:off x="5707253" y="6477000"/>
            <a:ext cx="2836674" cy="184666"/>
          </a:xfrm>
          <a:noFill/>
        </p:spPr>
        <p:txBody>
          <a:bodyPr/>
          <a:lstStyle/>
          <a:p>
            <a:pPr>
              <a:defRPr/>
            </a:pPr>
            <a:r>
              <a:rPr lang="en-US" altLang="zh-CN" dirty="0" smtClean="0"/>
              <a:t>Adrian Stephens, Intel Corporation</a:t>
            </a:r>
            <a:endParaRPr lang="en-US" altLang="zh-CN"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28028915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Conference Call Time</a:t>
            </a:r>
          </a:p>
        </p:txBody>
      </p:sp>
      <p:sp>
        <p:nvSpPr>
          <p:cNvPr id="3" name="Content Placeholder 2"/>
          <p:cNvSpPr>
            <a:spLocks noGrp="1"/>
          </p:cNvSpPr>
          <p:nvPr>
            <p:ph idx="1"/>
          </p:nvPr>
        </p:nvSpPr>
        <p:spPr/>
        <p:txBody>
          <a:bodyPr/>
          <a:lstStyle/>
          <a:p>
            <a:pPr lvl="1"/>
            <a:r>
              <a:rPr lang="en-US" altLang="zh-CN" sz="1800" b="1" dirty="0"/>
              <a:t>3</a:t>
            </a:r>
            <a:r>
              <a:rPr lang="en-US" altLang="zh-CN" sz="1800" b="1" baseline="30000" dirty="0"/>
              <a:t>rd</a:t>
            </a:r>
            <a:r>
              <a:rPr lang="en-US" altLang="zh-CN" sz="1800" b="1" dirty="0"/>
              <a:t> Aug, 2017, 10 pm ET for 2 hours</a:t>
            </a:r>
          </a:p>
          <a:p>
            <a:pPr lvl="1" indent="-26988">
              <a:buNone/>
            </a:pPr>
            <a:r>
              <a:rPr lang="en-US" altLang="zh-CN" sz="1800" b="1" dirty="0"/>
              <a:t>     (4</a:t>
            </a:r>
            <a:r>
              <a:rPr lang="en-US" altLang="zh-CN" sz="1800" b="1" baseline="30000" dirty="0"/>
              <a:t>th</a:t>
            </a:r>
            <a:r>
              <a:rPr lang="en-US" altLang="zh-CN" sz="1800" b="1" dirty="0"/>
              <a:t> Aug,  2017, 10 am Beijing Time)</a:t>
            </a:r>
          </a:p>
          <a:p>
            <a:pPr lvl="1"/>
            <a:r>
              <a:rPr lang="en-US" altLang="zh-CN" sz="1800" b="1" dirty="0"/>
              <a:t>10</a:t>
            </a:r>
            <a:r>
              <a:rPr lang="en-US" altLang="zh-CN" sz="1800" b="1" baseline="30000" dirty="0"/>
              <a:t>th</a:t>
            </a:r>
            <a:r>
              <a:rPr lang="en-US" altLang="zh-CN" sz="1800" b="1" dirty="0"/>
              <a:t>  Aug, 2017, 10 pm ET for 2 hours</a:t>
            </a:r>
          </a:p>
          <a:p>
            <a:pPr lvl="1" indent="-26988">
              <a:buNone/>
            </a:pPr>
            <a:r>
              <a:rPr lang="en-US" altLang="zh-CN" sz="1800" b="1" dirty="0"/>
              <a:t>     (11</a:t>
            </a:r>
            <a:r>
              <a:rPr lang="en-US" altLang="zh-CN" sz="1800" b="1" baseline="30000" dirty="0"/>
              <a:t>th</a:t>
            </a:r>
            <a:r>
              <a:rPr lang="en-US" altLang="zh-CN" sz="1800" b="1" dirty="0"/>
              <a:t>  Aug,  2017, 10 am Beijing Time)</a:t>
            </a:r>
          </a:p>
          <a:p>
            <a:pPr lvl="1"/>
            <a:r>
              <a:rPr lang="en-US" altLang="zh-CN" sz="1800" b="1" dirty="0"/>
              <a:t>24</a:t>
            </a:r>
            <a:r>
              <a:rPr lang="en-US" altLang="zh-CN" sz="1800" b="1" baseline="30000" dirty="0"/>
              <a:t>th</a:t>
            </a:r>
            <a:r>
              <a:rPr lang="en-US" altLang="zh-CN" sz="1800" b="1" dirty="0"/>
              <a:t>  Aug, 2017, 10 pm ET for 2 hours</a:t>
            </a:r>
          </a:p>
          <a:p>
            <a:pPr lvl="1" indent="-26988">
              <a:buNone/>
            </a:pPr>
            <a:r>
              <a:rPr lang="en-US" altLang="zh-CN" sz="1800" b="1" dirty="0"/>
              <a:t>     (25</a:t>
            </a:r>
            <a:r>
              <a:rPr lang="en-US" altLang="zh-CN" sz="1800" b="1" baseline="30000" dirty="0"/>
              <a:t>th</a:t>
            </a:r>
            <a:r>
              <a:rPr lang="en-US" altLang="zh-CN" sz="1800" b="1" dirty="0"/>
              <a:t>  Aug,  2017, 10 am Beijing Time)</a:t>
            </a:r>
          </a:p>
          <a:p>
            <a:pPr lvl="1"/>
            <a:r>
              <a:rPr lang="en-US" altLang="zh-CN" sz="1800" b="1" dirty="0"/>
              <a:t>31</a:t>
            </a:r>
            <a:r>
              <a:rPr lang="en-US" altLang="zh-CN" sz="1800" b="1" baseline="30000" dirty="0"/>
              <a:t>st</a:t>
            </a:r>
            <a:r>
              <a:rPr lang="en-US" altLang="zh-CN" sz="1800" b="1" dirty="0"/>
              <a:t>  Aug, 2017, 10 pm ET for 2 hours</a:t>
            </a:r>
          </a:p>
          <a:p>
            <a:pPr lvl="1" indent="-26988">
              <a:buNone/>
              <a:tabLst>
                <a:tab pos="450850" algn="l"/>
              </a:tabLst>
            </a:pPr>
            <a:r>
              <a:rPr lang="en-US" altLang="zh-CN" sz="1800" b="1" dirty="0"/>
              <a:t>     (1</a:t>
            </a:r>
            <a:r>
              <a:rPr lang="en-US" altLang="zh-CN" sz="1800" b="1" baseline="30000" dirty="0"/>
              <a:t>st</a:t>
            </a:r>
            <a:r>
              <a:rPr lang="en-US" altLang="zh-CN" sz="1800" b="1" dirty="0"/>
              <a:t> Sept,  2017, 10 am Beijing Time)</a:t>
            </a:r>
          </a:p>
        </p:txBody>
      </p:sp>
      <p:sp>
        <p:nvSpPr>
          <p:cNvPr id="5" name="Slide Number Placeholder 4"/>
          <p:cNvSpPr>
            <a:spLocks noGrp="1"/>
          </p:cNvSpPr>
          <p:nvPr>
            <p:ph type="sldNum" sz="quarter" idx="12"/>
          </p:nvPr>
        </p:nvSpPr>
        <p:spPr>
          <a:xfrm>
            <a:off x="4419600" y="6477000"/>
            <a:ext cx="535404" cy="184666"/>
          </a:xfrm>
        </p:spPr>
        <p:txBody>
          <a:bodyPr/>
          <a:lstStyle/>
          <a:p>
            <a:r>
              <a:rPr lang="en-US" altLang="zh-CN" dirty="0" smtClean="0"/>
              <a:t>Slide </a:t>
            </a:r>
            <a:fld id="{200316B2-9C48-417E-82B7-1AE29C3B35FC}" type="slidenum">
              <a:rPr lang="en-US" altLang="zh-CN" smtClean="0"/>
              <a:pPr/>
              <a:t>66</a:t>
            </a:fld>
            <a:endParaRPr lang="en-US" altLang="zh-CN" dirty="0"/>
          </a:p>
        </p:txBody>
      </p:sp>
      <p:sp>
        <p:nvSpPr>
          <p:cNvPr id="7" name="Footer Placeholder 4"/>
          <p:cNvSpPr>
            <a:spLocks noGrp="1"/>
          </p:cNvSpPr>
          <p:nvPr>
            <p:ph type="ftr" sz="quarter" idx="11"/>
          </p:nvPr>
        </p:nvSpPr>
        <p:spPr>
          <a:xfrm>
            <a:off x="5707253" y="6477000"/>
            <a:ext cx="2836674" cy="184666"/>
          </a:xfrm>
          <a:noFill/>
        </p:spPr>
        <p:txBody>
          <a:bodyPr/>
          <a:lstStyle/>
          <a:p>
            <a:pPr>
              <a:defRPr/>
            </a:pPr>
            <a:r>
              <a:rPr lang="en-US" altLang="zh-CN" dirty="0" smtClean="0"/>
              <a:t>Adrian Stephens, Intel Corporation</a:t>
            </a:r>
            <a:endParaRPr lang="en-US" altLang="zh-CN" dirty="0"/>
          </a:p>
        </p:txBody>
      </p:sp>
      <p:sp>
        <p:nvSpPr>
          <p:cNvPr id="6" name="Rectangle 5"/>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5852317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4417596" y="6477000"/>
            <a:ext cx="535404" cy="184666"/>
          </a:xfrm>
        </p:spPr>
        <p:txBody>
          <a:bodyPr/>
          <a:lstStyle/>
          <a:p>
            <a:pPr>
              <a:defRPr/>
            </a:pPr>
            <a:r>
              <a:rPr lang="en-US" dirty="0" smtClean="0"/>
              <a:t>Slide </a:t>
            </a:r>
            <a:fld id="{E7E6215C-0148-4EB1-A390-22B113FC486F}" type="slidenum">
              <a:rPr lang="en-US" smtClean="0"/>
              <a:pPr>
                <a:defRPr/>
              </a:pPr>
              <a:t>67</a:t>
            </a:fld>
            <a:endParaRPr lang="en-US" dirty="0"/>
          </a:p>
        </p:txBody>
      </p:sp>
      <p:sp>
        <p:nvSpPr>
          <p:cNvPr id="7" name="Content Placeholder 2"/>
          <p:cNvSpPr txBox="1">
            <a:spLocks/>
          </p:cNvSpPr>
          <p:nvPr/>
        </p:nvSpPr>
        <p:spPr bwMode="auto">
          <a:xfrm>
            <a:off x="728690" y="2357430"/>
            <a:ext cx="7772400" cy="30861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a:spcBef>
                <a:spcPct val="20000"/>
              </a:spcBef>
              <a:defRPr/>
            </a:pPr>
            <a:endParaRPr lang="en-US" altLang="zh-CN" kern="0" dirty="0">
              <a:latin typeface="+mn-lt"/>
            </a:endParaRPr>
          </a:p>
          <a:p>
            <a:pPr marL="342900" indent="-342900">
              <a:spcBef>
                <a:spcPct val="20000"/>
              </a:spcBef>
              <a:defRPr/>
            </a:pPr>
            <a:endParaRPr lang="en-US" altLang="zh-CN" kern="0" dirty="0">
              <a:latin typeface="+mn-lt"/>
            </a:endParaRPr>
          </a:p>
          <a:p>
            <a:pPr marL="342900" indent="-342900" algn="ctr">
              <a:spcBef>
                <a:spcPct val="20000"/>
              </a:spcBef>
              <a:defRPr/>
            </a:pPr>
            <a:r>
              <a:rPr lang="en-US" altLang="zh-CN" sz="4400" kern="0" dirty="0">
                <a:latin typeface="+mn-lt"/>
              </a:rPr>
              <a:t>Thank you</a:t>
            </a:r>
            <a:r>
              <a:rPr lang="zh-CN" altLang="en-US" sz="4400" kern="0" dirty="0">
                <a:latin typeface="+mn-lt"/>
              </a:rPr>
              <a:t>！</a:t>
            </a:r>
            <a:endParaRPr lang="en-US" sz="4400" kern="0" dirty="0">
              <a:latin typeface="+mn-lt"/>
            </a:endParaRPr>
          </a:p>
        </p:txBody>
      </p:sp>
      <p:sp>
        <p:nvSpPr>
          <p:cNvPr id="8" name="Footer Placeholder 4"/>
          <p:cNvSpPr>
            <a:spLocks noGrp="1"/>
          </p:cNvSpPr>
          <p:nvPr>
            <p:ph type="ftr" sz="quarter" idx="11"/>
          </p:nvPr>
        </p:nvSpPr>
        <p:spPr>
          <a:xfrm>
            <a:off x="5707253" y="6477000"/>
            <a:ext cx="2836674" cy="184666"/>
          </a:xfrm>
          <a:noFill/>
        </p:spPr>
        <p:txBody>
          <a:bodyPr/>
          <a:lstStyle/>
          <a:p>
            <a:pPr>
              <a:defRPr/>
            </a:pPr>
            <a:r>
              <a:rPr lang="en-US" altLang="zh-CN" dirty="0" smtClean="0"/>
              <a:t>Adrian Stephens, Intel Corporation</a:t>
            </a:r>
            <a:endParaRPr lang="en-US" altLang="zh-CN"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11-17-1143 by Haiming Wang (SEU), Jiamin Chen (Huawei)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txBox="1">
            <a:spLocks/>
          </p:cNvSpPr>
          <p:nvPr/>
        </p:nvSpPr>
        <p:spPr bwMode="auto">
          <a:xfrm>
            <a:off x="696913" y="333375"/>
            <a:ext cx="1579562" cy="2762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a:lstStyle>
          <a:p>
            <a:pPr>
              <a:defRPr/>
            </a:pPr>
            <a:r>
              <a:rPr lang="en-US" smtClean="0"/>
              <a:t>July 2017</a:t>
            </a:r>
            <a:endParaRPr lang="en-US"/>
          </a:p>
        </p:txBody>
      </p:sp>
    </p:spTree>
    <p:extLst>
      <p:ext uri="{BB962C8B-B14F-4D97-AF65-F5344CB8AC3E}">
        <p14:creationId xmlns:p14="http://schemas.microsoft.com/office/powerpoint/2010/main" val="18797174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68</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err="1"/>
              <a:t>TGak</a:t>
            </a:r>
            <a:r>
              <a:rPr lang="en-US" sz="3600" dirty="0"/>
              <a:t> </a:t>
            </a:r>
            <a:r>
              <a:rPr lang="en-US" sz="3600" dirty="0" smtClean="0"/>
              <a:t>July Closing </a:t>
            </a:r>
            <a:r>
              <a:rPr lang="en-US" sz="3600" dirty="0"/>
              <a:t>Report </a:t>
            </a:r>
            <a:endParaRPr lang="en-GB" sz="3600"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2017-07-13</a:t>
            </a:r>
          </a:p>
        </p:txBody>
      </p:sp>
      <p:graphicFrame>
        <p:nvGraphicFramePr>
          <p:cNvPr id="3075" name="Object 3"/>
          <p:cNvGraphicFramePr>
            <a:graphicFrameLocks noChangeAspect="1"/>
          </p:cNvGraphicFramePr>
          <p:nvPr>
            <p:extLst/>
          </p:nvPr>
        </p:nvGraphicFramePr>
        <p:xfrm>
          <a:off x="508000" y="2459038"/>
          <a:ext cx="8156575" cy="2139950"/>
        </p:xfrm>
        <a:graphic>
          <a:graphicData uri="http://schemas.openxmlformats.org/presentationml/2006/ole">
            <mc:AlternateContent xmlns:mc="http://schemas.openxmlformats.org/markup-compatibility/2006">
              <mc:Choice xmlns:v="urn:schemas-microsoft-com:vml" Requires="v">
                <p:oleObj spid="_x0000_s11273" name="Document" r:id="rId4" imgW="8255000" imgH="2171700" progId="Word.Document.8">
                  <p:embed/>
                </p:oleObj>
              </mc:Choice>
              <mc:Fallback>
                <p:oleObj name="Document" r:id="rId4" imgW="8255000" imgH="2171700" progId="Word.Document.8">
                  <p:embed/>
                  <p:pic>
                    <p:nvPicPr>
                      <p:cNvPr id="0" name=""/>
                      <p:cNvPicPr>
                        <a:picLocks noChangeAspect="1" noChangeArrowheads="1"/>
                      </p:cNvPicPr>
                      <p:nvPr/>
                    </p:nvPicPr>
                    <p:blipFill>
                      <a:blip r:embed="rId5"/>
                      <a:srcRect/>
                      <a:stretch>
                        <a:fillRect/>
                      </a:stretch>
                    </p:blipFill>
                    <p:spPr bwMode="auto">
                      <a:xfrm>
                        <a:off x="508000" y="2459038"/>
                        <a:ext cx="8156575" cy="213995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TextBox 1"/>
          <p:cNvSpPr txBox="1"/>
          <p:nvPr/>
        </p:nvSpPr>
        <p:spPr>
          <a:xfrm>
            <a:off x="1979712" y="4725144"/>
            <a:ext cx="5112568" cy="1292662"/>
          </a:xfrm>
          <a:prstGeom prst="rect">
            <a:avLst/>
          </a:prstGeom>
          <a:noFill/>
          <a:ln>
            <a:solidFill>
              <a:schemeClr val="tx1"/>
            </a:solidFill>
          </a:ln>
        </p:spPr>
        <p:txBody>
          <a:bodyPr wrap="square" rtlCol="0">
            <a:spAutoFit/>
          </a:bodyPr>
          <a:lstStyle/>
          <a:p>
            <a:pPr algn="ctr"/>
            <a:r>
              <a:rPr lang="en-US" b="1" dirty="0" smtClean="0">
                <a:solidFill>
                  <a:schemeClr val="tx1"/>
                </a:solidFill>
              </a:rPr>
              <a:t>Abstract</a:t>
            </a:r>
          </a:p>
          <a:p>
            <a:endParaRPr lang="en-US" sz="1800" dirty="0" smtClean="0">
              <a:solidFill>
                <a:schemeClr val="tx1"/>
              </a:solidFill>
            </a:endParaRPr>
          </a:p>
          <a:p>
            <a:r>
              <a:rPr lang="en-US" sz="1800" dirty="0" smtClean="0">
                <a:solidFill>
                  <a:schemeClr val="tx1"/>
                </a:solidFill>
              </a:rPr>
              <a:t>Closing Report of the 802.11 </a:t>
            </a:r>
            <a:r>
              <a:rPr lang="en-US" sz="1800" dirty="0" err="1" smtClean="0">
                <a:solidFill>
                  <a:schemeClr val="tx1"/>
                </a:solidFill>
              </a:rPr>
              <a:t>TGak</a:t>
            </a:r>
            <a:r>
              <a:rPr lang="en-US" sz="1800" dirty="0" smtClean="0">
                <a:solidFill>
                  <a:schemeClr val="tx1"/>
                </a:solidFill>
              </a:rPr>
              <a:t> meeting July 2017 in Berlin, Germany.</a:t>
            </a:r>
            <a:endParaRPr lang="en-US" sz="1800" dirty="0">
              <a:solidFill>
                <a:schemeClr val="tx1"/>
              </a:solidFill>
            </a:endParaRPr>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11-17-1133 by Donald Eastlake,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1"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7086397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000760" y="6475413"/>
            <a:ext cx="2541578" cy="168297"/>
          </a:xfrm>
          <a:prstGeom prst="rect">
            <a:avLst/>
          </a:prstGeom>
        </p:spPr>
        <p:txBody>
          <a:bodyPr/>
          <a:lstStyle/>
          <a:p>
            <a:r>
              <a:rPr lang="en-GB" smtClean="0"/>
              <a:t>Adrian Stephens, Intel Corporation</a:t>
            </a:r>
            <a:endParaRPr lang="en-GB"/>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69</a:t>
            </a:fld>
            <a:endParaRPr lang="en-GB"/>
          </a:p>
        </p:txBody>
      </p:sp>
      <p:sp>
        <p:nvSpPr>
          <p:cNvPr id="5121"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err="1"/>
              <a:t>TGak</a:t>
            </a:r>
            <a:r>
              <a:rPr lang="en-US" sz="3600" dirty="0"/>
              <a:t> Closing Report</a:t>
            </a:r>
            <a:endParaRPr lang="en-GB" sz="3600" dirty="0"/>
          </a:p>
        </p:txBody>
      </p:sp>
      <p:sp>
        <p:nvSpPr>
          <p:cNvPr id="5122" name="Rectangle 2"/>
          <p:cNvSpPr>
            <a:spLocks noGrp="1" noChangeArrowheads="1"/>
          </p:cNvSpPr>
          <p:nvPr>
            <p:ph type="body" idx="1"/>
          </p:nvPr>
        </p:nvSpPr>
        <p:spPr>
          <a:xfrm>
            <a:off x="685800" y="1981200"/>
            <a:ext cx="7772400" cy="4305320"/>
          </a:xfrm>
          <a:ln/>
        </p:spPr>
        <p:txBody>
          <a:bodyPr/>
          <a:lstStyle/>
          <a:p>
            <a:pPr>
              <a:buFont typeface="Times New Roman" pitchFamily="16" charset="0"/>
              <a:buChar char="•"/>
            </a:pPr>
            <a:r>
              <a:rPr lang="en-GB" dirty="0"/>
              <a:t>Accomplishments</a:t>
            </a:r>
          </a:p>
          <a:p>
            <a:pPr lvl="1">
              <a:buFont typeface="Times New Roman" pitchFamily="16" charset="0"/>
              <a:buChar char="•"/>
            </a:pPr>
            <a:r>
              <a:rPr lang="en-GB" sz="2400" dirty="0" smtClean="0"/>
              <a:t>Entered this meeting with 66 of 11ak’s 165 Sponsor Ballot comments resolved. Resolved an additional 21 comments.</a:t>
            </a:r>
          </a:p>
          <a:p>
            <a:pPr lvl="1">
              <a:buFont typeface="Times New Roman" pitchFamily="16" charset="0"/>
              <a:buChar char="•"/>
            </a:pPr>
            <a:r>
              <a:rPr lang="en-GB" sz="2400" dirty="0" smtClean="0"/>
              <a:t>Due to changes in the 802.11ak draft, 11ak decided to trade in its legacy Information Element in exchange for 2 Extended Capability bits.</a:t>
            </a:r>
          </a:p>
          <a:p>
            <a:pPr lvl="1">
              <a:buFont typeface="Times New Roman" pitchFamily="16" charset="0"/>
              <a:buChar char="•"/>
            </a:pPr>
            <a:r>
              <a:rPr lang="en-GB" sz="2400" dirty="0" err="1" smtClean="0"/>
              <a:t>TGak</a:t>
            </a:r>
            <a:r>
              <a:rPr lang="en-GB" sz="2400" dirty="0" smtClean="0"/>
              <a:t> </a:t>
            </a:r>
            <a:r>
              <a:rPr lang="en-GB" sz="2400" dirty="0"/>
              <a:t>annotated agenda is in 11-</a:t>
            </a:r>
            <a:r>
              <a:rPr lang="en-GB" sz="2400" dirty="0" smtClean="0"/>
              <a:t>17/0859.</a:t>
            </a:r>
            <a:endParaRPr lang="en-GB" sz="2400" dirty="0"/>
          </a:p>
          <a:p>
            <a:pPr lvl="1">
              <a:buFont typeface="Times New Roman" pitchFamily="16" charset="0"/>
              <a:buChar char="•"/>
            </a:pPr>
            <a:r>
              <a:rPr lang="en-GB" sz="2400" dirty="0" err="1" smtClean="0"/>
              <a:t>TGak</a:t>
            </a:r>
            <a:r>
              <a:rPr lang="en-GB" sz="2400" dirty="0" smtClean="0"/>
              <a:t> minutes are in 11-17/1106.</a:t>
            </a:r>
            <a:endParaRPr lang="en-GB" sz="24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11-17-1133 by Donald Eastlake,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935385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330" y="632897"/>
            <a:ext cx="7772400" cy="533400"/>
          </a:xfrm>
        </p:spPr>
        <p:txBody>
          <a:bodyPr/>
          <a:lstStyle/>
          <a:p>
            <a:r>
              <a:rPr lang="en-GB" dirty="0" smtClean="0"/>
              <a:t>Doc Revision uploads by meeting (month #)</a:t>
            </a:r>
            <a:endParaRPr lang="en-GB" dirty="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219CDBFA-76A2-4597-AA38-8543ED035B58}" type="slidenum">
              <a:rPr lang="en-US" smtClean="0"/>
              <a:pPr>
                <a:defRPr/>
              </a:pPr>
              <a:t>7</a:t>
            </a:fld>
            <a:endParaRPr lang="en-US"/>
          </a:p>
        </p:txBody>
      </p:sp>
      <p:graphicFrame>
        <p:nvGraphicFramePr>
          <p:cNvPr id="17" name="Chart 16"/>
          <p:cNvGraphicFramePr>
            <a:graphicFrameLocks/>
          </p:cNvGraphicFramePr>
          <p:nvPr>
            <p:extLst/>
          </p:nvPr>
        </p:nvGraphicFramePr>
        <p:xfrm>
          <a:off x="152400" y="1166297"/>
          <a:ext cx="8991600" cy="5309116"/>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p:cNvSpPr>
            <a:spLocks noGrp="1"/>
          </p:cNvSpPr>
          <p:nvPr>
            <p:ph type="dt" sz="half" idx="10"/>
          </p:nvPr>
        </p:nvSpPr>
        <p:spPr/>
        <p:txBody>
          <a:bodyPr/>
          <a:lstStyle/>
          <a:p>
            <a:pPr>
              <a:defRPr/>
            </a:pPr>
            <a:r>
              <a:rPr lang="en-US" smtClean="0"/>
              <a:t>July 2017</a:t>
            </a:r>
            <a:endParaRPr lang="en-US"/>
          </a:p>
        </p:txBody>
      </p:sp>
    </p:spTree>
    <p:extLst>
      <p:ext uri="{BB962C8B-B14F-4D97-AF65-F5344CB8AC3E}">
        <p14:creationId xmlns:p14="http://schemas.microsoft.com/office/powerpoint/2010/main" val="22426363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4294967295"/>
          </p:nvPr>
        </p:nvSpPr>
        <p:spPr>
          <a:xfrm>
            <a:off x="6500826" y="6475413"/>
            <a:ext cx="2041512" cy="180975"/>
          </a:xfrm>
          <a:prstGeom prst="rect">
            <a:avLst/>
          </a:prstGeom>
        </p:spPr>
        <p:txBody>
          <a:bodyPr/>
          <a:lstStyle/>
          <a:p>
            <a:r>
              <a:rPr lang="en-GB" smtClean="0"/>
              <a:t>Adrian Stephens, Intel Corporation</a:t>
            </a:r>
            <a:endParaRPr lang="en-GB" dirty="0"/>
          </a:p>
        </p:txBody>
      </p:sp>
      <p:sp>
        <p:nvSpPr>
          <p:cNvPr id="6" name="Slide Number Placeholder 5"/>
          <p:cNvSpPr>
            <a:spLocks noGrp="1"/>
          </p:cNvSpPr>
          <p:nvPr>
            <p:ph type="sldNum" idx="12"/>
          </p:nvPr>
        </p:nvSpPr>
        <p:spPr/>
        <p:txBody>
          <a:bodyPr/>
          <a:lstStyle/>
          <a:p>
            <a:r>
              <a:rPr lang="en-GB"/>
              <a:t>Slide </a:t>
            </a:r>
            <a:fld id="{640FCA93-0460-4BB8-89C2-809FD46B8F3F}" type="slidenum">
              <a:rPr lang="en-GB"/>
              <a:pPr/>
              <a:t>70</a:t>
            </a:fld>
            <a:endParaRPr lang="en-GB"/>
          </a:p>
        </p:txBody>
      </p:sp>
      <p:sp>
        <p:nvSpPr>
          <p:cNvPr id="7169"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TGak</a:t>
            </a:r>
            <a:r>
              <a:rPr lang="en-US" dirty="0"/>
              <a:t> Closing Report</a:t>
            </a:r>
            <a:endParaRPr lang="en-GB" dirty="0"/>
          </a:p>
        </p:txBody>
      </p:sp>
      <p:sp>
        <p:nvSpPr>
          <p:cNvPr id="7170" name="Rectangle 2"/>
          <p:cNvSpPr>
            <a:spLocks noGrp="1" noChangeArrowheads="1"/>
          </p:cNvSpPr>
          <p:nvPr>
            <p:ph type="body" idx="1"/>
          </p:nvPr>
        </p:nvSpPr>
        <p:spPr>
          <a:xfrm>
            <a:off x="685800" y="1981200"/>
            <a:ext cx="7772400" cy="4114800"/>
          </a:xfrm>
          <a:ln/>
        </p:spPr>
        <p:txBody>
          <a:bodyPr/>
          <a:lstStyle/>
          <a:p>
            <a:pPr>
              <a:buFont typeface="Times New Roman" pitchFamily="16" charset="0"/>
              <a:buChar char="•"/>
            </a:pPr>
            <a:r>
              <a:rPr lang="en-GB" sz="2800" dirty="0"/>
              <a:t>Teleconferences</a:t>
            </a:r>
          </a:p>
          <a:p>
            <a:pPr lvl="1">
              <a:buFont typeface="Times New Roman" pitchFamily="16" charset="0"/>
              <a:buChar char="•"/>
            </a:pPr>
            <a:r>
              <a:rPr lang="en-GB" sz="2400" dirty="0"/>
              <a:t>Decided to hold </a:t>
            </a:r>
            <a:r>
              <a:rPr lang="en-GB" sz="2400" dirty="0" smtClean="0"/>
              <a:t>1 hour teleconferences </a:t>
            </a:r>
            <a:r>
              <a:rPr lang="en-US" sz="2400" dirty="0" smtClean="0"/>
              <a:t>until the September 2017 </a:t>
            </a:r>
            <a:r>
              <a:rPr lang="en-US" sz="2400" dirty="0"/>
              <a:t>802.11 meeting on </a:t>
            </a:r>
            <a:r>
              <a:rPr lang="en-US" sz="2400" dirty="0" smtClean="0"/>
              <a:t>Mondays </a:t>
            </a:r>
            <a:r>
              <a:rPr lang="en-US" sz="2400" dirty="0"/>
              <a:t>Monday July 31</a:t>
            </a:r>
            <a:r>
              <a:rPr lang="en-US" sz="2400" baseline="30000" dirty="0"/>
              <a:t>st</a:t>
            </a:r>
            <a:r>
              <a:rPr lang="en-US" sz="2400" dirty="0"/>
              <a:t>, August 7</a:t>
            </a:r>
            <a:r>
              <a:rPr lang="en-US" sz="2400" baseline="30000" dirty="0"/>
              <a:t>th</a:t>
            </a:r>
            <a:r>
              <a:rPr lang="en-US" sz="2400" dirty="0"/>
              <a:t>, and August 28</a:t>
            </a:r>
            <a:r>
              <a:rPr lang="en-US" sz="2400" baseline="30000" dirty="0"/>
              <a:t>th</a:t>
            </a:r>
            <a:r>
              <a:rPr lang="en-US" sz="2400" dirty="0" smtClean="0"/>
              <a:t> at 9am </a:t>
            </a:r>
            <a:r>
              <a:rPr lang="en-US" sz="2400" dirty="0"/>
              <a:t>Eastern US Time</a:t>
            </a:r>
            <a:r>
              <a:rPr lang="en-US" sz="2400" dirty="0" smtClean="0"/>
              <a:t>.</a:t>
            </a:r>
          </a:p>
          <a:p>
            <a:pPr lvl="1">
              <a:buFont typeface="Times New Roman" pitchFamily="16" charset="0"/>
              <a:buChar char="•"/>
            </a:pPr>
            <a:endParaRPr lang="en-GB" sz="2400" dirty="0"/>
          </a:p>
          <a:p>
            <a:pPr>
              <a:buFont typeface="Times New Roman" pitchFamily="16" charset="0"/>
              <a:buChar char="•"/>
            </a:pPr>
            <a:r>
              <a:rPr lang="en-GB" sz="2800" dirty="0" smtClean="0"/>
              <a:t>September 2017 </a:t>
            </a:r>
            <a:r>
              <a:rPr lang="en-GB" sz="2800" dirty="0"/>
              <a:t>Plans</a:t>
            </a:r>
          </a:p>
          <a:p>
            <a:pPr lvl="1">
              <a:buFont typeface="Times New Roman" pitchFamily="16" charset="0"/>
              <a:buChar char="•"/>
            </a:pPr>
            <a:r>
              <a:rPr lang="en-GB" sz="2400" dirty="0" smtClean="0"/>
              <a:t>Resolve remaining Sponsor Ballot comments.</a:t>
            </a:r>
          </a:p>
          <a:p>
            <a:pPr lvl="1">
              <a:buFont typeface="Times New Roman" pitchFamily="16" charset="0"/>
              <a:buChar char="•"/>
            </a:pPr>
            <a:r>
              <a:rPr lang="en-GB" sz="2400" dirty="0" smtClean="0"/>
              <a:t>Go to Sponsor Ballot recirculation.</a:t>
            </a:r>
          </a:p>
          <a:p>
            <a:pPr lvl="1">
              <a:buFont typeface="Times New Roman" pitchFamily="16" charset="0"/>
              <a:buChar char="•"/>
            </a:pPr>
            <a:endParaRPr lang="en-GB" sz="24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11-17-1133 by Donald Eastlake,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925279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205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t>Slide </a:t>
            </a:r>
            <a:fld id="{00AA6CC1-B35F-400A-AD97-617E7B9F358A}" type="slidenum">
              <a:rPr lang="en-GB" smtClean="0"/>
              <a:pPr/>
              <a:t>71</a:t>
            </a:fld>
            <a:endParaRPr lang="en-GB"/>
          </a:p>
        </p:txBody>
      </p:sp>
      <p:sp>
        <p:nvSpPr>
          <p:cNvPr id="2053" name="Rectangle 2"/>
          <p:cNvSpPr>
            <a:spLocks noGrp="1" noChangeArrowheads="1"/>
          </p:cNvSpPr>
          <p:nvPr>
            <p:ph type="title"/>
          </p:nvPr>
        </p:nvSpPr>
        <p:spPr>
          <a:noFill/>
        </p:spPr>
        <p:txBody>
          <a:bodyPr/>
          <a:lstStyle/>
          <a:p>
            <a:r>
              <a:rPr lang="en-GB" dirty="0" err="1"/>
              <a:t>TGaq</a:t>
            </a:r>
            <a:r>
              <a:rPr lang="en-GB" dirty="0"/>
              <a:t> Closing Report</a:t>
            </a:r>
          </a:p>
        </p:txBody>
      </p:sp>
      <p:sp>
        <p:nvSpPr>
          <p:cNvPr id="2054" name="Rectangle 4"/>
          <p:cNvSpPr>
            <a:spLocks noGrp="1" noChangeArrowheads="1"/>
          </p:cNvSpPr>
          <p:nvPr>
            <p:ph type="body" idx="1"/>
          </p:nvPr>
        </p:nvSpPr>
        <p:spPr>
          <a:xfrm>
            <a:off x="685800" y="1524000"/>
            <a:ext cx="7772400" cy="381000"/>
          </a:xfrm>
          <a:noFill/>
        </p:spPr>
        <p:txBody>
          <a:bodyPr/>
          <a:lstStyle/>
          <a:p>
            <a:pPr algn="ctr">
              <a:buFontTx/>
              <a:buNone/>
            </a:pPr>
            <a:r>
              <a:rPr lang="en-GB" sz="2000" dirty="0"/>
              <a:t>Date:</a:t>
            </a:r>
            <a:r>
              <a:rPr lang="en-GB" sz="2000" b="0" dirty="0"/>
              <a:t> 2017-07-13</a:t>
            </a:r>
          </a:p>
        </p:txBody>
      </p:sp>
      <p:graphicFrame>
        <p:nvGraphicFramePr>
          <p:cNvPr id="2055" name="Object 5"/>
          <p:cNvGraphicFramePr>
            <a:graphicFrameLocks noChangeAspect="1"/>
          </p:cNvGraphicFramePr>
          <p:nvPr>
            <p:extLst/>
          </p:nvPr>
        </p:nvGraphicFramePr>
        <p:xfrm>
          <a:off x="519113" y="2271713"/>
          <a:ext cx="7767637" cy="2193925"/>
        </p:xfrm>
        <a:graphic>
          <a:graphicData uri="http://schemas.openxmlformats.org/presentationml/2006/ole">
            <mc:AlternateContent xmlns:mc="http://schemas.openxmlformats.org/markup-compatibility/2006">
              <mc:Choice xmlns:v="urn:schemas-microsoft-com:vml" Requires="v">
                <p:oleObj spid="_x0000_s12297" name="Document" r:id="rId4" imgW="8146441" imgH="2306595" progId="Word.Document.8">
                  <p:embed/>
                </p:oleObj>
              </mc:Choice>
              <mc:Fallback>
                <p:oleObj name="Document" r:id="rId4" imgW="8146441" imgH="2306595" progId="Word.Document.8">
                  <p:embed/>
                  <p:pic>
                    <p:nvPicPr>
                      <p:cNvPr id="0" name=""/>
                      <p:cNvPicPr>
                        <a:picLocks noChangeAspect="1" noChangeArrowheads="1"/>
                      </p:cNvPicPr>
                      <p:nvPr/>
                    </p:nvPicPr>
                    <p:blipFill>
                      <a:blip r:embed="rId5"/>
                      <a:srcRect/>
                      <a:stretch>
                        <a:fillRect/>
                      </a:stretch>
                    </p:blipFill>
                    <p:spPr bwMode="auto">
                      <a:xfrm>
                        <a:off x="519113" y="2271713"/>
                        <a:ext cx="7767637" cy="219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6"/>
          <p:cNvSpPr>
            <a:spLocks noChangeArrowheads="1"/>
          </p:cNvSpPr>
          <p:nvPr/>
        </p:nvSpPr>
        <p:spPr bwMode="auto">
          <a:xfrm>
            <a:off x="533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342900" indent="-342900">
              <a:spcBef>
                <a:spcPct val="20000"/>
              </a:spcBef>
            </a:pPr>
            <a:r>
              <a:rPr lang="en-GB" sz="2000" b="1"/>
              <a:t>Authors:</a:t>
            </a:r>
            <a:endParaRPr lang="en-GB" sz="200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11-17-1146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816520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30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t>Slide </a:t>
            </a:r>
            <a:fld id="{A842C95A-9891-4D85-99F3-CBA09F6CADDF}" type="slidenum">
              <a:rPr lang="en-GB" smtClean="0"/>
              <a:pPr/>
              <a:t>72</a:t>
            </a:fld>
            <a:endParaRPr lang="en-GB"/>
          </a:p>
        </p:txBody>
      </p:sp>
      <p:sp>
        <p:nvSpPr>
          <p:cNvPr id="3077" name="Rectangle 2"/>
          <p:cNvSpPr>
            <a:spLocks noGrp="1" noChangeArrowheads="1"/>
          </p:cNvSpPr>
          <p:nvPr>
            <p:ph type="title"/>
          </p:nvPr>
        </p:nvSpPr>
        <p:spPr>
          <a:noFill/>
        </p:spPr>
        <p:txBody>
          <a:bodyPr/>
          <a:lstStyle/>
          <a:p>
            <a:r>
              <a:rPr lang="en-GB" dirty="0"/>
              <a:t>Abstract</a:t>
            </a:r>
          </a:p>
        </p:txBody>
      </p:sp>
      <p:sp>
        <p:nvSpPr>
          <p:cNvPr id="3078" name="Rectangle 3"/>
          <p:cNvSpPr>
            <a:spLocks noGrp="1" noChangeArrowheads="1"/>
          </p:cNvSpPr>
          <p:nvPr>
            <p:ph type="body" idx="1"/>
          </p:nvPr>
        </p:nvSpPr>
        <p:spPr>
          <a:noFill/>
        </p:spPr>
        <p:txBody>
          <a:bodyPr/>
          <a:lstStyle/>
          <a:p>
            <a:pPr algn="ctr">
              <a:buFontTx/>
              <a:buNone/>
            </a:pPr>
            <a:r>
              <a:rPr lang="en-GB" sz="3200" dirty="0"/>
              <a:t> Closing report for </a:t>
            </a:r>
            <a:r>
              <a:rPr lang="en-GB" sz="3200" dirty="0" err="1"/>
              <a:t>TGaq</a:t>
            </a:r>
            <a:r>
              <a:rPr lang="en-GB" sz="3200" dirty="0"/>
              <a:t> (Pre-Association Discovery) for July 2017, Berlin, Germany.</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11-17-1146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8072097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smtClean="0"/>
              <a:t>Adrian Stephens, Intel Corporation</a:t>
            </a:r>
            <a:endParaRPr lang="en-GB"/>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GB"/>
              <a:t>Slide </a:t>
            </a:r>
            <a:fld id="{053C9A94-B312-452C-97DA-880A7EDB2DCC}" type="slidenum">
              <a:rPr lang="en-GB" smtClean="0"/>
              <a:pPr/>
              <a:t>73</a:t>
            </a:fld>
            <a:endParaRPr lang="en-GB"/>
          </a:p>
        </p:txBody>
      </p:sp>
      <p:sp>
        <p:nvSpPr>
          <p:cNvPr id="4101" name="Rectangle 2"/>
          <p:cNvSpPr>
            <a:spLocks noGrp="1" noChangeArrowheads="1"/>
          </p:cNvSpPr>
          <p:nvPr>
            <p:ph type="body" idx="1"/>
          </p:nvPr>
        </p:nvSpPr>
        <p:spPr>
          <a:xfrm>
            <a:off x="468313" y="836613"/>
            <a:ext cx="8153400" cy="5688731"/>
          </a:xfrm>
        </p:spPr>
        <p:txBody>
          <a:bodyPr/>
          <a:lstStyle/>
          <a:p>
            <a:pPr>
              <a:defRPr/>
            </a:pPr>
            <a:r>
              <a:rPr lang="en-GB" altLang="en-US" sz="2800" dirty="0"/>
              <a:t>Summary</a:t>
            </a:r>
          </a:p>
          <a:p>
            <a:pPr lvl="1">
              <a:defRPr/>
            </a:pPr>
            <a:r>
              <a:rPr lang="en-GB" altLang="en-US" sz="2400" dirty="0"/>
              <a:t>5 meeting slots this week</a:t>
            </a:r>
          </a:p>
          <a:p>
            <a:pPr lvl="1">
              <a:defRPr/>
            </a:pPr>
            <a:r>
              <a:rPr lang="en-GB" altLang="en-US" sz="2400" dirty="0"/>
              <a:t>2</a:t>
            </a:r>
            <a:r>
              <a:rPr lang="en-GB" altLang="en-US" sz="2400" baseline="30000" dirty="0"/>
              <a:t>nd</a:t>
            </a:r>
            <a:r>
              <a:rPr lang="en-GB" altLang="en-US" sz="2400" dirty="0"/>
              <a:t> re-circulation sponsor ballot comment resolution</a:t>
            </a:r>
          </a:p>
          <a:p>
            <a:pPr lvl="1">
              <a:defRPr/>
            </a:pPr>
            <a:r>
              <a:rPr lang="en-GB" altLang="en-US" sz="2400" dirty="0"/>
              <a:t>All comments resolved</a:t>
            </a:r>
          </a:p>
          <a:p>
            <a:pPr lvl="1">
              <a:defRPr/>
            </a:pPr>
            <a:r>
              <a:rPr lang="en-GB" altLang="en-US" sz="2400" dirty="0"/>
              <a:t>Will start 3</a:t>
            </a:r>
            <a:r>
              <a:rPr lang="en-GB" altLang="en-US" sz="2400" baseline="30000" dirty="0"/>
              <a:t>rd</a:t>
            </a:r>
            <a:r>
              <a:rPr lang="en-GB" altLang="en-US" sz="2400" dirty="0"/>
              <a:t> re-circulation sponsor ballot with D10.0 when it has been prepared by the technical editor</a:t>
            </a:r>
          </a:p>
          <a:p>
            <a:pPr lvl="1">
              <a:defRPr/>
            </a:pPr>
            <a:r>
              <a:rPr lang="en-GB" altLang="en-US" sz="2400" dirty="0"/>
              <a:t>Small change to the timeline</a:t>
            </a:r>
          </a:p>
          <a:p>
            <a:pPr marL="457200" lvl="1" indent="0">
              <a:buNone/>
            </a:pPr>
            <a:endParaRPr lang="en-GB" sz="2400" dirty="0"/>
          </a:p>
          <a:p>
            <a:r>
              <a:rPr lang="en-GB" sz="2800" dirty="0"/>
              <a:t>Plans for September 2017</a:t>
            </a:r>
            <a:endParaRPr lang="en-GB" dirty="0"/>
          </a:p>
          <a:p>
            <a:pPr lvl="1"/>
            <a:r>
              <a:rPr lang="en-GB" sz="2400" dirty="0"/>
              <a:t>3</a:t>
            </a:r>
            <a:r>
              <a:rPr lang="en-GB" sz="2400" baseline="30000" dirty="0"/>
              <a:t>rd</a:t>
            </a:r>
            <a:r>
              <a:rPr lang="en-GB" sz="2400" dirty="0"/>
              <a:t> re-circulation sponsor ballot comment resolution</a:t>
            </a:r>
          </a:p>
          <a:p>
            <a:pPr lvl="1"/>
            <a:r>
              <a:rPr lang="en-GB" sz="2400" dirty="0"/>
              <a:t>Conditional/unconditional request to forward draft to </a:t>
            </a:r>
            <a:r>
              <a:rPr lang="en-GB" sz="2400" dirty="0" err="1"/>
              <a:t>RevCom</a:t>
            </a:r>
            <a:r>
              <a:rPr lang="en-GB" sz="2400" dirty="0"/>
              <a:t> for the 3</a:t>
            </a:r>
            <a:r>
              <a:rPr lang="en-GB" sz="2400" baseline="30000" dirty="0"/>
              <a:t>rd</a:t>
            </a:r>
            <a:r>
              <a:rPr lang="en-GB" sz="2400" dirty="0"/>
              <a:t> October 2017 EC teleconference.</a:t>
            </a:r>
            <a:endParaRPr lang="en-GB" sz="18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11-17-1146 by Stephen McCann, BlackBerry</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7"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1248105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Footer Placeholder 4"/>
          <p:cNvSpPr>
            <a:spLocks noGrp="1"/>
          </p:cNvSpPr>
          <p:nvPr>
            <p:ph type="ftr" sz="quarter" idx="11"/>
          </p:nvPr>
        </p:nvSpPr>
        <p:spPr>
          <a:noFill/>
        </p:spPr>
        <p:txBody>
          <a:bodyPr/>
          <a:lstStyle/>
          <a:p>
            <a:r>
              <a:rPr lang="en-US" smtClean="0"/>
              <a:t>Adrian Stephens, Intel Corporation</a:t>
            </a:r>
          </a:p>
        </p:txBody>
      </p:sp>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74</a:t>
            </a:fld>
            <a:endParaRPr lang="en-US" smtClean="0"/>
          </a:p>
        </p:txBody>
      </p:sp>
      <p:sp>
        <p:nvSpPr>
          <p:cNvPr id="1030" name="Rectangle 2"/>
          <p:cNvSpPr>
            <a:spLocks noGrp="1" noChangeArrowheads="1"/>
          </p:cNvSpPr>
          <p:nvPr>
            <p:ph type="title"/>
          </p:nvPr>
        </p:nvSpPr>
        <p:spPr/>
        <p:txBody>
          <a:bodyPr/>
          <a:lstStyle/>
          <a:p>
            <a:r>
              <a:rPr lang="en-US" dirty="0" smtClean="0"/>
              <a:t>TGax July 2017 Closing Report</a:t>
            </a:r>
          </a:p>
        </p:txBody>
      </p:sp>
      <p:sp>
        <p:nvSpPr>
          <p:cNvPr id="1031" name="Rectangle 6"/>
          <p:cNvSpPr>
            <a:spLocks noGrp="1" noChangeArrowheads="1"/>
          </p:cNvSpPr>
          <p:nvPr>
            <p:ph type="body" idx="1"/>
          </p:nvPr>
        </p:nvSpPr>
        <p:spPr>
          <a:xfrm>
            <a:off x="685800" y="1828800"/>
            <a:ext cx="7772400" cy="381000"/>
          </a:xfrm>
        </p:spPr>
        <p:txBody>
          <a:bodyPr/>
          <a:lstStyle/>
          <a:p>
            <a:pPr algn="ctr">
              <a:buFontTx/>
              <a:buNone/>
            </a:pPr>
            <a:r>
              <a:rPr lang="en-US" sz="2000" dirty="0" smtClean="0"/>
              <a:t>Date:</a:t>
            </a:r>
            <a:r>
              <a:rPr lang="en-US" sz="2000" b="0" dirty="0" smtClean="0"/>
              <a:t> 2017-07-13</a:t>
            </a:r>
          </a:p>
        </p:txBody>
      </p:sp>
      <p:graphicFrame>
        <p:nvGraphicFramePr>
          <p:cNvPr id="1026" name="Object 11"/>
          <p:cNvGraphicFramePr>
            <a:graphicFrameLocks noChangeAspect="1"/>
          </p:cNvGraphicFramePr>
          <p:nvPr/>
        </p:nvGraphicFramePr>
        <p:xfrm>
          <a:off x="1066800" y="2590800"/>
          <a:ext cx="7535863" cy="2286000"/>
        </p:xfrm>
        <a:graphic>
          <a:graphicData uri="http://schemas.openxmlformats.org/presentationml/2006/ole">
            <mc:AlternateContent xmlns:mc="http://schemas.openxmlformats.org/markup-compatibility/2006">
              <mc:Choice xmlns:v="urn:schemas-microsoft-com:vml" Requires="v">
                <p:oleObj spid="_x0000_s13321"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90800"/>
                        <a:ext cx="7535863" cy="2286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533400" y="2133600"/>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b="1" dirty="0"/>
              <a:t>Authors:</a:t>
            </a:r>
            <a:endParaRPr lang="en-US" sz="2000"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11-17-1158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1069106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en-US" smtClean="0"/>
              <a:t>Adrian Stephens, Intel Corporation</a:t>
            </a:r>
          </a:p>
        </p:txBody>
      </p:sp>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75</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July 2017 session.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11-17-1158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58384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Work Completed</a:t>
            </a:r>
            <a:endParaRPr lang="en-CA" dirty="0"/>
          </a:p>
        </p:txBody>
      </p:sp>
      <p:sp>
        <p:nvSpPr>
          <p:cNvPr id="3" name="Content Placeholder 2"/>
          <p:cNvSpPr>
            <a:spLocks noGrp="1"/>
          </p:cNvSpPr>
          <p:nvPr>
            <p:ph idx="1"/>
          </p:nvPr>
        </p:nvSpPr>
        <p:spPr>
          <a:xfrm>
            <a:off x="457200" y="1600200"/>
            <a:ext cx="8458200" cy="4572000"/>
          </a:xfrm>
        </p:spPr>
        <p:txBody>
          <a:bodyPr/>
          <a:lstStyle/>
          <a:p>
            <a:r>
              <a:rPr lang="en-CA" dirty="0" smtClean="0"/>
              <a:t>Continued</a:t>
            </a:r>
            <a:r>
              <a:rPr lang="en-CA" dirty="0"/>
              <a:t> </a:t>
            </a:r>
            <a:r>
              <a:rPr lang="en-CA" dirty="0" smtClean="0"/>
              <a:t>with the comment resolution on draft D1.0.</a:t>
            </a:r>
          </a:p>
          <a:p>
            <a:pPr lvl="1"/>
            <a:r>
              <a:rPr lang="en-CA" dirty="0" smtClean="0"/>
              <a:t>Resolutions of about 480 comments were approved.</a:t>
            </a:r>
          </a:p>
          <a:p>
            <a:pPr lvl="1"/>
            <a:r>
              <a:rPr lang="en-CA" dirty="0" smtClean="0"/>
              <a:t>The TG Editor is planning to produce draft D1.4 based on resolved comments.</a:t>
            </a:r>
          </a:p>
          <a:p>
            <a:r>
              <a:rPr lang="en-CA" dirty="0" smtClean="0"/>
              <a:t>Discussed options and need for volunteers for the Waveform generation activity.</a:t>
            </a:r>
          </a:p>
          <a:p>
            <a:r>
              <a:rPr lang="en-CA" dirty="0" smtClean="0"/>
              <a:t>Motion passed to extend 802.11ax scope to include bands up to 7.125 GHz</a:t>
            </a:r>
          </a:p>
          <a:p>
            <a:r>
              <a:rPr lang="en-CA" dirty="0" smtClean="0"/>
              <a:t>Ad hoc meeting is planned for September in the Bay </a:t>
            </a:r>
            <a:r>
              <a:rPr lang="en-CA" smtClean="0"/>
              <a:t>area.</a:t>
            </a:r>
            <a:endParaRPr lang="en-CA" dirty="0" smtClean="0"/>
          </a:p>
          <a:p>
            <a:r>
              <a:rPr lang="en-CA" sz="2000" dirty="0" smtClean="0"/>
              <a:t>The agenda is available at: </a:t>
            </a:r>
            <a:r>
              <a:rPr lang="en-CA" sz="2000" dirty="0">
                <a:hlinkClick r:id="rId3"/>
              </a:rPr>
              <a:t>https://</a:t>
            </a:r>
            <a:r>
              <a:rPr lang="en-CA" sz="2000" dirty="0" smtClean="0">
                <a:hlinkClick r:id="rId3"/>
              </a:rPr>
              <a:t>mentor.ieee.org/802.11/dcn/17/11-17-0887-05-00ax-tgax-july-2017-meeting-agenda.pptx</a:t>
            </a:r>
            <a:r>
              <a:rPr lang="en-CA" sz="2000" dirty="0" smtClean="0"/>
              <a:t> </a:t>
            </a:r>
          </a:p>
          <a:p>
            <a:endParaRPr lang="en-CA" dirty="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76</a:t>
            </a:fld>
            <a:endParaRPr lang="en-US"/>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11-17-1158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6332746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p>
            <a:r>
              <a:rPr lang="en-US" smtClean="0"/>
              <a:t>Adrian Stephens, Intel Corporation</a:t>
            </a:r>
          </a:p>
        </p:txBody>
      </p:sp>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77</a:t>
            </a:fld>
            <a:endParaRPr lang="en-US" smtClean="0"/>
          </a:p>
        </p:txBody>
      </p:sp>
      <p:sp>
        <p:nvSpPr>
          <p:cNvPr id="10245" name="Rectangle 2"/>
          <p:cNvSpPr>
            <a:spLocks noGrp="1" noChangeArrowheads="1"/>
          </p:cNvSpPr>
          <p:nvPr>
            <p:ph type="title"/>
          </p:nvPr>
        </p:nvSpPr>
        <p:spPr/>
        <p:txBody>
          <a:bodyPr/>
          <a:lstStyle/>
          <a:p>
            <a:r>
              <a:rPr lang="en-US" dirty="0" smtClean="0"/>
              <a:t>September 2017 Goals</a:t>
            </a:r>
          </a:p>
        </p:txBody>
      </p:sp>
      <p:sp>
        <p:nvSpPr>
          <p:cNvPr id="10246" name="Rectangle 3"/>
          <p:cNvSpPr>
            <a:spLocks noGrp="1" noChangeArrowheads="1"/>
          </p:cNvSpPr>
          <p:nvPr>
            <p:ph type="body" idx="1"/>
          </p:nvPr>
        </p:nvSpPr>
        <p:spPr>
          <a:xfrm>
            <a:off x="685800" y="1676400"/>
            <a:ext cx="8077200" cy="4419600"/>
          </a:xfrm>
        </p:spPr>
        <p:txBody>
          <a:bodyPr/>
          <a:lstStyle/>
          <a:p>
            <a:r>
              <a:rPr lang="en-US" sz="2800" dirty="0" smtClean="0"/>
              <a:t>Continue and complete the resolution of comments on draft D1.0</a:t>
            </a:r>
          </a:p>
          <a:p>
            <a:r>
              <a:rPr lang="en-US" sz="2800" dirty="0" smtClean="0"/>
              <a:t>Prepare draft D2.0 and plan for WG letter ballot.</a:t>
            </a:r>
          </a:p>
          <a:p>
            <a:endParaRPr lang="en-US" sz="2800" dirty="0"/>
          </a:p>
          <a:p>
            <a:endParaRPr lang="en-US" sz="2800" dirty="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11-17-1158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6082485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p>
            <a:r>
              <a:rPr lang="en-US" smtClean="0"/>
              <a:t>Adrian Stephens, Intel Corporation</a:t>
            </a:r>
          </a:p>
        </p:txBody>
      </p:sp>
      <p:sp>
        <p:nvSpPr>
          <p:cNvPr id="11268" name="Slide Number Placeholder 5"/>
          <p:cNvSpPr>
            <a:spLocks noGrp="1"/>
          </p:cNvSpPr>
          <p:nvPr>
            <p:ph type="sldNum" sz="quarter" idx="12"/>
          </p:nvPr>
        </p:nvSpPr>
        <p:spPr>
          <a:noFill/>
        </p:spPr>
        <p:txBody>
          <a:bodyPr/>
          <a:lstStyle/>
          <a:p>
            <a:r>
              <a:rPr lang="en-US" smtClean="0"/>
              <a:t>Slide </a:t>
            </a:r>
            <a:fld id="{551A2B01-A9EA-4D94-9D85-A4DD5FB05059}" type="slidenum">
              <a:rPr lang="en-US" smtClean="0"/>
              <a:pPr/>
              <a:t>78</a:t>
            </a:fld>
            <a:endParaRPr lang="en-US" smtClean="0"/>
          </a:p>
        </p:txBody>
      </p:sp>
      <p:sp>
        <p:nvSpPr>
          <p:cNvPr id="11269" name="Rectangle 2"/>
          <p:cNvSpPr>
            <a:spLocks noGrp="1" noChangeArrowheads="1"/>
          </p:cNvSpPr>
          <p:nvPr>
            <p:ph type="title"/>
          </p:nvPr>
        </p:nvSpPr>
        <p:spPr/>
        <p:txBody>
          <a:bodyPr/>
          <a:lstStyle/>
          <a:p>
            <a:r>
              <a:rPr lang="en-US" dirty="0" smtClean="0"/>
              <a:t>Conference Call Times</a:t>
            </a:r>
          </a:p>
        </p:txBody>
      </p:sp>
      <p:sp>
        <p:nvSpPr>
          <p:cNvPr id="11270" name="Rectangle 3"/>
          <p:cNvSpPr>
            <a:spLocks noGrp="1" noChangeArrowheads="1"/>
          </p:cNvSpPr>
          <p:nvPr>
            <p:ph type="body" idx="1"/>
          </p:nvPr>
        </p:nvSpPr>
        <p:spPr>
          <a:xfrm>
            <a:off x="457200" y="1828800"/>
            <a:ext cx="8382000" cy="4114800"/>
          </a:xfrm>
        </p:spPr>
        <p:txBody>
          <a:bodyPr/>
          <a:lstStyle/>
          <a:p>
            <a:r>
              <a:rPr lang="en-US" u="sng" dirty="0">
                <a:solidFill>
                  <a:srgbClr val="00B050"/>
                </a:solidFill>
              </a:rPr>
              <a:t>Already Approved </a:t>
            </a:r>
          </a:p>
          <a:p>
            <a:pPr lvl="1"/>
            <a:r>
              <a:rPr lang="en-US" altLang="en-US" dirty="0" smtClean="0">
                <a:solidFill>
                  <a:srgbClr val="00B050"/>
                </a:solidFill>
              </a:rPr>
              <a:t>July 20</a:t>
            </a:r>
            <a:r>
              <a:rPr lang="en-US" altLang="en-US" dirty="0">
                <a:solidFill>
                  <a:srgbClr val="00B050"/>
                </a:solidFill>
              </a:rPr>
              <a:t>			10:00 – 12:00 </a:t>
            </a:r>
            <a:r>
              <a:rPr lang="en-US" altLang="en-US" dirty="0" smtClean="0">
                <a:solidFill>
                  <a:srgbClr val="00B050"/>
                </a:solidFill>
              </a:rPr>
              <a:t>ET</a:t>
            </a:r>
          </a:p>
          <a:p>
            <a:endParaRPr lang="en-US" altLang="en-US" dirty="0"/>
          </a:p>
          <a:p>
            <a:r>
              <a:rPr lang="en-US" altLang="en-US" u="sng" dirty="0"/>
              <a:t>New Set of </a:t>
            </a:r>
            <a:r>
              <a:rPr lang="en-US" altLang="en-US" u="sng" dirty="0" err="1"/>
              <a:t>Telecons</a:t>
            </a:r>
            <a:r>
              <a:rPr lang="en-US" altLang="en-US" u="sng" dirty="0"/>
              <a:t>:</a:t>
            </a:r>
          </a:p>
          <a:p>
            <a:pPr lvl="1">
              <a:buFont typeface="Arial" panose="020B0604020202020204" pitchFamily="34" charset="0"/>
              <a:buChar char="•"/>
            </a:pPr>
            <a:r>
              <a:rPr lang="en-US" dirty="0"/>
              <a:t>August 3, August 17, August 31, September 28		10:00 – 12:00 ET</a:t>
            </a:r>
          </a:p>
          <a:p>
            <a:pPr lvl="1">
              <a:buFont typeface="Arial" panose="020B0604020202020204" pitchFamily="34" charset="0"/>
              <a:buChar char="•"/>
            </a:pPr>
            <a:r>
              <a:rPr lang="en-US" dirty="0"/>
              <a:t>July 27, August 10, August 24, September 21			20:00 – 22:00 </a:t>
            </a:r>
            <a:r>
              <a:rPr lang="en-US" dirty="0" smtClean="0"/>
              <a:t>ET</a:t>
            </a:r>
            <a:endParaRPr lang="en-US" dirty="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11-17-1158 by Osama Aboul-Magd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91385059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7054BA09-362B-42E0-A802-C3FBE70789B3}" type="slidenum">
              <a:rPr lang="en-US" altLang="en-US" sz="1200" b="0" smtClean="0"/>
              <a:pPr>
                <a:spcBef>
                  <a:spcPct val="0"/>
                </a:spcBef>
                <a:buFontTx/>
                <a:buNone/>
              </a:pPr>
              <a:t>79</a:t>
            </a:fld>
            <a:endParaRPr lang="en-US" altLang="en-US" sz="1200" b="0" smtClean="0"/>
          </a:p>
        </p:txBody>
      </p:sp>
      <p:sp>
        <p:nvSpPr>
          <p:cNvPr id="15365" name="Rectangle 2"/>
          <p:cNvSpPr>
            <a:spLocks noGrp="1" noChangeArrowheads="1"/>
          </p:cNvSpPr>
          <p:nvPr>
            <p:ph type="title"/>
          </p:nvPr>
        </p:nvSpPr>
        <p:spPr>
          <a:xfrm>
            <a:off x="0" y="609600"/>
            <a:ext cx="9144000" cy="1066800"/>
          </a:xfrm>
        </p:spPr>
        <p:txBody>
          <a:bodyPr/>
          <a:lstStyle/>
          <a:p>
            <a:r>
              <a:rPr lang="en-US" altLang="en-US" smtClean="0"/>
              <a:t>Task Group AY </a:t>
            </a:r>
            <a:br>
              <a:rPr lang="en-US" altLang="en-US" smtClean="0"/>
            </a:br>
            <a:r>
              <a:rPr lang="en-US" altLang="en-US" smtClean="0"/>
              <a:t>July 2017 Closing Report</a:t>
            </a:r>
          </a:p>
        </p:txBody>
      </p:sp>
      <p:sp>
        <p:nvSpPr>
          <p:cNvPr id="15366" name="Rectangle 6"/>
          <p:cNvSpPr>
            <a:spLocks noGrp="1" noChangeArrowheads="1"/>
          </p:cNvSpPr>
          <p:nvPr>
            <p:ph type="body" idx="1"/>
          </p:nvPr>
        </p:nvSpPr>
        <p:spPr>
          <a:xfrm>
            <a:off x="685800" y="1676400"/>
            <a:ext cx="7772400" cy="381000"/>
          </a:xfrm>
        </p:spPr>
        <p:txBody>
          <a:bodyPr/>
          <a:lstStyle/>
          <a:p>
            <a:pPr algn="ctr">
              <a:buFontTx/>
              <a:buNone/>
            </a:pPr>
            <a:r>
              <a:rPr lang="en-US" altLang="en-US" sz="2000" smtClean="0"/>
              <a:t>Date:</a:t>
            </a:r>
            <a:r>
              <a:rPr lang="en-US" altLang="en-US" sz="2000" b="0" smtClean="0"/>
              <a:t> 2017-07-13</a:t>
            </a:r>
          </a:p>
        </p:txBody>
      </p:sp>
      <p:graphicFrame>
        <p:nvGraphicFramePr>
          <p:cNvPr id="15367" name="Object 11"/>
          <p:cNvGraphicFramePr>
            <a:graphicFrameLocks noChangeAspect="1"/>
          </p:cNvGraphicFramePr>
          <p:nvPr/>
        </p:nvGraphicFramePr>
        <p:xfrm>
          <a:off x="674688" y="2667000"/>
          <a:ext cx="7816850" cy="939800"/>
        </p:xfrm>
        <a:graphic>
          <a:graphicData uri="http://schemas.openxmlformats.org/presentationml/2006/ole">
            <mc:AlternateContent xmlns:mc="http://schemas.openxmlformats.org/markup-compatibility/2006">
              <mc:Choice xmlns:v="urn:schemas-microsoft-com:vml" Requires="v">
                <p:oleObj spid="_x0000_s14345" name="Document" r:id="rId4" imgW="8227229" imgH="998269" progId="Word.Document.8">
                  <p:embed/>
                </p:oleObj>
              </mc:Choice>
              <mc:Fallback>
                <p:oleObj name="Document" r:id="rId4" imgW="8227229" imgH="998269"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688" y="2667000"/>
                        <a:ext cx="7816850"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543900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r>
              <a:rPr lang="en-US"/>
              <a:t>Slide </a:t>
            </a:r>
            <a:fld id="{E645108C-F4BD-42F7-A73B-AA473E24AA03}" type="slidenum">
              <a:rPr lang="en-US" smtClean="0"/>
              <a:pPr/>
              <a:t>8</a:t>
            </a:fld>
            <a:endParaRPr lang="en-US"/>
          </a:p>
        </p:txBody>
      </p:sp>
      <p:sp>
        <p:nvSpPr>
          <p:cNvPr id="1028" name="Rectangle 2"/>
          <p:cNvSpPr>
            <a:spLocks noGrp="1" noChangeArrowheads="1"/>
          </p:cNvSpPr>
          <p:nvPr>
            <p:ph type="title"/>
          </p:nvPr>
        </p:nvSpPr>
        <p:spPr>
          <a:xfrm>
            <a:off x="685800" y="685800"/>
            <a:ext cx="7772400" cy="914400"/>
          </a:xfrm>
          <a:noFill/>
        </p:spPr>
        <p:txBody>
          <a:bodyPr/>
          <a:lstStyle/>
          <a:p>
            <a:r>
              <a:rPr lang="en-US" dirty="0"/>
              <a:t>802.11 WG Editor’s Meeting </a:t>
            </a:r>
            <a:r>
              <a:rPr lang="en-US" dirty="0" smtClean="0"/>
              <a:t>(July 2017</a:t>
            </a:r>
            <a:r>
              <a:rPr lang="en-US" dirty="0"/>
              <a:t>)</a:t>
            </a:r>
          </a:p>
        </p:txBody>
      </p:sp>
      <p:sp>
        <p:nvSpPr>
          <p:cNvPr id="1029" name="Rectangle 3"/>
          <p:cNvSpPr>
            <a:spLocks noGrp="1" noChangeArrowheads="1"/>
          </p:cNvSpPr>
          <p:nvPr>
            <p:ph type="body" idx="1"/>
          </p:nvPr>
        </p:nvSpPr>
        <p:spPr>
          <a:xfrm>
            <a:off x="685800" y="1703388"/>
            <a:ext cx="7772400" cy="381000"/>
          </a:xfrm>
          <a:noFill/>
        </p:spPr>
        <p:txBody>
          <a:bodyPr/>
          <a:lstStyle/>
          <a:p>
            <a:pPr algn="ctr">
              <a:lnSpc>
                <a:spcPct val="90000"/>
              </a:lnSpc>
              <a:buFontTx/>
              <a:buNone/>
            </a:pPr>
            <a:r>
              <a:rPr lang="en-US" sz="2000" dirty="0"/>
              <a:t>Date:</a:t>
            </a:r>
            <a:r>
              <a:rPr lang="en-US" sz="2000" b="0" dirty="0"/>
              <a:t> </a:t>
            </a:r>
            <a:r>
              <a:rPr lang="en-US" sz="2000" b="0" dirty="0" smtClean="0"/>
              <a:t>2017-06-27</a:t>
            </a:r>
            <a:endParaRPr lang="en-US" sz="2000" b="0" dirty="0"/>
          </a:p>
        </p:txBody>
      </p:sp>
      <p:graphicFrame>
        <p:nvGraphicFramePr>
          <p:cNvPr id="1026" name="Object 4"/>
          <p:cNvGraphicFramePr>
            <a:graphicFrameLocks noChangeAspect="1"/>
          </p:cNvGraphicFramePr>
          <p:nvPr>
            <p:extLst/>
          </p:nvPr>
        </p:nvGraphicFramePr>
        <p:xfrm>
          <a:off x="533400" y="2514600"/>
          <a:ext cx="7718425" cy="2522538"/>
        </p:xfrm>
        <a:graphic>
          <a:graphicData uri="http://schemas.openxmlformats.org/presentationml/2006/ole">
            <mc:AlternateContent xmlns:mc="http://schemas.openxmlformats.org/markup-compatibility/2006">
              <mc:Choice xmlns:v="urn:schemas-microsoft-com:vml" Requires="v">
                <p:oleObj spid="_x0000_s4105" name="Document" r:id="rId4" imgW="8612971" imgH="2825004" progId="Word.Document.8">
                  <p:embed/>
                </p:oleObj>
              </mc:Choice>
              <mc:Fallback>
                <p:oleObj name="Document" r:id="rId4" imgW="8612971" imgH="2825004" progId="Word.Document.8">
                  <p:embed/>
                  <p:pic>
                    <p:nvPicPr>
                      <p:cNvPr id="0" name=""/>
                      <p:cNvPicPr>
                        <a:picLocks noChangeAspect="1" noChangeArrowheads="1"/>
                      </p:cNvPicPr>
                      <p:nvPr/>
                    </p:nvPicPr>
                    <p:blipFill>
                      <a:blip r:embed="rId5"/>
                      <a:srcRect/>
                      <a:stretch>
                        <a:fillRect/>
                      </a:stretch>
                    </p:blipFill>
                    <p:spPr bwMode="auto">
                      <a:xfrm>
                        <a:off x="533400" y="2514600"/>
                        <a:ext cx="7718425" cy="2522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Rectangle 5"/>
          <p:cNvSpPr>
            <a:spLocks noChangeArrowheads="1"/>
          </p:cNvSpPr>
          <p:nvPr/>
        </p:nvSpPr>
        <p:spPr bwMode="auto">
          <a:xfrm>
            <a:off x="533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1031" name="Footer Placeholder 7"/>
          <p:cNvSpPr>
            <a:spLocks noGrp="1"/>
          </p:cNvSpPr>
          <p:nvPr>
            <p:ph type="ftr" sz="quarter" idx="11"/>
          </p:nvPr>
        </p:nvSpPr>
        <p:spPr>
          <a:noFill/>
        </p:spPr>
        <p:txBody>
          <a:bodyPr/>
          <a:lstStyle/>
          <a:p>
            <a:r>
              <a:rPr lang="en-US" smtClean="0"/>
              <a:t>Adrian Stephens, Intel Corporation</a:t>
            </a:r>
            <a:endParaRPr lang="en-US"/>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2299071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78CF6AD3-06F4-43C2-80E3-3BA32AAF4E92}" type="slidenum">
              <a:rPr lang="en-US" altLang="en-US" sz="1200" b="0" smtClean="0"/>
              <a:pPr>
                <a:spcBef>
                  <a:spcPct val="0"/>
                </a:spcBef>
                <a:buFontTx/>
                <a:buNone/>
              </a:pPr>
              <a:t>80</a:t>
            </a:fld>
            <a:endParaRPr lang="en-US" altLang="en-US" sz="1200" b="0" smtClean="0"/>
          </a:p>
        </p:txBody>
      </p:sp>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type="body" idx="1"/>
          </p:nvPr>
        </p:nvSpPr>
        <p:spPr/>
        <p:txBody>
          <a:bodyPr/>
          <a:lstStyle/>
          <a:p>
            <a:pPr marL="0" algn="just">
              <a:buFontTx/>
              <a:buNone/>
            </a:pPr>
            <a:r>
              <a:rPr lang="en-US" altLang="en-US" smtClean="0"/>
              <a:t>This document is the closing report for Task Group AY for the July 2017 session.</a:t>
            </a:r>
          </a:p>
        </p:txBody>
      </p:sp>
      <p:sp>
        <p:nvSpPr>
          <p:cNvPr id="7"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9279379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85F83113-8C35-4780-95F0-390B0B9720B8}" type="slidenum">
              <a:rPr lang="en-US" altLang="en-US" sz="1200" b="0" smtClean="0"/>
              <a:pPr>
                <a:spcBef>
                  <a:spcPct val="0"/>
                </a:spcBef>
                <a:buFontTx/>
                <a:buNone/>
              </a:pPr>
              <a:t>81</a:t>
            </a:fld>
            <a:endParaRPr lang="en-US" altLang="en-US" sz="1200" b="0" smtClean="0"/>
          </a:p>
        </p:txBody>
      </p:sp>
      <p:sp>
        <p:nvSpPr>
          <p:cNvPr id="19459"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32 submissions were covered during the meeting covering areas related to:</a:t>
            </a:r>
          </a:p>
          <a:p>
            <a:pPr lvl="1" algn="just">
              <a:spcBef>
                <a:spcPts val="575"/>
              </a:spcBef>
              <a:buFontTx/>
              <a:buChar char="•"/>
            </a:pPr>
            <a:r>
              <a:rPr lang="en-US" altLang="en-US" sz="1800"/>
              <a:t>Draft amendment</a:t>
            </a:r>
          </a:p>
          <a:p>
            <a:pPr lvl="1" algn="just">
              <a:spcBef>
                <a:spcPts val="575"/>
              </a:spcBef>
              <a:buFontTx/>
              <a:buChar char="•"/>
            </a:pPr>
            <a:r>
              <a:rPr lang="en-US" altLang="en-US" sz="1800"/>
              <a:t>Comment resolution for CC24</a:t>
            </a:r>
          </a:p>
          <a:p>
            <a:pPr lvl="1" algn="just">
              <a:spcBef>
                <a:spcPts val="575"/>
              </a:spcBef>
              <a:buFontTx/>
              <a:buChar char="•"/>
            </a:pPr>
            <a:r>
              <a:rPr lang="en-US" altLang="en-US" sz="1800"/>
              <a:t>New usage model</a:t>
            </a:r>
          </a:p>
          <a:p>
            <a:pPr algn="just">
              <a:spcBef>
                <a:spcPts val="1225"/>
              </a:spcBef>
            </a:pPr>
            <a:r>
              <a:rPr lang="en-US" altLang="en-US"/>
              <a:t>Significant progress was made in the development of draft amendment</a:t>
            </a:r>
          </a:p>
          <a:p>
            <a:pPr algn="just">
              <a:spcBef>
                <a:spcPts val="1225"/>
              </a:spcBef>
            </a:pPr>
            <a:r>
              <a:rPr lang="en-US" altLang="en-US"/>
              <a:t>Comment resolution started</a:t>
            </a:r>
          </a:p>
          <a:p>
            <a:pPr lvl="1" algn="just">
              <a:spcBef>
                <a:spcPts val="575"/>
              </a:spcBef>
              <a:buFont typeface="Arial" panose="020B0604020202020204" pitchFamily="34" charset="0"/>
              <a:buChar char="•"/>
            </a:pPr>
            <a:r>
              <a:rPr lang="en-US" altLang="en-US" sz="1800"/>
              <a:t>91 CIDs are resolved this week</a:t>
            </a:r>
          </a:p>
          <a:p>
            <a:pPr lvl="1" algn="just">
              <a:spcBef>
                <a:spcPts val="575"/>
              </a:spcBef>
              <a:buFont typeface="Arial" panose="020B0604020202020204" pitchFamily="34" charset="0"/>
              <a:buChar char="•"/>
            </a:pPr>
            <a:r>
              <a:rPr lang="en-US" altLang="en-US" sz="1800"/>
              <a:t>There are 243 remaining CIDs to resolve</a:t>
            </a:r>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19461"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02807746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1277386E-5573-44CA-B944-508920BBBFDC}" type="slidenum">
              <a:rPr lang="en-US" altLang="en-US" sz="1200" b="0" smtClean="0"/>
              <a:pPr>
                <a:spcBef>
                  <a:spcPct val="0"/>
                </a:spcBef>
                <a:buFontTx/>
                <a:buNone/>
              </a:pPr>
              <a:t>82</a:t>
            </a:fld>
            <a:endParaRPr lang="en-US" altLang="en-US" sz="1200" b="0" smtClean="0"/>
          </a:p>
        </p:txBody>
      </p:sp>
      <p:sp>
        <p:nvSpPr>
          <p:cNvPr id="21507"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Timeline Update</a:t>
            </a:r>
          </a:p>
        </p:txBody>
      </p:sp>
      <p:sp>
        <p:nvSpPr>
          <p:cNvPr id="21508" name="Rectangle 3"/>
          <p:cNvSpPr txBox="1">
            <a:spLocks noChangeArrowheads="1"/>
          </p:cNvSpPr>
          <p:nvPr/>
        </p:nvSpPr>
        <p:spPr bwMode="auto">
          <a:xfrm>
            <a:off x="685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2017/11:  Draft 1.0</a:t>
            </a:r>
          </a:p>
          <a:p>
            <a:pPr algn="just">
              <a:spcBef>
                <a:spcPts val="1200"/>
              </a:spcBef>
            </a:pPr>
            <a:r>
              <a:rPr lang="en-US" altLang="en-US"/>
              <a:t>2018/03:  Draft 2.0  </a:t>
            </a:r>
          </a:p>
          <a:p>
            <a:pPr algn="just">
              <a:spcBef>
                <a:spcPts val="1200"/>
              </a:spcBef>
            </a:pPr>
            <a:r>
              <a:rPr lang="en-US" altLang="en-US"/>
              <a:t>2019/09:  Final 802.11 WG Approval</a:t>
            </a:r>
          </a:p>
          <a:p>
            <a:pPr algn="just">
              <a:spcBef>
                <a:spcPts val="1200"/>
              </a:spcBef>
            </a:pPr>
            <a:r>
              <a:rPr lang="en-US" altLang="en-US"/>
              <a:t>2019/11:  Final EC Approval</a:t>
            </a:r>
          </a:p>
          <a:p>
            <a:pPr algn="just">
              <a:spcBef>
                <a:spcPts val="1200"/>
              </a:spcBef>
            </a:pPr>
            <a:r>
              <a:rPr lang="en-US" altLang="en-US"/>
              <a:t>2019/12:  RevCom &amp; Standards Board Final</a:t>
            </a:r>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1509"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1033956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B20316AB-5867-4549-95D1-F42D50E06645}" type="slidenum">
              <a:rPr lang="en-US" altLang="en-US" sz="1200" b="0" smtClean="0"/>
              <a:pPr>
                <a:spcBef>
                  <a:spcPct val="0"/>
                </a:spcBef>
                <a:buFontTx/>
                <a:buNone/>
              </a:pPr>
              <a:t>83</a:t>
            </a:fld>
            <a:endParaRPr lang="en-US" altLang="en-US" sz="1200" b="0" smtClean="0"/>
          </a:p>
        </p:txBody>
      </p:sp>
      <p:sp>
        <p:nvSpPr>
          <p:cNvPr id="23555"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September 2017 interim</a:t>
            </a:r>
          </a:p>
        </p:txBody>
      </p:sp>
      <p:sp>
        <p:nvSpPr>
          <p:cNvPr id="23556"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Advance on draft amendment</a:t>
            </a:r>
          </a:p>
          <a:p>
            <a:pPr algn="just">
              <a:spcBef>
                <a:spcPts val="1225"/>
              </a:spcBef>
            </a:pPr>
            <a:r>
              <a:rPr lang="en-US" altLang="en-US"/>
              <a:t>Comment resolution for Draft 0.3</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3557"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221448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4BBA4A80-EE20-417E-81EA-9C4FA085F41C}" type="slidenum">
              <a:rPr lang="en-US" altLang="en-US" sz="1200" b="0" smtClean="0"/>
              <a:pPr>
                <a:spcBef>
                  <a:spcPct val="0"/>
                </a:spcBef>
                <a:buFontTx/>
                <a:buNone/>
              </a:pPr>
              <a:t>84</a:t>
            </a:fld>
            <a:endParaRPr lang="en-US" altLang="en-US" sz="1200" b="0" smtClean="0"/>
          </a:p>
        </p:txBody>
      </p:sp>
      <p:sp>
        <p:nvSpPr>
          <p:cNvPr id="25603"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5604" name="Rectangle 3"/>
          <p:cNvSpPr txBox="1">
            <a:spLocks noChangeArrowheads="1"/>
          </p:cNvSpPr>
          <p:nvPr/>
        </p:nvSpPr>
        <p:spPr bwMode="auto">
          <a:xfrm>
            <a:off x="685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July 26 (Wednesday), 10:00am ET – 11:00am ET</a:t>
            </a:r>
          </a:p>
          <a:p>
            <a:pPr algn="just">
              <a:spcBef>
                <a:spcPts val="1225"/>
              </a:spcBef>
            </a:pPr>
            <a:r>
              <a:rPr lang="en-US" altLang="en-US"/>
              <a:t>August 2 (Wednesday), 10:00am ET – 11:00am ET</a:t>
            </a:r>
          </a:p>
          <a:p>
            <a:pPr algn="just">
              <a:spcBef>
                <a:spcPts val="1225"/>
              </a:spcBef>
            </a:pPr>
            <a:r>
              <a:rPr lang="en-US" altLang="en-US"/>
              <a:t>August 9 (Wednesday), 10:00am ET – 11:00am ET</a:t>
            </a:r>
          </a:p>
          <a:p>
            <a:pPr algn="just">
              <a:spcBef>
                <a:spcPts val="1225"/>
              </a:spcBef>
            </a:pPr>
            <a:r>
              <a:rPr lang="en-US" altLang="en-US"/>
              <a:t>August 16 (Wednesday), 10:00am ET – 11:00am ET</a:t>
            </a:r>
          </a:p>
          <a:p>
            <a:pPr algn="just">
              <a:spcBef>
                <a:spcPts val="1225"/>
              </a:spcBef>
            </a:pPr>
            <a:r>
              <a:rPr lang="en-US" altLang="en-US"/>
              <a:t>August 23 (Wednesday), 10:00am ET – 11:00am ET</a:t>
            </a:r>
          </a:p>
          <a:p>
            <a:pPr algn="just">
              <a:spcBef>
                <a:spcPts val="1225"/>
              </a:spcBef>
            </a:pPr>
            <a:r>
              <a:rPr lang="en-US" altLang="en-US"/>
              <a:t>August 30 (Wednesday), 10:00am ET – 11:00am ET</a:t>
            </a:r>
          </a:p>
          <a:p>
            <a:pPr algn="just">
              <a:spcBef>
                <a:spcPts val="1225"/>
              </a:spcBef>
            </a:pPr>
            <a:r>
              <a:rPr lang="en-US" altLang="en-US"/>
              <a:t>September 6 (Wednesday), 10:00am ET – 11:00am ET</a:t>
            </a:r>
          </a:p>
          <a:p>
            <a:pPr algn="just">
              <a:spcBef>
                <a:spcPts val="1225"/>
              </a:spcBef>
            </a:pPr>
            <a:endParaRPr lang="en-US" altLang="en-US"/>
          </a:p>
          <a:p>
            <a:pPr algn="just">
              <a:spcBef>
                <a:spcPts val="1225"/>
              </a:spcBef>
            </a:pPr>
            <a:endParaRPr lang="en-US" altLang="en-US"/>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5605"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6/6 of 11-17-0869 by Edward Au (Huawei Technologies)</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828951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95536" y="685800"/>
            <a:ext cx="8496944"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err="1" smtClean="0"/>
              <a:t>TGaz</a:t>
            </a:r>
            <a:r>
              <a:rPr lang="en-US" altLang="en-US" sz="2800" dirty="0" smtClean="0"/>
              <a:t> Next Generation Positioning </a:t>
            </a:r>
            <a:br>
              <a:rPr lang="en-US" altLang="en-US" sz="2800" dirty="0" smtClean="0"/>
            </a:br>
            <a:r>
              <a:rPr lang="en-US" altLang="en-US" sz="2800" dirty="0" smtClean="0"/>
              <a:t>July Closing Report</a:t>
            </a:r>
            <a:endParaRPr lang="en-GB" sz="2800" dirty="0"/>
          </a:p>
        </p:txBody>
      </p:sp>
      <p:sp>
        <p:nvSpPr>
          <p:cNvPr id="3074" name="Rectangle 2"/>
          <p:cNvSpPr>
            <a:spLocks noGrp="1" noChangeArrowheads="1"/>
          </p:cNvSpPr>
          <p:nvPr>
            <p:ph idx="1"/>
          </p:nvPr>
        </p:nvSpPr>
        <p:spPr>
          <a:xfrm>
            <a:off x="696912" y="172401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2017-07-13</a:t>
            </a:r>
            <a:endParaRPr lang="en-GB" sz="2000" b="0"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85</a:t>
            </a:fld>
            <a:endParaRPr lang="en-GB" dirty="0"/>
          </a:p>
        </p:txBody>
      </p:sp>
      <p:sp>
        <p:nvSpPr>
          <p:cNvPr id="7" name="Footer Placeholder 4"/>
          <p:cNvSpPr>
            <a:spLocks noGrp="1"/>
          </p:cNvSpPr>
          <p:nvPr>
            <p:ph type="ftr" idx="4294967295"/>
          </p:nvPr>
        </p:nvSpPr>
        <p:spPr>
          <a:xfrm>
            <a:off x="5500694" y="6475413"/>
            <a:ext cx="3041644" cy="180975"/>
          </a:xfrm>
          <a:prstGeom prst="rect">
            <a:avLst/>
          </a:prstGeom>
        </p:spPr>
        <p:txBody>
          <a:bodyPr/>
          <a:lstStyle/>
          <a:p>
            <a:r>
              <a:rPr lang="en-GB" smtClean="0"/>
              <a:t>Adrian Stephens, Intel Corporation</a:t>
            </a:r>
            <a:endParaRPr lang="en-GB" dirty="0"/>
          </a:p>
        </p:txBody>
      </p:sp>
      <p:graphicFrame>
        <p:nvGraphicFramePr>
          <p:cNvPr id="3075" name="Object 3"/>
          <p:cNvGraphicFramePr>
            <a:graphicFrameLocks noChangeAspect="1"/>
          </p:cNvGraphicFramePr>
          <p:nvPr>
            <p:extLst/>
          </p:nvPr>
        </p:nvGraphicFramePr>
        <p:xfrm>
          <a:off x="519113" y="2281238"/>
          <a:ext cx="7999412" cy="2454275"/>
        </p:xfrm>
        <a:graphic>
          <a:graphicData uri="http://schemas.openxmlformats.org/presentationml/2006/ole">
            <mc:AlternateContent xmlns:mc="http://schemas.openxmlformats.org/markup-compatibility/2006">
              <mc:Choice xmlns:v="urn:schemas-microsoft-com:vml" Requires="v">
                <p:oleObj spid="_x0000_s15369" name="Document" r:id="rId4" imgW="8235535" imgH="2529304" progId="Word.Document.8">
                  <p:embed/>
                </p:oleObj>
              </mc:Choice>
              <mc:Fallback>
                <p:oleObj name="Document" r:id="rId4" imgW="8235535" imgH="2529304" progId="Word.Document.8">
                  <p:embed/>
                  <p:pic>
                    <p:nvPicPr>
                      <p:cNvPr id="0" name=""/>
                      <p:cNvPicPr>
                        <a:picLocks noChangeAspect="1" noChangeArrowheads="1"/>
                      </p:cNvPicPr>
                      <p:nvPr/>
                    </p:nvPicPr>
                    <p:blipFill>
                      <a:blip r:embed="rId5"/>
                      <a:srcRect/>
                      <a:stretch>
                        <a:fillRect/>
                      </a:stretch>
                    </p:blipFill>
                    <p:spPr bwMode="auto">
                      <a:xfrm>
                        <a:off x="519113" y="2281238"/>
                        <a:ext cx="7999412" cy="245427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11-17-0862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7567621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Abstract</a:t>
            </a:r>
            <a:endParaRPr lang="en-US" dirty="0"/>
          </a:p>
        </p:txBody>
      </p:sp>
      <p:sp>
        <p:nvSpPr>
          <p:cNvPr id="3" name="Content Placeholder 2"/>
          <p:cNvSpPr>
            <a:spLocks noGrp="1"/>
          </p:cNvSpPr>
          <p:nvPr>
            <p:ph idx="1"/>
          </p:nvPr>
        </p:nvSpPr>
        <p:spPr/>
        <p:txBody>
          <a:bodyPr/>
          <a:lstStyle/>
          <a:p>
            <a:pPr marL="0" algn="just">
              <a:buFontTx/>
              <a:buNone/>
            </a:pPr>
            <a:r>
              <a:rPr lang="en-US" dirty="0"/>
              <a:t>This document is the </a:t>
            </a:r>
            <a:r>
              <a:rPr lang="en-US" dirty="0" err="1"/>
              <a:t>TGaz</a:t>
            </a:r>
            <a:r>
              <a:rPr lang="en-US" dirty="0"/>
              <a:t> </a:t>
            </a:r>
            <a:r>
              <a:rPr lang="en-US" dirty="0" smtClean="0"/>
              <a:t>Next </a:t>
            </a:r>
            <a:r>
              <a:rPr lang="en-US" dirty="0"/>
              <a:t>Generation Positioning </a:t>
            </a:r>
            <a:r>
              <a:rPr lang="en-US" dirty="0" smtClean="0"/>
              <a:t>closing </a:t>
            </a:r>
            <a:r>
              <a:rPr lang="en-US" dirty="0"/>
              <a:t>report for the </a:t>
            </a:r>
            <a:r>
              <a:rPr lang="en-US" dirty="0" smtClean="0"/>
              <a:t>Berlin meeting</a:t>
            </a:r>
            <a:r>
              <a:rPr lang="en-US" dirty="0"/>
              <a:t>, </a:t>
            </a:r>
            <a:r>
              <a:rPr lang="en-US" dirty="0" smtClean="0"/>
              <a:t>July 2017.</a:t>
            </a:r>
            <a:endParaRPr lang="en-US" dirty="0"/>
          </a:p>
          <a:p>
            <a:pPr marL="0" algn="just">
              <a:buFontTx/>
              <a:buNone/>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86</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11-17-0862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399559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TG Status And Work Completed</a:t>
            </a:r>
            <a:endParaRPr lang="en-US" dirty="0"/>
          </a:p>
        </p:txBody>
      </p:sp>
      <p:sp>
        <p:nvSpPr>
          <p:cNvPr id="3" name="Content Placeholder 2"/>
          <p:cNvSpPr>
            <a:spLocks noGrp="1"/>
          </p:cNvSpPr>
          <p:nvPr>
            <p:ph idx="1"/>
          </p:nvPr>
        </p:nvSpPr>
        <p:spPr>
          <a:xfrm>
            <a:off x="685800" y="1628800"/>
            <a:ext cx="8278688" cy="4465613"/>
          </a:xfrm>
        </p:spPr>
        <p:txBody>
          <a:bodyPr/>
          <a:lstStyle/>
          <a:p>
            <a:pPr marL="609600" indent="-609600">
              <a:buFont typeface="Arial" panose="020B0604020202020204" pitchFamily="34" charset="0"/>
              <a:buChar char="•"/>
            </a:pPr>
            <a:r>
              <a:rPr lang="en-US" b="0" dirty="0" smtClean="0"/>
              <a:t>Group received 18 submissions and met for 4 meeting slots.</a:t>
            </a:r>
          </a:p>
          <a:p>
            <a:pPr marL="609600" indent="-609600">
              <a:buFont typeface="Arial" panose="020B0604020202020204" pitchFamily="34" charset="0"/>
              <a:buChar char="•"/>
            </a:pPr>
            <a:r>
              <a:rPr lang="en-US" b="0" dirty="0" smtClean="0"/>
              <a:t>Reviewed and resolved comments resulting from 45 day comment collection:</a:t>
            </a:r>
          </a:p>
          <a:p>
            <a:pPr marL="1009650" lvl="1" indent="-609600">
              <a:buFont typeface="Arial" panose="020B0604020202020204" pitchFamily="34" charset="0"/>
              <a:buChar char="•"/>
            </a:pPr>
            <a:r>
              <a:rPr lang="en-US" dirty="0" smtClean="0"/>
              <a:t>14 </a:t>
            </a:r>
            <a:r>
              <a:rPr lang="en-US" b="0" dirty="0" smtClean="0"/>
              <a:t>resolved comments, 2 </a:t>
            </a:r>
            <a:r>
              <a:rPr lang="en-US" dirty="0" smtClean="0"/>
              <a:t>outstanding comments </a:t>
            </a:r>
            <a:r>
              <a:rPr lang="en-US" b="0" dirty="0" smtClean="0"/>
              <a:t>remain.</a:t>
            </a:r>
          </a:p>
          <a:p>
            <a:pPr marL="1009650" lvl="1" indent="-609600">
              <a:buFont typeface="Arial" panose="020B0604020202020204" pitchFamily="34" charset="0"/>
              <a:buChar char="•"/>
            </a:pPr>
            <a:r>
              <a:rPr lang="en-US" b="0" dirty="0" smtClean="0"/>
              <a:t>Group approved FRD freeze coming out of the Sep. meeting.</a:t>
            </a:r>
          </a:p>
          <a:p>
            <a:pPr marL="609600" indent="-609600">
              <a:buFont typeface="Arial" panose="020B0604020202020204" pitchFamily="34" charset="0"/>
              <a:buChar char="•"/>
            </a:pPr>
            <a:r>
              <a:rPr lang="en-US" b="0" dirty="0" smtClean="0"/>
              <a:t>Project timelines slippage reviewed:</a:t>
            </a:r>
          </a:p>
          <a:p>
            <a:pPr marL="1009650" lvl="1" indent="-609600">
              <a:buFont typeface="Arial" panose="020B0604020202020204" pitchFamily="34" charset="0"/>
              <a:buChar char="•"/>
            </a:pPr>
            <a:r>
              <a:rPr lang="en-US" dirty="0" smtClean="0"/>
              <a:t>Increased scope (MAC and PHY security not in original PAR)</a:t>
            </a:r>
          </a:p>
          <a:p>
            <a:pPr marL="1009650" lvl="1" indent="-609600">
              <a:buFont typeface="Arial" panose="020B0604020202020204" pitchFamily="34" charset="0"/>
              <a:buChar char="•"/>
            </a:pPr>
            <a:r>
              <a:rPr lang="en-US" b="0" dirty="0" smtClean="0"/>
              <a:t>Group discussed options going forward – reduced scope, updated timelines.</a:t>
            </a:r>
          </a:p>
          <a:p>
            <a:pPr marL="1009650" lvl="1" indent="-609600">
              <a:buFont typeface="Arial" panose="020B0604020202020204" pitchFamily="34" charset="0"/>
              <a:buChar char="•"/>
            </a:pPr>
            <a:r>
              <a:rPr lang="en-US" dirty="0" smtClean="0"/>
              <a:t>Group to consider updating its timelines.</a:t>
            </a:r>
            <a:endParaRPr lang="en-US" b="0" dirty="0" smtClean="0"/>
          </a:p>
          <a:p>
            <a:pPr marL="1009650" lvl="1" indent="-609600">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87</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11-17-0862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9690653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t>
            </a:r>
            <a:r>
              <a:rPr lang="en-US" dirty="0" smtClean="0"/>
              <a:t>For The Sep. Meeting</a:t>
            </a:r>
            <a:endParaRPr lang="en-US" dirty="0"/>
          </a:p>
        </p:txBody>
      </p:sp>
      <p:sp>
        <p:nvSpPr>
          <p:cNvPr id="3" name="Content Placeholder 2"/>
          <p:cNvSpPr>
            <a:spLocks noGrp="1"/>
          </p:cNvSpPr>
          <p:nvPr>
            <p:ph idx="1"/>
          </p:nvPr>
        </p:nvSpPr>
        <p:spPr>
          <a:xfrm>
            <a:off x="685800" y="1981200"/>
            <a:ext cx="8278688" cy="4113213"/>
          </a:xfrm>
        </p:spPr>
        <p:txBody>
          <a:bodyPr/>
          <a:lstStyle/>
          <a:p>
            <a:pPr>
              <a:buFont typeface="Arial" panose="020B0604020202020204" pitchFamily="34" charset="0"/>
              <a:buChar char="•"/>
            </a:pPr>
            <a:r>
              <a:rPr lang="en-US" dirty="0"/>
              <a:t>Continue SFD development.</a:t>
            </a:r>
          </a:p>
          <a:p>
            <a:pPr>
              <a:buFont typeface="Arial" panose="020B0604020202020204" pitchFamily="34" charset="0"/>
              <a:buChar char="•"/>
            </a:pPr>
            <a:r>
              <a:rPr lang="en-US" dirty="0"/>
              <a:t>Resolved remaining comments.</a:t>
            </a:r>
          </a:p>
          <a:p>
            <a:pPr>
              <a:buFont typeface="Arial" panose="020B0604020202020204" pitchFamily="34" charset="0"/>
              <a:buChar char="•"/>
            </a:pPr>
            <a:r>
              <a:rPr lang="en-US" dirty="0"/>
              <a:t>Consider technical proposals.</a:t>
            </a:r>
            <a:br>
              <a:rPr lang="en-US" dirty="0"/>
            </a:br>
            <a:endParaRPr lang="en-US" dirty="0"/>
          </a:p>
          <a:p>
            <a:pPr>
              <a:spcBef>
                <a:spcPts val="1225"/>
              </a:spcBef>
              <a:buFont typeface="Arial" panose="020B0604020202020204" pitchFamily="34" charset="0"/>
              <a:buChar char="•"/>
            </a:pPr>
            <a:endParaRPr lang="en-US" altLang="en-US" b="0" dirty="0"/>
          </a:p>
          <a:p>
            <a:pPr marL="0" indent="0">
              <a:spcBef>
                <a:spcPts val="1225"/>
              </a:spcBef>
            </a:pPr>
            <a:endParaRPr lang="en-US" altLang="en-US" b="0" dirty="0"/>
          </a:p>
          <a:p>
            <a:pPr marL="1009650" lvl="1" indent="-609600">
              <a:buFont typeface="Arial" panose="020B0604020202020204" pitchFamily="34" charset="0"/>
              <a:buChar char="•"/>
            </a:pPr>
            <a:endParaRPr lang="en-US" dirty="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88</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11-17-0862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0414751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dirty="0" smtClean="0"/>
              <a:t>Aug. 30</a:t>
            </a:r>
            <a:r>
              <a:rPr lang="en-US" altLang="en-US" baseline="30000" dirty="0" smtClean="0"/>
              <a:t>th</a:t>
            </a:r>
            <a:r>
              <a:rPr lang="en-US" altLang="en-US" dirty="0" smtClean="0"/>
              <a:t> (Wed</a:t>
            </a:r>
            <a:r>
              <a:rPr lang="en-US" altLang="en-US" dirty="0"/>
              <a:t>.) </a:t>
            </a:r>
            <a:r>
              <a:rPr lang="en-US" altLang="en-US" dirty="0" smtClean="0"/>
              <a:t>11:00AM </a:t>
            </a:r>
            <a:r>
              <a:rPr lang="en-US" altLang="en-US" dirty="0"/>
              <a:t>ET for 1hr. </a:t>
            </a:r>
            <a:r>
              <a:rPr lang="en-US" altLang="en-US" b="0" dirty="0" smtClean="0"/>
              <a:t> </a:t>
            </a:r>
            <a:endParaRPr lang="en-US" altLang="en-US" b="0" dirty="0"/>
          </a:p>
          <a:p>
            <a:endParaRPr lang="en-US" dirty="0"/>
          </a:p>
          <a:p>
            <a:pPr marL="0" indent="0">
              <a:buNone/>
            </a:pPr>
            <a:endParaRPr lang="en-US" dirty="0"/>
          </a:p>
          <a:p>
            <a:pPr marL="1009650" lvl="1" indent="-609600"/>
            <a:endParaRPr lang="en-US" dirty="0"/>
          </a:p>
          <a:p>
            <a:endParaRPr lang="en-US" dirty="0"/>
          </a:p>
          <a:p>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89</a:t>
            </a:fld>
            <a:endParaRPr lang="en-GB" dirty="0"/>
          </a:p>
        </p:txBody>
      </p:sp>
      <p:sp>
        <p:nvSpPr>
          <p:cNvPr id="5" name="Footer Placeholder 4"/>
          <p:cNvSpPr>
            <a:spLocks noGrp="1"/>
          </p:cNvSpPr>
          <p:nvPr>
            <p:ph type="ftr" idx="4294967295"/>
          </p:nvPr>
        </p:nvSpPr>
        <p:spPr>
          <a:xfrm>
            <a:off x="5357818" y="6475413"/>
            <a:ext cx="3184520" cy="180975"/>
          </a:xfrm>
          <a:prstGeom prst="rect">
            <a:avLst/>
          </a:prstGeom>
        </p:spPr>
        <p:txBody>
          <a:bodyPr/>
          <a:lstStyle/>
          <a:p>
            <a:r>
              <a:rPr lang="en-GB" smtClean="0"/>
              <a:t>Adrian Stephens, Intel Corporation</a:t>
            </a:r>
            <a:endParaRPr lang="en-GB" dirty="0"/>
          </a:p>
        </p:txBody>
      </p:sp>
      <p:sp>
        <p:nvSpPr>
          <p:cNvPr id="7" name="Rectangle 6"/>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11-17-0862 by Jonathan Segev, Intel Corporation</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0392843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5"/>
          <p:cNvSpPr>
            <a:spLocks noGrp="1"/>
          </p:cNvSpPr>
          <p:nvPr>
            <p:ph type="sldNum" sz="quarter" idx="12"/>
          </p:nvPr>
        </p:nvSpPr>
        <p:spPr>
          <a:xfrm>
            <a:off x="4395788" y="6475413"/>
            <a:ext cx="428625" cy="182562"/>
          </a:xfrm>
          <a:noFill/>
        </p:spPr>
        <p:txBody>
          <a:bodyPr/>
          <a:lstStyle/>
          <a:p>
            <a:r>
              <a:rPr lang="en-US"/>
              <a:t>Slide </a:t>
            </a:r>
            <a:fld id="{AF256CC3-709F-4B73-B483-640656AD6A99}" type="slidenum">
              <a:rPr lang="en-US" smtClean="0"/>
              <a:pPr/>
              <a:t>9</a:t>
            </a:fld>
            <a:endParaRPr lang="en-US"/>
          </a:p>
        </p:txBody>
      </p:sp>
      <p:sp>
        <p:nvSpPr>
          <p:cNvPr id="19460" name="Rectangle 2"/>
          <p:cNvSpPr>
            <a:spLocks noGrp="1" noChangeArrowheads="1"/>
          </p:cNvSpPr>
          <p:nvPr>
            <p:ph type="title"/>
          </p:nvPr>
        </p:nvSpPr>
        <p:spPr>
          <a:xfrm>
            <a:off x="685800" y="457200"/>
            <a:ext cx="7772400" cy="1066800"/>
          </a:xfrm>
        </p:spPr>
        <p:txBody>
          <a:bodyPr/>
          <a:lstStyle/>
          <a:p>
            <a:r>
              <a:rPr lang="en-US"/>
              <a:t>Volunteer Editor Contacts</a:t>
            </a:r>
          </a:p>
        </p:txBody>
      </p:sp>
      <p:sp>
        <p:nvSpPr>
          <p:cNvPr id="19461" name="Rectangle 3"/>
          <p:cNvSpPr>
            <a:spLocks noGrp="1" noChangeArrowheads="1"/>
          </p:cNvSpPr>
          <p:nvPr>
            <p:ph type="body" idx="1"/>
          </p:nvPr>
        </p:nvSpPr>
        <p:spPr>
          <a:xfrm>
            <a:off x="685800" y="1295400"/>
            <a:ext cx="7772400" cy="5181600"/>
          </a:xfrm>
          <a:noFill/>
        </p:spPr>
        <p:txBody>
          <a:bodyPr/>
          <a:lstStyle/>
          <a:p>
            <a:r>
              <a:rPr lang="en-US" sz="1600" dirty="0" err="1"/>
              <a:t>TGaj</a:t>
            </a:r>
            <a:r>
              <a:rPr lang="en-US" sz="1600" dirty="0"/>
              <a:t> – </a:t>
            </a:r>
            <a:r>
              <a:rPr lang="en-US" sz="1600" dirty="0" err="1"/>
              <a:t>Jiamin</a:t>
            </a:r>
            <a:r>
              <a:rPr lang="en-US" sz="1600" dirty="0"/>
              <a:t> CHEN – </a:t>
            </a:r>
            <a:r>
              <a:rPr lang="en-US" sz="1600" b="0" dirty="0">
                <a:hlinkClick r:id="rId3"/>
              </a:rPr>
              <a:t>jiamin.chen@mail01.huawei.com</a:t>
            </a:r>
            <a:r>
              <a:rPr lang="en-US" sz="1600" b="0" dirty="0"/>
              <a:t> , </a:t>
            </a:r>
            <a:r>
              <a:rPr lang="en-US" sz="1600" dirty="0" err="1"/>
              <a:t>Shiwen</a:t>
            </a:r>
            <a:r>
              <a:rPr lang="en-US" sz="1600" dirty="0"/>
              <a:t> He – </a:t>
            </a:r>
            <a:r>
              <a:rPr lang="en-US" sz="1600" b="0" u="sng" dirty="0">
                <a:hlinkClick r:id="rId4"/>
              </a:rPr>
              <a:t>shiwenhe@seu.edu.cn</a:t>
            </a:r>
            <a:endParaRPr lang="en-US" sz="1600" b="0" dirty="0"/>
          </a:p>
          <a:p>
            <a:r>
              <a:rPr lang="en-US" sz="1600" dirty="0" err="1"/>
              <a:t>TGak</a:t>
            </a:r>
            <a:r>
              <a:rPr lang="en-US" sz="1600" dirty="0"/>
              <a:t> – Donald Eastlake – </a:t>
            </a:r>
            <a:r>
              <a:rPr lang="en-US" sz="1600" b="0" dirty="0">
                <a:hlinkClick r:id="rId5"/>
              </a:rPr>
              <a:t>d3e3e3@gmail.com</a:t>
            </a:r>
            <a:endParaRPr lang="en-US" sz="1600" b="0" dirty="0"/>
          </a:p>
          <a:p>
            <a:r>
              <a:rPr lang="en-US" sz="1600" dirty="0" err="1"/>
              <a:t>TGaq</a:t>
            </a:r>
            <a:r>
              <a:rPr lang="en-US" sz="1600" dirty="0"/>
              <a:t> – Lee Armstrong – </a:t>
            </a:r>
            <a:r>
              <a:rPr lang="en-US" sz="1600" b="0" dirty="0">
                <a:hlinkClick r:id="rId6"/>
              </a:rPr>
              <a:t>LRA@tiac.net</a:t>
            </a:r>
            <a:r>
              <a:rPr lang="en-US" sz="1600" b="0" dirty="0"/>
              <a:t> </a:t>
            </a:r>
          </a:p>
          <a:p>
            <a:pPr marL="342900" lvl="1" indent="-342900">
              <a:buFontTx/>
              <a:buChar char="•"/>
            </a:pPr>
            <a:r>
              <a:rPr lang="en-US" sz="1600" b="1" dirty="0" err="1"/>
              <a:t>TGax</a:t>
            </a:r>
            <a:r>
              <a:rPr lang="en-US" sz="1600" b="1" dirty="0"/>
              <a:t> – Robert Stacey </a:t>
            </a:r>
            <a:r>
              <a:rPr lang="en-US" sz="1600" dirty="0"/>
              <a:t>– </a:t>
            </a:r>
            <a:r>
              <a:rPr lang="en-US" sz="1600" dirty="0">
                <a:hlinkClick r:id="rId7"/>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8"/>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9"/>
              </a:rPr>
              <a:t>chaochun.wang@mediatek.com</a:t>
            </a:r>
            <a:r>
              <a:rPr lang="en-US" sz="1600" dirty="0"/>
              <a:t> </a:t>
            </a:r>
            <a:endParaRPr lang="en-US" sz="1600" dirty="0" smtClean="0"/>
          </a:p>
          <a:p>
            <a:pPr marL="342900" lvl="1" indent="-342900">
              <a:buFontTx/>
              <a:buChar char="•"/>
            </a:pPr>
            <a:r>
              <a:rPr lang="en-US" sz="1600" b="1" dirty="0" err="1" smtClean="0"/>
              <a:t>TGba</a:t>
            </a:r>
            <a:r>
              <a:rPr lang="en-US" sz="1600" b="1" dirty="0" smtClean="0"/>
              <a:t> – Po-kai Huang </a:t>
            </a:r>
            <a:r>
              <a:rPr lang="en-US" sz="1600" dirty="0"/>
              <a:t>– </a:t>
            </a:r>
            <a:r>
              <a:rPr lang="en-US" sz="1600" dirty="0" smtClean="0">
                <a:hlinkClick r:id="rId10"/>
              </a:rPr>
              <a:t>po-kai.huang@intel.com</a:t>
            </a:r>
            <a:r>
              <a:rPr lang="en-US" sz="1600" dirty="0" smtClean="0"/>
              <a:t> </a:t>
            </a:r>
          </a:p>
          <a:p>
            <a:r>
              <a:rPr lang="en-US" sz="1600" dirty="0" err="1" smtClean="0"/>
              <a:t>REVmd</a:t>
            </a:r>
            <a:r>
              <a:rPr lang="en-US" sz="1600" dirty="0" smtClean="0"/>
              <a:t> –Emily </a:t>
            </a:r>
            <a:r>
              <a:rPr lang="en-US" sz="1600" dirty="0"/>
              <a:t>Qi – </a:t>
            </a:r>
            <a:r>
              <a:rPr lang="en-US" sz="1600" b="0" dirty="0" smtClean="0">
                <a:hlinkClick r:id="rId11"/>
              </a:rPr>
              <a:t>emily.h.qi@intel.com</a:t>
            </a:r>
            <a:r>
              <a:rPr lang="en-US" sz="1600" dirty="0" smtClean="0"/>
              <a:t>, </a:t>
            </a:r>
            <a:r>
              <a:rPr lang="en-US" sz="1600" dirty="0"/>
              <a:t>Edward Au – </a:t>
            </a:r>
            <a:r>
              <a:rPr lang="en-US" sz="1600" b="0" u="sng" dirty="0">
                <a:hlinkClick r:id="rId12"/>
              </a:rPr>
              <a:t>edward.ks.au@huawei.com</a:t>
            </a:r>
            <a:r>
              <a:rPr lang="en-US" sz="1600" dirty="0"/>
              <a:t>, </a:t>
            </a:r>
          </a:p>
          <a:p>
            <a:pPr marL="342900" lvl="1" indent="-342900">
              <a:buFontTx/>
              <a:buChar char="•"/>
            </a:pPr>
            <a:r>
              <a:rPr lang="en-US" sz="1600" dirty="0" smtClean="0"/>
              <a:t>Editors </a:t>
            </a:r>
            <a:r>
              <a:rPr lang="en-US" sz="1600" dirty="0"/>
              <a:t>Emeritus:</a:t>
            </a:r>
          </a:p>
          <a:p>
            <a:pPr lvl="1"/>
            <a:r>
              <a:rPr lang="en-US" sz="1050" dirty="0" err="1"/>
              <a:t>TGaa</a:t>
            </a:r>
            <a:r>
              <a:rPr lang="en-US" sz="1050" dirty="0"/>
              <a:t> – Alex Ashley – </a:t>
            </a:r>
            <a:r>
              <a:rPr lang="en-US" sz="1050" dirty="0" smtClean="0">
                <a:hlinkClick r:id="rId13"/>
              </a:rPr>
              <a:t>alex.ashley@hotmail.co.uk</a:t>
            </a:r>
            <a:r>
              <a:rPr lang="en-US" sz="1050" dirty="0" smtClean="0"/>
              <a:t>	</a:t>
            </a:r>
          </a:p>
          <a:p>
            <a:pPr lvl="1"/>
            <a:r>
              <a:rPr lang="en-US" sz="1050" dirty="0" err="1" smtClean="0"/>
              <a:t>TGac</a:t>
            </a:r>
            <a:r>
              <a:rPr lang="en-US" sz="1050" dirty="0" smtClean="0"/>
              <a:t> – Robert Stacey – </a:t>
            </a:r>
            <a:r>
              <a:rPr lang="en-US" sz="1050" dirty="0" smtClean="0">
                <a:hlinkClick r:id="rId7"/>
              </a:rPr>
              <a:t>robert.stacey@intel.com</a:t>
            </a:r>
            <a:r>
              <a:rPr lang="en-US" sz="1050" dirty="0" smtClean="0"/>
              <a:t> </a:t>
            </a:r>
          </a:p>
          <a:p>
            <a:pPr lvl="1"/>
            <a:r>
              <a:rPr lang="en-US" sz="1050" dirty="0" err="1" smtClean="0"/>
              <a:t>TGad</a:t>
            </a:r>
            <a:r>
              <a:rPr lang="en-US" sz="1050" dirty="0" smtClean="0"/>
              <a:t> </a:t>
            </a:r>
            <a:r>
              <a:rPr lang="en-US" sz="1050" dirty="0"/>
              <a:t>– Carlos Cordeiro – </a:t>
            </a:r>
            <a:r>
              <a:rPr lang="en-US" sz="1050" dirty="0">
                <a:hlinkClick r:id="rId8"/>
              </a:rPr>
              <a:t>carlos.cordeiro@intel.com</a:t>
            </a:r>
            <a:r>
              <a:rPr lang="en-US" sz="1050" dirty="0"/>
              <a:t>  </a:t>
            </a:r>
          </a:p>
          <a:p>
            <a:pPr lvl="1"/>
            <a:r>
              <a:rPr lang="en-US" sz="1050" dirty="0" err="1"/>
              <a:t>TGae</a:t>
            </a:r>
            <a:r>
              <a:rPr lang="en-US" sz="1050" dirty="0"/>
              <a:t> – Henry </a:t>
            </a:r>
            <a:r>
              <a:rPr lang="en-US" sz="1050" dirty="0" err="1"/>
              <a:t>Ptasinski</a:t>
            </a:r>
            <a:r>
              <a:rPr lang="en-US" sz="1050" dirty="0"/>
              <a:t> – </a:t>
            </a:r>
            <a:r>
              <a:rPr lang="en-US" sz="1050" dirty="0">
                <a:hlinkClick r:id="rId14"/>
              </a:rPr>
              <a:t>henry@LOGOUT.COM</a:t>
            </a:r>
            <a:r>
              <a:rPr lang="en-US" sz="1050" dirty="0"/>
              <a:t> </a:t>
            </a:r>
          </a:p>
          <a:p>
            <a:pPr lvl="1"/>
            <a:r>
              <a:rPr lang="en-US" sz="1050" dirty="0" err="1"/>
              <a:t>TGaf</a:t>
            </a:r>
            <a:r>
              <a:rPr lang="en-US" sz="1050" dirty="0"/>
              <a:t> – Peter Ecclesine – </a:t>
            </a:r>
            <a:r>
              <a:rPr lang="en-US" sz="1050" dirty="0">
                <a:hlinkClick r:id="rId15"/>
              </a:rPr>
              <a:t>petere@ieee.org</a:t>
            </a:r>
            <a:r>
              <a:rPr lang="en-US" sz="1050" dirty="0"/>
              <a:t>  </a:t>
            </a:r>
          </a:p>
          <a:p>
            <a:pPr lvl="1"/>
            <a:r>
              <a:rPr lang="en-US" sz="1050" dirty="0" err="1"/>
              <a:t>REVmc</a:t>
            </a:r>
            <a:r>
              <a:rPr lang="en-US" sz="1050" dirty="0"/>
              <a:t> – Adrian Stephens </a:t>
            </a:r>
            <a:r>
              <a:rPr lang="en-US" sz="1050" b="0" dirty="0"/>
              <a:t>– </a:t>
            </a:r>
            <a:r>
              <a:rPr lang="en-US" sz="1050" b="0" dirty="0">
                <a:hlinkClick r:id="rId16"/>
              </a:rPr>
              <a:t>adrian.p.stephens@ieee.org</a:t>
            </a:r>
            <a:r>
              <a:rPr lang="en-US" sz="1050" b="0" dirty="0"/>
              <a:t> </a:t>
            </a:r>
            <a:r>
              <a:rPr lang="en-US" sz="1050" dirty="0"/>
              <a:t>, Edward Au – </a:t>
            </a:r>
            <a:r>
              <a:rPr lang="en-US" sz="1050" b="0" u="sng" dirty="0">
                <a:hlinkClick r:id="rId12"/>
              </a:rPr>
              <a:t>edward.ks.au@huawei.com</a:t>
            </a:r>
            <a:r>
              <a:rPr lang="en-US" sz="1050" dirty="0"/>
              <a:t>, Emily Qi – </a:t>
            </a:r>
            <a:r>
              <a:rPr lang="en-US" sz="1050" b="0" dirty="0">
                <a:hlinkClick r:id="rId11"/>
              </a:rPr>
              <a:t>emily.h.qi@intel.com</a:t>
            </a:r>
            <a:r>
              <a:rPr lang="en-US" sz="1050" b="0" dirty="0"/>
              <a:t> </a:t>
            </a:r>
            <a:endParaRPr lang="en-US" sz="1050" dirty="0"/>
          </a:p>
          <a:p>
            <a:pPr lvl="1"/>
            <a:r>
              <a:rPr lang="en-US" sz="1050" dirty="0" err="1"/>
              <a:t>TGai</a:t>
            </a:r>
            <a:r>
              <a:rPr lang="en-US" sz="1050" dirty="0"/>
              <a:t> - </a:t>
            </a:r>
            <a:r>
              <a:rPr lang="en-US" sz="1050" dirty="0">
                <a:hlinkClick r:id="rId6"/>
              </a:rPr>
              <a:t>LRA@tiac.net</a:t>
            </a:r>
            <a:r>
              <a:rPr lang="en-US" sz="1050" dirty="0"/>
              <a:t>, Ping FANG </a:t>
            </a:r>
            <a:r>
              <a:rPr lang="en-US" sz="1050" dirty="0">
                <a:hlinkClick r:id="rId17"/>
              </a:rPr>
              <a:t>Ping.FANG@huawei.com </a:t>
            </a:r>
            <a:endParaRPr lang="en-US" sz="1050" dirty="0"/>
          </a:p>
          <a:p>
            <a:pPr lvl="1"/>
            <a:r>
              <a:rPr lang="en-US" sz="1050" dirty="0" err="1"/>
              <a:t>TGah</a:t>
            </a:r>
            <a:r>
              <a:rPr lang="en-US" sz="1050" dirty="0"/>
              <a:t> – </a:t>
            </a:r>
            <a:r>
              <a:rPr lang="en-US" sz="1050" dirty="0" err="1"/>
              <a:t>Yongho</a:t>
            </a:r>
            <a:r>
              <a:rPr lang="en-US" sz="1050" dirty="0"/>
              <a:t> </a:t>
            </a:r>
            <a:r>
              <a:rPr lang="en-US" sz="1050" dirty="0" err="1"/>
              <a:t>Seok</a:t>
            </a:r>
            <a:r>
              <a:rPr lang="en-US" sz="1050" dirty="0"/>
              <a:t> </a:t>
            </a:r>
            <a:r>
              <a:rPr lang="en-US" sz="1050" dirty="0">
                <a:hlinkClick r:id="rId18"/>
              </a:rPr>
              <a:t>yongho.seok@gmail.com</a:t>
            </a:r>
            <a:r>
              <a:rPr lang="en-US" sz="1050" dirty="0"/>
              <a:t>,  Alfred </a:t>
            </a:r>
            <a:r>
              <a:rPr lang="en-US" sz="1050" dirty="0" err="1"/>
              <a:t>Asterjadhi</a:t>
            </a:r>
            <a:r>
              <a:rPr lang="en-US" sz="1050" dirty="0"/>
              <a:t> – </a:t>
            </a:r>
            <a:r>
              <a:rPr lang="en-US" sz="1050" dirty="0">
                <a:hlinkClick r:id="rId19"/>
              </a:rPr>
              <a:t>aasterja@qti.qualcomm.com</a:t>
            </a:r>
            <a:r>
              <a:rPr lang="en-US" sz="1050" dirty="0"/>
              <a:t>   </a:t>
            </a:r>
          </a:p>
          <a:p>
            <a:pPr lvl="1"/>
            <a:r>
              <a:rPr lang="en-US" sz="1050" dirty="0" err="1"/>
              <a:t>TGaq</a:t>
            </a:r>
            <a:r>
              <a:rPr lang="en-US" sz="1050" dirty="0"/>
              <a:t> – Dan Gal –  </a:t>
            </a:r>
            <a:r>
              <a:rPr lang="en-US" sz="1050" dirty="0">
                <a:hlinkClick r:id="rId20"/>
              </a:rPr>
              <a:t>ddrgal@gmail.com</a:t>
            </a:r>
            <a:r>
              <a:rPr lang="en-US" sz="1050" dirty="0"/>
              <a:t> </a:t>
            </a:r>
          </a:p>
          <a:p>
            <a:pPr lvl="1"/>
            <a:endParaRPr lang="en-US" sz="1600" dirty="0"/>
          </a:p>
        </p:txBody>
      </p:sp>
      <p:sp>
        <p:nvSpPr>
          <p:cNvPr id="19462" name="Footer Placeholder 6"/>
          <p:cNvSpPr>
            <a:spLocks noGrp="1"/>
          </p:cNvSpPr>
          <p:nvPr>
            <p:ph type="ftr" sz="quarter" idx="11"/>
          </p:nvPr>
        </p:nvSpPr>
        <p:spPr>
          <a:noFill/>
        </p:spPr>
        <p:txBody>
          <a:bodyPr/>
          <a:lstStyle/>
          <a:p>
            <a:r>
              <a:rPr lang="en-US" smtClean="0"/>
              <a:t>Adrian Stephens, Intel Corporation</a:t>
            </a:r>
            <a:endParaRPr lang="en-US"/>
          </a:p>
        </p:txBody>
      </p:sp>
      <p:sp>
        <p:nvSpPr>
          <p:cNvPr id="19463" name="Date Placeholder 6"/>
          <p:cNvSpPr>
            <a:spLocks noGrp="1"/>
          </p:cNvSpPr>
          <p:nvPr>
            <p:ph type="dt" sz="quarter" idx="10"/>
          </p:nvPr>
        </p:nvSpPr>
        <p:spPr>
          <a:noFill/>
        </p:spPr>
        <p:txBody>
          <a:bodyPr/>
          <a:lstStyle/>
          <a:p>
            <a:r>
              <a:rPr lang="en-US" smtClean="0"/>
              <a:t>July 2017</a:t>
            </a:r>
            <a:endParaRPr lang="en-US"/>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2/6 of 11-17-0890 by Peter Ecclesine (Cisco Systems)</a:t>
            </a:r>
            <a:endParaRPr kumimoji="0" lang="en-GB"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8497520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9"/>
          <p:cNvSpPr>
            <a:spLocks noGrp="1"/>
          </p:cNvSpPr>
          <p:nvPr>
            <p:ph type="title"/>
          </p:nvPr>
        </p:nvSpPr>
        <p:spPr/>
        <p:txBody>
          <a:bodyPr/>
          <a:lstStyle/>
          <a:p>
            <a:r>
              <a:rPr lang="en-US" altLang="en-US" smtClean="0"/>
              <a:t>TGba</a:t>
            </a:r>
            <a:br>
              <a:rPr lang="en-US" altLang="en-US" smtClean="0"/>
            </a:br>
            <a:r>
              <a:rPr lang="en-US" altLang="en-US" smtClean="0"/>
              <a:t>July 2017 Closing Report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dirty="0"/>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F9BD81D2-981E-4379-ADC8-038F281E80C4}" type="slidenum">
              <a:rPr lang="en-US" altLang="en-US" sz="1200" b="0" smtClean="0"/>
              <a:pPr>
                <a:spcBef>
                  <a:spcPct val="0"/>
                </a:spcBef>
                <a:buFontTx/>
                <a:buNone/>
              </a:pPr>
              <a:t>90</a:t>
            </a:fld>
            <a:endParaRPr lang="en-US" altLang="en-US" sz="1200" b="0" smtClean="0"/>
          </a:p>
        </p:txBody>
      </p:sp>
      <p:sp>
        <p:nvSpPr>
          <p:cNvPr id="12" name="Rectangle 2"/>
          <p:cNvSpPr txBox="1">
            <a:spLocks noChangeArrowheads="1"/>
          </p:cNvSpPr>
          <p:nvPr/>
        </p:nvSpPr>
        <p:spPr bwMode="auto">
          <a:xfrm>
            <a:off x="627063" y="2292350"/>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FontTx/>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smtClean="0"/>
              <a:t>Date: 2017-07-13</a:t>
            </a:r>
            <a:endParaRPr lang="en-GB" sz="2000" b="0" kern="0" dirty="0"/>
          </a:p>
        </p:txBody>
      </p:sp>
      <p:graphicFrame>
        <p:nvGraphicFramePr>
          <p:cNvPr id="15366" name="Object 3"/>
          <p:cNvGraphicFramePr>
            <a:graphicFrameLocks noChangeAspect="1"/>
          </p:cNvGraphicFramePr>
          <p:nvPr/>
        </p:nvGraphicFramePr>
        <p:xfrm>
          <a:off x="777875" y="3848100"/>
          <a:ext cx="7512050" cy="1152525"/>
        </p:xfrm>
        <a:graphic>
          <a:graphicData uri="http://schemas.openxmlformats.org/presentationml/2006/ole">
            <mc:AlternateContent xmlns:mc="http://schemas.openxmlformats.org/markup-compatibility/2006">
              <mc:Choice xmlns:v="urn:schemas-microsoft-com:vml" Requires="v">
                <p:oleObj spid="_x0000_s16393" name="Document" r:id="rId4" imgW="8255000" imgH="1270000" progId="Word.Document.8">
                  <p:embed/>
                </p:oleObj>
              </mc:Choice>
              <mc:Fallback>
                <p:oleObj name="Document" r:id="rId4" imgW="8255000" imgH="12700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7875" y="3848100"/>
                        <a:ext cx="7512050" cy="11525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7" name="Rectangle 4"/>
          <p:cNvSpPr>
            <a:spLocks noChangeArrowheads="1"/>
          </p:cNvSpPr>
          <p:nvPr/>
        </p:nvSpPr>
        <p:spPr bwMode="auto">
          <a:xfrm>
            <a:off x="777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FontTx/>
              <a:buNone/>
            </a:pPr>
            <a:r>
              <a:rPr lang="en-GB" altLang="en-US" sz="2000" b="0">
                <a:solidFill>
                  <a:srgbClr val="000000"/>
                </a:solidFill>
              </a:rPr>
              <a:t>Authors:</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1/5 of 11-17-1155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0454982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altLang="en-US" smtClean="0"/>
              <a:t>Abstract</a:t>
            </a:r>
          </a:p>
        </p:txBody>
      </p:sp>
      <p:sp>
        <p:nvSpPr>
          <p:cNvPr id="17410" name="Content Placeholder 2"/>
          <p:cNvSpPr>
            <a:spLocks noGrp="1"/>
          </p:cNvSpPr>
          <p:nvPr>
            <p:ph idx="1"/>
          </p:nvPr>
        </p:nvSpPr>
        <p:spPr/>
        <p:txBody>
          <a:bodyPr/>
          <a:lstStyle/>
          <a:p>
            <a:r>
              <a:rPr lang="en-US" altLang="en-US" smtClean="0"/>
              <a:t>This document is the TGba closing report for July 2017</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174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9B31AF37-218A-4782-AFE8-688AAB04E289}" type="slidenum">
              <a:rPr lang="en-US" altLang="en-US" sz="1200" b="0" smtClean="0"/>
              <a:pPr>
                <a:spcBef>
                  <a:spcPct val="0"/>
                </a:spcBef>
                <a:buFontTx/>
                <a:buNone/>
              </a:pPr>
              <a:t>91</a:t>
            </a:fld>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2/5 of 11-17-1155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1267554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altLang="en-US" smtClean="0"/>
              <a:t>Work Completed</a:t>
            </a:r>
          </a:p>
        </p:txBody>
      </p:sp>
      <p:sp>
        <p:nvSpPr>
          <p:cNvPr id="19458" name="Content Placeholder 2"/>
          <p:cNvSpPr>
            <a:spLocks noGrp="1"/>
          </p:cNvSpPr>
          <p:nvPr>
            <p:ph idx="1"/>
          </p:nvPr>
        </p:nvSpPr>
        <p:spPr>
          <a:xfrm>
            <a:off x="685800" y="1600200"/>
            <a:ext cx="8382000" cy="4875213"/>
          </a:xfrm>
        </p:spPr>
        <p:txBody>
          <a:bodyPr/>
          <a:lstStyle/>
          <a:p>
            <a:r>
              <a:rPr lang="en-US" altLang="en-US" sz="2200" smtClean="0"/>
              <a:t>Discussed MAC architecture implications of TGba</a:t>
            </a:r>
          </a:p>
          <a:p>
            <a:r>
              <a:rPr lang="en-US" altLang="en-US" sz="2200" smtClean="0"/>
              <a:t>Reviewed technical presentations</a:t>
            </a:r>
          </a:p>
          <a:p>
            <a:pPr lvl="1"/>
            <a:r>
              <a:rPr lang="en-US" altLang="en-US" sz="2200" smtClean="0"/>
              <a:t>14 PHY / 11 MAC presentations</a:t>
            </a:r>
          </a:p>
          <a:p>
            <a:r>
              <a:rPr lang="en-US" altLang="en-US" sz="2200" smtClean="0"/>
              <a:t>Approved TGba Spec Framework Document (SFD) </a:t>
            </a:r>
          </a:p>
          <a:p>
            <a:pPr lvl="1"/>
            <a:r>
              <a:rPr lang="en-US" altLang="en-US" sz="2200" smtClean="0"/>
              <a:t>IEEE 802.11-17/575r1</a:t>
            </a:r>
          </a:p>
          <a:p>
            <a:r>
              <a:rPr lang="en-US" altLang="en-US" sz="2200" smtClean="0"/>
              <a:t>Reviewed TGba task group documents</a:t>
            </a:r>
          </a:p>
          <a:p>
            <a:pPr lvl="1"/>
            <a:r>
              <a:rPr lang="en-US" altLang="en-US" sz="2200" smtClean="0"/>
              <a:t>Usage model document</a:t>
            </a:r>
          </a:p>
          <a:p>
            <a:pPr lvl="1"/>
            <a:r>
              <a:rPr lang="en-US" altLang="en-US" sz="2200" smtClean="0"/>
              <a:t>Simulation Scenarios and Evaluation Methodology Document</a:t>
            </a:r>
          </a:p>
          <a:p>
            <a:r>
              <a:rPr lang="en-US" altLang="en-US" sz="2200" smtClean="0"/>
              <a:t>Reviewed the TG timeline</a:t>
            </a:r>
          </a:p>
          <a:p>
            <a:r>
              <a:rPr lang="en-US" altLang="en-US" sz="2200" smtClean="0"/>
              <a:t>Set goals for the September 2017 meeting and teleconference schedule</a:t>
            </a:r>
          </a:p>
          <a:p>
            <a:r>
              <a:rPr lang="en-US" altLang="en-US" sz="2200" smtClean="0"/>
              <a:t>Agenda: see doc.: IEEE 802.11-17/883r8</a:t>
            </a:r>
          </a:p>
          <a:p>
            <a:endParaRPr lang="en-US" altLang="en-US" sz="2200" smtClean="0"/>
          </a:p>
          <a:p>
            <a:endParaRPr lang="en-US" altLang="en-US" sz="2200" smtClean="0"/>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1946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4506C3CB-0AFD-4493-B547-7798609B06EE}" type="slidenum">
              <a:rPr lang="en-US" altLang="en-US" sz="1200" b="0" smtClean="0"/>
              <a:pPr>
                <a:spcBef>
                  <a:spcPct val="0"/>
                </a:spcBef>
                <a:buFontTx/>
                <a:buNone/>
              </a:pPr>
              <a:t>92</a:t>
            </a:fld>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3/5 of 11-17-1155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80543327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7"/>
          <p:cNvSpPr>
            <a:spLocks noGrp="1"/>
          </p:cNvSpPr>
          <p:nvPr>
            <p:ph type="title"/>
          </p:nvPr>
        </p:nvSpPr>
        <p:spPr/>
        <p:txBody>
          <a:bodyPr/>
          <a:lstStyle/>
          <a:p>
            <a:r>
              <a:rPr lang="en-US" altLang="en-US" smtClean="0"/>
              <a:t>Goal for September 2017</a:t>
            </a:r>
          </a:p>
        </p:txBody>
      </p:sp>
      <p:sp>
        <p:nvSpPr>
          <p:cNvPr id="33795" name="Content Placeholder 8"/>
          <p:cNvSpPr>
            <a:spLocks noGrp="1"/>
          </p:cNvSpPr>
          <p:nvPr>
            <p:ph idx="1"/>
          </p:nvPr>
        </p:nvSpPr>
        <p:spPr>
          <a:xfrm>
            <a:off x="685800" y="2133600"/>
            <a:ext cx="8001000" cy="4114800"/>
          </a:xfrm>
        </p:spPr>
        <p:txBody>
          <a:bodyPr/>
          <a:lstStyle/>
          <a:p>
            <a:pPr>
              <a:defRPr/>
            </a:pPr>
            <a:r>
              <a:rPr lang="en-US" altLang="en-US" dirty="0"/>
              <a:t>Review technical presentations</a:t>
            </a:r>
          </a:p>
          <a:p>
            <a:pPr lvl="1">
              <a:defRPr/>
            </a:pPr>
            <a:r>
              <a:rPr lang="en-US" altLang="en-US" dirty="0"/>
              <a:t>Strictly limit the presentation to the basic operation of WUR</a:t>
            </a:r>
          </a:p>
          <a:p>
            <a:pPr>
              <a:defRPr/>
            </a:pPr>
            <a:r>
              <a:rPr lang="en-US" altLang="en-US" dirty="0"/>
              <a:t>Prepare for </a:t>
            </a:r>
            <a:r>
              <a:rPr lang="en-US" altLang="en-US" dirty="0" err="1"/>
              <a:t>TGba</a:t>
            </a:r>
            <a:r>
              <a:rPr lang="en-US" altLang="en-US" dirty="0"/>
              <a:t> Draft 0.1 in November 2017</a:t>
            </a:r>
          </a:p>
          <a:p>
            <a:pPr>
              <a:defRPr/>
            </a:pPr>
            <a:r>
              <a:rPr lang="en-US" altLang="en-US" dirty="0"/>
              <a:t>Work on </a:t>
            </a:r>
            <a:r>
              <a:rPr lang="en-US" altLang="en-US" dirty="0" err="1"/>
              <a:t>TGba</a:t>
            </a:r>
            <a:r>
              <a:rPr lang="en-US" altLang="en-US" dirty="0"/>
              <a:t> task group documents</a:t>
            </a:r>
          </a:p>
          <a:p>
            <a:pPr lvl="1">
              <a:defRPr/>
            </a:pPr>
            <a:r>
              <a:rPr lang="en-US" altLang="en-US" dirty="0"/>
              <a:t>Use case document (editor: </a:t>
            </a:r>
            <a:r>
              <a:rPr lang="en-US" altLang="en-US" dirty="0" err="1"/>
              <a:t>RossYu</a:t>
            </a:r>
            <a:r>
              <a:rPr lang="en-US" altLang="en-US" dirty="0"/>
              <a:t>)</a:t>
            </a:r>
          </a:p>
          <a:p>
            <a:pPr lvl="1">
              <a:defRPr/>
            </a:pPr>
            <a:r>
              <a:rPr lang="en-US" altLang="en-US" dirty="0"/>
              <a:t>Functional requirement document (</a:t>
            </a:r>
            <a:r>
              <a:rPr lang="en-US" altLang="en-US" dirty="0" err="1"/>
              <a:t>editor:Ming</a:t>
            </a:r>
            <a:r>
              <a:rPr lang="en-US" altLang="en-US" dirty="0"/>
              <a:t> </a:t>
            </a:r>
            <a:r>
              <a:rPr lang="en-US" altLang="en-US" dirty="0" err="1"/>
              <a:t>Gan</a:t>
            </a:r>
            <a:r>
              <a:rPr lang="en-US" altLang="en-US" dirty="0"/>
              <a:t>)</a:t>
            </a:r>
          </a:p>
          <a:p>
            <a:pPr lvl="1">
              <a:defRPr/>
            </a:pPr>
            <a:r>
              <a:rPr lang="en-US" altLang="en-US" dirty="0"/>
              <a:t>Evaluation methodology and simulation scenario document (editor: </a:t>
            </a:r>
            <a:r>
              <a:rPr lang="en-US" altLang="en-US" dirty="0" err="1"/>
              <a:t>Shahrnaz</a:t>
            </a:r>
            <a:r>
              <a:rPr lang="en-US" altLang="en-US" dirty="0"/>
              <a:t> </a:t>
            </a:r>
            <a:r>
              <a:rPr lang="en-US" altLang="en-US" dirty="0" err="1"/>
              <a:t>Azizi</a:t>
            </a:r>
            <a:r>
              <a:rPr lang="en-US" altLang="en-US" dirty="0"/>
              <a:t>)</a:t>
            </a:r>
          </a:p>
          <a:p>
            <a:pPr lvl="1">
              <a:defRPr/>
            </a:pPr>
            <a:r>
              <a:rPr lang="en-US" altLang="en-US" dirty="0"/>
              <a:t>Spec framework document (editor: Po-Kai Huang)</a:t>
            </a:r>
          </a:p>
          <a:p>
            <a:pPr>
              <a:defRPr/>
            </a:pPr>
            <a:r>
              <a:rPr lang="en-US" altLang="en-US" dirty="0"/>
              <a:t>Review TG timeline</a:t>
            </a:r>
          </a:p>
          <a:p>
            <a:pPr>
              <a:defRPr/>
            </a:pPr>
            <a:endParaRPr lang="en-US" altLang="en-US" dirty="0" smtClean="0"/>
          </a:p>
          <a:p>
            <a:pPr marL="0" indent="0">
              <a:buFontTx/>
              <a:buNone/>
              <a:defRPr/>
            </a:pPr>
            <a:endParaRPr lang="en-US" altLang="en-US" dirty="0" smtClean="0"/>
          </a:p>
          <a:p>
            <a:pPr>
              <a:defRPr/>
            </a:pPr>
            <a:endParaRPr lang="en-US" altLang="en-US" dirty="0" smtClean="0"/>
          </a:p>
        </p:txBody>
      </p:sp>
      <p:sp>
        <p:nvSpPr>
          <p:cNvPr id="6" name="Footer Placeholder 5"/>
          <p:cNvSpPr>
            <a:spLocks noGrp="1"/>
          </p:cNvSpPr>
          <p:nvPr>
            <p:ph type="ftr" sz="quarter" idx="11"/>
          </p:nvPr>
        </p:nvSpPr>
        <p:spPr/>
        <p:txBody>
          <a:bodyPr/>
          <a:lstStyle/>
          <a:p>
            <a:pPr>
              <a:defRPr/>
            </a:pPr>
            <a:r>
              <a:rPr lang="en-US" smtClean="0"/>
              <a:t>Adrian Stephens, Intel Corporation</a:t>
            </a:r>
            <a:endParaRPr lang="en-US"/>
          </a:p>
        </p:txBody>
      </p:sp>
      <p:sp>
        <p:nvSpPr>
          <p:cNvPr id="20485"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B7C612F9-1EF1-4C2F-854D-B8DCF7C3AB24}" type="slidenum">
              <a:rPr lang="en-US" altLang="en-US" sz="1200" b="0" smtClean="0"/>
              <a:pPr>
                <a:spcBef>
                  <a:spcPct val="0"/>
                </a:spcBef>
                <a:buFontTx/>
                <a:buNone/>
              </a:pPr>
              <a:t>93</a:t>
            </a:fld>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4/5 of 11-17-1155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2754732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altLang="en-US" smtClean="0"/>
              <a:t>Teleconference Call Schedule</a:t>
            </a:r>
          </a:p>
        </p:txBody>
      </p:sp>
      <p:sp>
        <p:nvSpPr>
          <p:cNvPr id="21506" name="Content Placeholder 2"/>
          <p:cNvSpPr>
            <a:spLocks noGrp="1"/>
          </p:cNvSpPr>
          <p:nvPr>
            <p:ph idx="1"/>
          </p:nvPr>
        </p:nvSpPr>
        <p:spPr/>
        <p:txBody>
          <a:bodyPr/>
          <a:lstStyle/>
          <a:p>
            <a:pPr marL="342900" lvl="1" indent="-342900">
              <a:buFontTx/>
              <a:buChar char="•"/>
            </a:pPr>
            <a:r>
              <a:rPr lang="en-US" altLang="en-US" sz="2400" b="1" smtClean="0"/>
              <a:t>2 teleconference calls (each 2 hours)</a:t>
            </a:r>
          </a:p>
          <a:p>
            <a:pPr marL="685800" lvl="2" indent="-342900"/>
            <a:r>
              <a:rPr lang="en-US" altLang="en-US" sz="2400" b="1" smtClean="0"/>
              <a:t>August 14</a:t>
            </a:r>
            <a:r>
              <a:rPr lang="en-US" altLang="en-US" sz="2400" b="1" baseline="30000" smtClean="0"/>
              <a:t>th</a:t>
            </a:r>
            <a:r>
              <a:rPr lang="en-US" altLang="en-US" sz="2400" b="1" smtClean="0"/>
              <a:t> (Monday), 10:00 ET</a:t>
            </a:r>
          </a:p>
          <a:p>
            <a:pPr marL="685800" lvl="2" indent="-342900"/>
            <a:r>
              <a:rPr lang="en-US" altLang="en-US" sz="2400" b="1" smtClean="0"/>
              <a:t>August 28</a:t>
            </a:r>
            <a:r>
              <a:rPr lang="en-US" altLang="en-US" sz="2400" b="1" baseline="30000" smtClean="0"/>
              <a:t>th</a:t>
            </a:r>
            <a:r>
              <a:rPr lang="en-US" altLang="en-US" sz="2400" b="1" smtClean="0"/>
              <a:t> (Monday), 17:00 ET</a:t>
            </a:r>
          </a:p>
        </p:txBody>
      </p:sp>
      <p:sp>
        <p:nvSpPr>
          <p:cNvPr id="5" name="Footer Placeholder 4"/>
          <p:cNvSpPr>
            <a:spLocks noGrp="1"/>
          </p:cNvSpPr>
          <p:nvPr>
            <p:ph type="ftr" sz="quarter" idx="11"/>
          </p:nvPr>
        </p:nvSpPr>
        <p:spPr/>
        <p:txBody>
          <a:bodyPr/>
          <a:lstStyle/>
          <a:p>
            <a:pPr>
              <a:defRPr/>
            </a:pPr>
            <a:r>
              <a:rPr lang="en-US" smtClean="0"/>
              <a:t>Adrian Stephens, Intel Corporation</a:t>
            </a:r>
            <a:endParaRPr lang="en-US"/>
          </a:p>
        </p:txBody>
      </p:sp>
      <p:sp>
        <p:nvSpPr>
          <p:cNvPr id="2150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E98DB0A8-47B0-43CB-B3D8-7F030B29860D}" type="slidenum">
              <a:rPr lang="en-US" altLang="en-US" sz="1200" b="0" smtClean="0"/>
              <a:pPr>
                <a:spcBef>
                  <a:spcPct val="0"/>
                </a:spcBef>
                <a:buFontTx/>
                <a:buNone/>
              </a:pPr>
              <a:t>94</a:t>
            </a:fld>
            <a:endParaRPr lang="en-US" altLang="en-US" sz="1200" b="0" smtClean="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5/5 of 11-17-1155 by Minyoung Park (Samsung)</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7432976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1DEF529F-55E4-4E40-81BC-78827FBC4010}" type="slidenum">
              <a:rPr lang="en-US" altLang="en-US" sz="1200" b="0" smtClean="0"/>
              <a:pPr>
                <a:spcBef>
                  <a:spcPct val="0"/>
                </a:spcBef>
                <a:buFontTx/>
                <a:buNone/>
              </a:pPr>
              <a:t>95</a:t>
            </a:fld>
            <a:endParaRPr lang="en-US" altLang="en-US" sz="1200" b="0" smtClean="0"/>
          </a:p>
        </p:txBody>
      </p:sp>
      <p:sp>
        <p:nvSpPr>
          <p:cNvPr id="15365" name="Rectangle 2"/>
          <p:cNvSpPr>
            <a:spLocks noGrp="1" noChangeArrowheads="1"/>
          </p:cNvSpPr>
          <p:nvPr>
            <p:ph type="title"/>
          </p:nvPr>
        </p:nvSpPr>
        <p:spPr>
          <a:xfrm>
            <a:off x="685800" y="609600"/>
            <a:ext cx="7772400" cy="1066800"/>
          </a:xfrm>
        </p:spPr>
        <p:txBody>
          <a:bodyPr/>
          <a:lstStyle/>
          <a:p>
            <a:r>
              <a:rPr lang="en-US" altLang="en-US" smtClean="0"/>
              <a:t>Light Communications Topic Interest Group July 2017 Closing Report</a:t>
            </a:r>
          </a:p>
        </p:txBody>
      </p:sp>
      <p:sp>
        <p:nvSpPr>
          <p:cNvPr id="15366" name="Rectangle 6"/>
          <p:cNvSpPr>
            <a:spLocks noGrp="1" noChangeArrowheads="1"/>
          </p:cNvSpPr>
          <p:nvPr>
            <p:ph type="body" idx="1"/>
          </p:nvPr>
        </p:nvSpPr>
        <p:spPr>
          <a:xfrm>
            <a:off x="685800" y="1752600"/>
            <a:ext cx="7772400" cy="381000"/>
          </a:xfrm>
        </p:spPr>
        <p:txBody>
          <a:bodyPr/>
          <a:lstStyle/>
          <a:p>
            <a:pPr algn="ctr">
              <a:buFontTx/>
              <a:buNone/>
            </a:pPr>
            <a:r>
              <a:rPr lang="en-US" altLang="en-US" sz="2000" smtClean="0"/>
              <a:t>Date:</a:t>
            </a:r>
            <a:r>
              <a:rPr lang="en-US" altLang="en-US" sz="2000" b="0" smtClean="0"/>
              <a:t> 2017-07-13</a:t>
            </a:r>
          </a:p>
        </p:txBody>
      </p:sp>
      <p:graphicFrame>
        <p:nvGraphicFramePr>
          <p:cNvPr id="15367" name="Object 11"/>
          <p:cNvGraphicFramePr>
            <a:graphicFrameLocks noChangeAspect="1"/>
          </p:cNvGraphicFramePr>
          <p:nvPr/>
        </p:nvGraphicFramePr>
        <p:xfrm>
          <a:off x="671513" y="2667000"/>
          <a:ext cx="9126537" cy="1174750"/>
        </p:xfrm>
        <a:graphic>
          <a:graphicData uri="http://schemas.openxmlformats.org/presentationml/2006/ole">
            <mc:AlternateContent xmlns:mc="http://schemas.openxmlformats.org/markup-compatibility/2006">
              <mc:Choice xmlns:v="urn:schemas-microsoft-com:vml" Requires="v">
                <p:oleObj spid="_x0000_s17417" name="Document" r:id="rId4" imgW="8216847" imgH="1061847" progId="Word.Document.8">
                  <p:embed/>
                </p:oleObj>
              </mc:Choice>
              <mc:Fallback>
                <p:oleObj name="Document" r:id="rId4" imgW="8216847" imgH="10618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513"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11-17-1151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0"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61115722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07B8B8E0-7547-4A31-9A86-9E7CB6CCD5F5}" type="slidenum">
              <a:rPr lang="en-US" altLang="en-US" sz="1200" b="0" smtClean="0"/>
              <a:pPr>
                <a:spcBef>
                  <a:spcPct val="0"/>
                </a:spcBef>
                <a:buFontTx/>
                <a:buNone/>
              </a:pPr>
              <a:t>96</a:t>
            </a:fld>
            <a:endParaRPr lang="en-US" altLang="en-US" sz="1200" b="0" smtClean="0"/>
          </a:p>
        </p:txBody>
      </p:sp>
      <p:sp>
        <p:nvSpPr>
          <p:cNvPr id="17411" name="Rectangle 3"/>
          <p:cNvSpPr txBox="1">
            <a:spLocks noChangeArrowheads="1"/>
          </p:cNvSpPr>
          <p:nvPr/>
        </p:nvSpPr>
        <p:spPr bwMode="auto">
          <a:xfrm>
            <a:off x="685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a:t>This presentation contains the IEEE 802.11 Light Communications Topic Interest Group closing report for the July 2017 session.</a:t>
            </a:r>
          </a:p>
          <a:p>
            <a:pPr lvl="1"/>
            <a:endParaRPr lang="en-US" altLang="en-US"/>
          </a:p>
          <a:p>
            <a:pPr lvl="1"/>
            <a:endParaRPr lang="en-US" altLang="en-US"/>
          </a:p>
        </p:txBody>
      </p:sp>
      <p:sp>
        <p:nvSpPr>
          <p:cNvPr id="17412" name="Rectangle 2"/>
          <p:cNvSpPr txBox="1">
            <a:spLocks noChangeArrowheads="1"/>
          </p:cNvSpPr>
          <p:nvPr/>
        </p:nvSpPr>
        <p:spPr bwMode="auto">
          <a:xfrm>
            <a:off x="685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17414"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11-17-1151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2563101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Slide </a:t>
            </a:r>
            <a:fld id="{640FA567-7140-475F-9481-A3BC1D6F8357}" type="slidenum">
              <a:rPr lang="en-US" altLang="en-US" sz="1200" b="0" smtClean="0"/>
              <a:pPr>
                <a:spcBef>
                  <a:spcPct val="0"/>
                </a:spcBef>
                <a:buFontTx/>
                <a:buNone/>
              </a:pPr>
              <a:t>97</a:t>
            </a:fld>
            <a:endParaRPr lang="en-US" altLang="en-US" sz="1200" b="0" smtClean="0"/>
          </a:p>
        </p:txBody>
      </p:sp>
      <p:sp>
        <p:nvSpPr>
          <p:cNvPr id="17411" name="Rectangle 3">
            <a:extLst>
              <a:ext uri="{FF2B5EF4-FFF2-40B4-BE49-F238E27FC236}">
                <a16:creationId xmlns="" xmlns:a16="http://schemas.microsoft.com/office/drawing/2014/main" id="{6F1E1487-9677-45E7-8A6F-BEB88DB435CF}"/>
              </a:ext>
            </a:extLst>
          </p:cNvPr>
          <p:cNvSpPr txBox="1">
            <a:spLocks noChangeArrowheads="1"/>
          </p:cNvSpPr>
          <p:nvPr/>
        </p:nvSpPr>
        <p:spPr bwMode="auto">
          <a:xfrm>
            <a:off x="685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FontTx/>
              <a:buNone/>
              <a:defRPr/>
            </a:pPr>
            <a:r>
              <a:rPr lang="en-US" altLang="en-US" sz="1600" dirty="0"/>
              <a:t>Content</a:t>
            </a:r>
          </a:p>
          <a:p>
            <a:pPr lvl="1">
              <a:defRPr/>
            </a:pPr>
            <a:r>
              <a:rPr lang="en-GB" altLang="en-US" sz="1600" dirty="0"/>
              <a:t>The final report of the TIG (</a:t>
            </a:r>
            <a:r>
              <a:rPr lang="en-GB" altLang="en-US" sz="1600" b="1" dirty="0"/>
              <a:t>doc. 11-17/0023r9</a:t>
            </a:r>
            <a:r>
              <a:rPr lang="en-GB" altLang="en-US" sz="1600" dirty="0"/>
              <a:t>) was approved </a:t>
            </a:r>
          </a:p>
          <a:p>
            <a:pPr lvl="1">
              <a:defRPr/>
            </a:pPr>
            <a:r>
              <a:rPr lang="en-GB" altLang="en-US" sz="1600" dirty="0"/>
              <a:t>The general activities of the IEEE 802 on optical wireless communications (OWC) were presented to the group along with the comparative uniqueness of the potentially three different efforts from the 802.15.7r1, the 802.15.13 and the potential 802.11 effort on LC (</a:t>
            </a:r>
            <a:r>
              <a:rPr lang="en-GB" altLang="en-US" sz="1600" b="1" dirty="0"/>
              <a:t>doc. 11-17/0962r2</a:t>
            </a:r>
            <a:r>
              <a:rPr lang="en-GB" altLang="en-US" sz="1600" dirty="0"/>
              <a:t>). </a:t>
            </a:r>
          </a:p>
          <a:p>
            <a:pPr lvl="1">
              <a:defRPr/>
            </a:pPr>
            <a:r>
              <a:rPr lang="en-GB" altLang="en-US" sz="1600" dirty="0"/>
              <a:t>A presentation of the summary findings of the LC TIG was discussed during the WG mid-week plenary (</a:t>
            </a:r>
            <a:r>
              <a:rPr lang="en-GB" altLang="en-US" sz="1600" b="1" dirty="0"/>
              <a:t>doc. 11-17/1048r4</a:t>
            </a:r>
            <a:r>
              <a:rPr lang="en-GB" altLang="en-US" sz="1600" dirty="0"/>
              <a:t>)</a:t>
            </a:r>
          </a:p>
          <a:p>
            <a:pPr marL="457200" lvl="1" indent="0">
              <a:buFontTx/>
              <a:buNone/>
              <a:defRPr/>
            </a:pPr>
            <a:r>
              <a:rPr lang="en-US" altLang="en-US" sz="1600" dirty="0"/>
              <a:t>Motion</a:t>
            </a:r>
            <a:endParaRPr lang="en-US" altLang="en-US" sz="1800" dirty="0"/>
          </a:p>
          <a:p>
            <a:pPr lvl="1">
              <a:defRPr/>
            </a:pPr>
            <a:r>
              <a:rPr lang="en-US" altLang="en-US" sz="1600" dirty="0"/>
              <a:t>The LC TIG recommended the continuation of the work with the formation of a LC Study Group (</a:t>
            </a:r>
            <a:r>
              <a:rPr lang="en-US" altLang="en-US" sz="1600" b="1" dirty="0"/>
              <a:t>Yes: 18, No: 0, Abstain: 5</a:t>
            </a:r>
            <a:r>
              <a:rPr lang="en-US" altLang="en-US" sz="1600" dirty="0"/>
              <a:t>).</a:t>
            </a:r>
          </a:p>
          <a:p>
            <a:pPr marL="457200" lvl="1" indent="0">
              <a:buFontTx/>
              <a:buNone/>
              <a:defRPr/>
            </a:pPr>
            <a:r>
              <a:rPr lang="en-US" altLang="en-US" sz="1600" dirty="0"/>
              <a:t>Straw Poll</a:t>
            </a:r>
          </a:p>
          <a:p>
            <a:pPr lvl="1">
              <a:spcBef>
                <a:spcPct val="0"/>
              </a:spcBef>
              <a:defRPr/>
            </a:pPr>
            <a:r>
              <a:rPr lang="en-US" altLang="en-US" sz="1600" dirty="0">
                <a:solidFill>
                  <a:srgbClr val="000000"/>
                </a:solidFill>
              </a:rPr>
              <a:t>There was a straw poll during the 802.11 WG mid-week plenary asking for the creation of a Study Group passed indicated a favorable outcome </a:t>
            </a:r>
            <a:br>
              <a:rPr lang="en-US" altLang="en-US" sz="1600" dirty="0">
                <a:solidFill>
                  <a:srgbClr val="000000"/>
                </a:solidFill>
              </a:rPr>
            </a:br>
            <a:r>
              <a:rPr lang="en-US" altLang="en-US" sz="1600" dirty="0">
                <a:solidFill>
                  <a:srgbClr val="000000"/>
                </a:solidFill>
              </a:rPr>
              <a:t>(</a:t>
            </a:r>
            <a:r>
              <a:rPr lang="en-US" altLang="en-US" sz="1600" b="1" dirty="0">
                <a:solidFill>
                  <a:srgbClr val="000000"/>
                </a:solidFill>
              </a:rPr>
              <a:t>Yes: 75, No: 31, Abstain: 49</a:t>
            </a:r>
            <a:r>
              <a:rPr lang="en-US" altLang="en-US" sz="1600" dirty="0">
                <a:solidFill>
                  <a:srgbClr val="000000"/>
                </a:solidFill>
              </a:rPr>
              <a:t>)</a:t>
            </a:r>
            <a:endParaRPr lang="en-US" altLang="en-US" dirty="0"/>
          </a:p>
          <a:p>
            <a:pPr marL="457200" lvl="1" indent="0">
              <a:buFontTx/>
              <a:buNone/>
              <a:defRPr/>
            </a:pPr>
            <a:r>
              <a:rPr lang="en-US" altLang="en-US" sz="1600" b="1" dirty="0"/>
              <a:t>Minutes of the meeting are available as doc. 11-17/1157r0.</a:t>
            </a:r>
          </a:p>
          <a:p>
            <a:pPr marL="457200" lvl="1" indent="0">
              <a:buFontTx/>
              <a:buNone/>
              <a:defRPr/>
            </a:pPr>
            <a:r>
              <a:rPr lang="en-US" altLang="en-US" sz="1600" b="1" dirty="0"/>
              <a:t>The LC TIG has concluded its work at the July 2017 meeting.</a:t>
            </a:r>
          </a:p>
        </p:txBody>
      </p:sp>
      <p:sp>
        <p:nvSpPr>
          <p:cNvPr id="19460" name="Rectangle 2"/>
          <p:cNvSpPr txBox="1">
            <a:spLocks noChangeArrowheads="1"/>
          </p:cNvSpPr>
          <p:nvPr/>
        </p:nvSpPr>
        <p:spPr bwMode="auto">
          <a:xfrm>
            <a:off x="685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The LC TIG achieved its objective in the Berlin Meeting</a:t>
            </a:r>
          </a:p>
        </p:txBody>
      </p:sp>
      <p:sp>
        <p:nvSpPr>
          <p:cNvPr id="19462" name="Footer Placeholder 4"/>
          <p:cNvSpPr>
            <a:spLocks noGrp="1"/>
          </p:cNvSpPr>
          <p:nvPr>
            <p:ph type="ftr" sz="quarter" idx="11"/>
          </p:nvPr>
        </p:nvSpPr>
        <p:spPr>
          <a:xfrm>
            <a:off x="6248400" y="6475413"/>
            <a:ext cx="22955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smtClean="0"/>
              <a:t>Adrian Stephens, Intel Corporation</a:t>
            </a:r>
          </a:p>
        </p:txBody>
      </p:sp>
      <p:sp>
        <p:nvSpPr>
          <p:cNvPr id="2" name="Rectangle 1"/>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3/3 of 11-17-1151 by Nikola Serafimovski (pureLiFi)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8"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400215202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685800" y="1426096"/>
            <a:ext cx="7772400" cy="1066800"/>
          </a:xfrm>
          <a:noFill/>
        </p:spPr>
        <p:txBody>
          <a:bodyPr/>
          <a:lstStyle/>
          <a:p>
            <a:r>
              <a:rPr lang="en-GB" dirty="0"/>
              <a:t>802.24 Vertical Applications </a:t>
            </a:r>
            <a:br>
              <a:rPr lang="en-GB" dirty="0"/>
            </a:br>
            <a:r>
              <a:rPr lang="en-GB" dirty="0"/>
              <a:t>Technical Advisory Group</a:t>
            </a:r>
            <a:br>
              <a:rPr lang="en-GB" dirty="0"/>
            </a:br>
            <a:r>
              <a:rPr lang="en-GB" dirty="0"/>
              <a:t>Liaison Report</a:t>
            </a:r>
          </a:p>
        </p:txBody>
      </p:sp>
      <p:sp>
        <p:nvSpPr>
          <p:cNvPr id="1031" name="Rectangle 4"/>
          <p:cNvSpPr>
            <a:spLocks noGrp="1" noChangeArrowheads="1"/>
          </p:cNvSpPr>
          <p:nvPr>
            <p:ph idx="1"/>
          </p:nvPr>
        </p:nvSpPr>
        <p:spPr>
          <a:xfrm>
            <a:off x="685800" y="3284984"/>
            <a:ext cx="7772400" cy="2811016"/>
          </a:xfrm>
          <a:noFill/>
        </p:spPr>
        <p:txBody>
          <a:bodyPr/>
          <a:lstStyle/>
          <a:p>
            <a:pPr algn="ctr">
              <a:buFontTx/>
              <a:buNone/>
            </a:pPr>
            <a:r>
              <a:rPr lang="en-GB" sz="2000" dirty="0"/>
              <a:t>Date:</a:t>
            </a:r>
            <a:r>
              <a:rPr lang="en-GB" sz="2000" b="0" dirty="0"/>
              <a:t> 2017-07-13</a:t>
            </a:r>
          </a:p>
        </p:txBody>
      </p:sp>
      <p:sp>
        <p:nvSpPr>
          <p:cNvPr id="1029" name="Slide Number Placeholder 5"/>
          <p:cNvSpPr>
            <a:spLocks noGrp="1"/>
          </p:cNvSpPr>
          <p:nvPr>
            <p:ph type="sldNum" sz="quarter" idx="12"/>
          </p:nvPr>
        </p:nvSpPr>
        <p:spPr>
          <a:noFill/>
        </p:spPr>
        <p:txBody>
          <a:bodyPr/>
          <a:lstStyle/>
          <a:p>
            <a:r>
              <a:rPr lang="en-GB" dirty="0"/>
              <a:t>Slide </a:t>
            </a:r>
            <a:fld id="{5C54AB6B-C76C-43C0-8CF9-4AA7315BEFF1}" type="slidenum">
              <a:rPr lang="en-GB" smtClean="0"/>
              <a:pPr/>
              <a:t>98</a:t>
            </a:fld>
            <a:endParaRPr lang="en-GB" dirty="0"/>
          </a:p>
        </p:txBody>
      </p:sp>
      <p:graphicFrame>
        <p:nvGraphicFramePr>
          <p:cNvPr id="1026" name="Object 5"/>
          <p:cNvGraphicFramePr>
            <a:graphicFrameLocks noChangeAspect="1"/>
          </p:cNvGraphicFramePr>
          <p:nvPr>
            <p:extLst/>
          </p:nvPr>
        </p:nvGraphicFramePr>
        <p:xfrm>
          <a:off x="658813" y="3985220"/>
          <a:ext cx="8237537" cy="2324100"/>
        </p:xfrm>
        <a:graphic>
          <a:graphicData uri="http://schemas.openxmlformats.org/presentationml/2006/ole">
            <mc:AlternateContent xmlns:mc="http://schemas.openxmlformats.org/markup-compatibility/2006">
              <mc:Choice xmlns:v="urn:schemas-microsoft-com:vml" Requires="v">
                <p:oleObj spid="_x0000_s18441"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13"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755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
        <p:nvSpPr>
          <p:cNvPr id="2" name="Footer Placeholder 1"/>
          <p:cNvSpPr>
            <a:spLocks noGrp="1"/>
          </p:cNvSpPr>
          <p:nvPr>
            <p:ph type="ftr" sz="quarter" idx="11"/>
          </p:nvPr>
        </p:nvSpPr>
        <p:spPr/>
        <p:txBody>
          <a:bodyPr/>
          <a:lstStyle/>
          <a:p>
            <a:pPr>
              <a:defRPr/>
            </a:pPr>
            <a:r>
              <a:rPr lang="en-GB" smtClean="0"/>
              <a:t>Adrian Stephens, Intel Corporation</a:t>
            </a:r>
            <a:endParaRPr lang="en-GB" dirty="0"/>
          </a:p>
        </p:txBody>
      </p:sp>
      <p:sp>
        <p:nvSpPr>
          <p:cNvPr id="3" name="Rectangle 2"/>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1/3 of 11-17-1152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9"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31604275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576064"/>
          </a:xfrm>
        </p:spPr>
        <p:txBody>
          <a:bodyPr/>
          <a:lstStyle/>
          <a:p>
            <a:r>
              <a:rPr lang="en-US" dirty="0">
                <a:solidFill>
                  <a:srgbClr val="0070C0"/>
                </a:solidFill>
              </a:rPr>
              <a:t>802.24 Overview</a:t>
            </a:r>
          </a:p>
        </p:txBody>
      </p:sp>
      <p:sp>
        <p:nvSpPr>
          <p:cNvPr id="3" name="Content Placeholder 2"/>
          <p:cNvSpPr>
            <a:spLocks noGrp="1"/>
          </p:cNvSpPr>
          <p:nvPr>
            <p:ph idx="1"/>
          </p:nvPr>
        </p:nvSpPr>
        <p:spPr>
          <a:xfrm>
            <a:off x="685800" y="3068960"/>
            <a:ext cx="7772400" cy="3384376"/>
          </a:xfrm>
        </p:spPr>
        <p:txBody>
          <a:bodyPr>
            <a:normAutofit fontScale="92500" lnSpcReduction="20000"/>
          </a:bodyPr>
          <a:lstStyle/>
          <a:p>
            <a:r>
              <a:rPr lang="en-US" dirty="0"/>
              <a:t>802.24.1 Smart Grid Task Group</a:t>
            </a:r>
          </a:p>
          <a:p>
            <a:pPr lvl="1"/>
            <a:r>
              <a:rPr lang="en-US" dirty="0"/>
              <a:t>Internal / external coordination in matters related application of IEEE 802 standards for Smart Grid </a:t>
            </a:r>
          </a:p>
          <a:p>
            <a:pPr lvl="1"/>
            <a:r>
              <a:rPr lang="en-US" dirty="0"/>
              <a:t>802.24.1 TG meets at Plenaries and Wireless Interims</a:t>
            </a:r>
          </a:p>
          <a:p>
            <a:r>
              <a:rPr lang="en-US" dirty="0"/>
              <a:t>802.24.2 IoT Task Group</a:t>
            </a:r>
          </a:p>
          <a:p>
            <a:pPr lvl="1"/>
            <a:r>
              <a:rPr lang="en-US" dirty="0"/>
              <a:t>Internal / external coordination in matters related application of IEEE 802 standards for Internet of Things (IoT)</a:t>
            </a:r>
          </a:p>
          <a:p>
            <a:pPr lvl="1"/>
            <a:r>
              <a:rPr lang="en-US" dirty="0"/>
              <a:t>802.24.2 TG meets at Plenaries and all-802 Interims</a:t>
            </a:r>
          </a:p>
          <a:p>
            <a:r>
              <a:rPr lang="en-US" dirty="0"/>
              <a:t>July Agenda: 		</a:t>
            </a:r>
            <a:r>
              <a:rPr lang="en-US" dirty="0">
                <a:solidFill>
                  <a:srgbClr val="002060"/>
                </a:solidFill>
                <a:hlinkClick r:id="rId2"/>
              </a:rPr>
              <a:t>24-17-0016r1</a:t>
            </a:r>
            <a:endParaRPr lang="en-US" dirty="0">
              <a:solidFill>
                <a:srgbClr val="002060"/>
              </a:solidFill>
            </a:endParaRPr>
          </a:p>
          <a:p>
            <a:r>
              <a:rPr lang="en-US" dirty="0"/>
              <a:t>Closing Report 		</a:t>
            </a:r>
            <a:r>
              <a:rPr lang="en-US" dirty="0">
                <a:hlinkClick r:id="rId3"/>
              </a:rPr>
              <a:t>24-17-0021r0</a:t>
            </a:r>
            <a:endParaRPr lang="en-US" dirty="0"/>
          </a:p>
          <a:p>
            <a:r>
              <a:rPr lang="en-US" dirty="0"/>
              <a:t>Minutes			24-17-0018r0</a:t>
            </a:r>
          </a:p>
        </p:txBody>
      </p:sp>
      <p:sp>
        <p:nvSpPr>
          <p:cNvPr id="5" name="Footer Placeholder 4"/>
          <p:cNvSpPr>
            <a:spLocks noGrp="1"/>
          </p:cNvSpPr>
          <p:nvPr>
            <p:ph type="ftr" sz="quarter" idx="11"/>
          </p:nvPr>
        </p:nvSpPr>
        <p:spPr/>
        <p:txBody>
          <a:bodyPr/>
          <a:lstStyle/>
          <a:p>
            <a:pPr>
              <a:defRPr/>
            </a:pPr>
            <a:r>
              <a:rPr lang="en-GB" smtClean="0"/>
              <a:t>Adrian Stephens, Intel Corporation</a:t>
            </a:r>
            <a:endParaRPr lang="en-GB" dirty="0"/>
          </a:p>
        </p:txBody>
      </p:sp>
      <p:sp>
        <p:nvSpPr>
          <p:cNvPr id="6" name="Slide Number Placeholder 5"/>
          <p:cNvSpPr>
            <a:spLocks noGrp="1"/>
          </p:cNvSpPr>
          <p:nvPr>
            <p:ph type="sldNum" sz="quarter" idx="12"/>
          </p:nvPr>
        </p:nvSpPr>
        <p:spPr/>
        <p:txBody>
          <a:bodyPr/>
          <a:lstStyle/>
          <a:p>
            <a:pPr>
              <a:defRPr/>
            </a:pPr>
            <a:r>
              <a:rPr lang="en-GB" dirty="0"/>
              <a:t>Slide </a:t>
            </a:r>
            <a:fld id="{43190CD6-18F2-44F1-A379-0C51A15702FA}" type="slidenum">
              <a:rPr lang="en-GB" smtClean="0"/>
              <a:pPr>
                <a:defRPr/>
              </a:pPr>
              <a:t>99</a:t>
            </a:fld>
            <a:endParaRPr lang="en-GB" dirty="0"/>
          </a:p>
        </p:txBody>
      </p:sp>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a:t>802.24 Vertical Applications TAG</a:t>
            </a:r>
            <a:endParaRPr kumimoji="0" lang="en-US" sz="2200" b="0" i="0" u="none" strike="noStrike" cap="none" normalizeH="0" baseline="0" dirty="0">
              <a:ln>
                <a:noFill/>
              </a:ln>
              <a:solidFill>
                <a:schemeClr val="tx1"/>
              </a:solidFill>
              <a:effectLst/>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200" dirty="0"/>
              <a:t>802.24.1 Smart Grid TG</a:t>
            </a:r>
            <a:endParaRPr kumimoji="0" lang="en-US" sz="2200" b="0" i="0" u="none" strike="noStrike" cap="none" normalizeH="0" baseline="0" dirty="0">
              <a:ln>
                <a:noFill/>
              </a:ln>
              <a:solidFill>
                <a:schemeClr val="tx1"/>
              </a:solidFill>
              <a:effectLst/>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22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sp>
        <p:nvSpPr>
          <p:cNvPr id="9" name="Rectangle 8"/>
          <p:cNvSpPr/>
          <p:nvPr/>
        </p:nvSpPr>
        <p:spPr bwMode="auto">
          <a:xfrm>
            <a:off x="2095500" y="6629400"/>
            <a:ext cx="6540500" cy="228600"/>
          </a:xfrm>
          <a:prstGeom prst="rect">
            <a:avLst/>
          </a:prstGeom>
          <a:noFill/>
          <a:ln w="12700" cap="flat" cmpd="sng" algn="ctr">
            <a:no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rPr>
              <a:t>from slide 2/3 of 11-17-1152 by Tim Godfrey, EPRI</a:t>
            </a:r>
            <a:endParaRPr kumimoji="0" lang="en-GB" sz="1200" b="0" i="0" u="none" strike="noStrike" cap="none" normalizeH="0" baseline="0" smtClean="0">
              <a:ln>
                <a:noFill/>
              </a:ln>
              <a:solidFill>
                <a:schemeClr val="tx1"/>
              </a:solidFill>
              <a:effectLst/>
              <a:latin typeface="Times New Roman" pitchFamily="18" charset="0"/>
            </a:endParaRPr>
          </a:p>
        </p:txBody>
      </p:sp>
      <p:sp>
        <p:nvSpPr>
          <p:cNvPr id="13" name="Date Placeholder 2"/>
          <p:cNvSpPr>
            <a:spLocks noGrp="1"/>
          </p:cNvSpPr>
          <p:nvPr>
            <p:ph type="dt" sz="half" idx="10"/>
          </p:nvPr>
        </p:nvSpPr>
        <p:spPr>
          <a:xfrm>
            <a:off x="696913" y="333375"/>
            <a:ext cx="1579562" cy="276225"/>
          </a:xfrm>
        </p:spPr>
        <p:txBody>
          <a:bodyPr/>
          <a:lstStyle/>
          <a:p>
            <a:pPr>
              <a:defRPr/>
            </a:pPr>
            <a:r>
              <a:rPr lang="en-US" smtClean="0"/>
              <a:t>July 2017</a:t>
            </a:r>
            <a:endParaRPr lang="en-US"/>
          </a:p>
        </p:txBody>
      </p:sp>
    </p:spTree>
    <p:extLst>
      <p:ext uri="{BB962C8B-B14F-4D97-AF65-F5344CB8AC3E}">
        <p14:creationId xmlns:p14="http://schemas.microsoft.com/office/powerpoint/2010/main" val="2938336165"/>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86499</TotalTime>
  <Words>9060</Words>
  <Application>Microsoft Office PowerPoint</Application>
  <PresentationFormat>On-screen Show (4:3)</PresentationFormat>
  <Paragraphs>1868</Paragraphs>
  <Slides>120</Slides>
  <Notes>81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120</vt:i4>
      </vt:variant>
    </vt:vector>
  </HeadingPairs>
  <TitlesOfParts>
    <vt:vector size="130" baseType="lpstr">
      <vt:lpstr>Arial Unicode MS</vt:lpstr>
      <vt:lpstr>MS Gothic</vt:lpstr>
      <vt:lpstr>MS PGothic</vt:lpstr>
      <vt:lpstr>Arial</vt:lpstr>
      <vt:lpstr>Gulim</vt:lpstr>
      <vt:lpstr>Mangal</vt:lpstr>
      <vt:lpstr>Times New Roman</vt:lpstr>
      <vt:lpstr>Wingdings</vt:lpstr>
      <vt:lpstr>Default Design</vt:lpstr>
      <vt:lpstr>Document</vt:lpstr>
      <vt:lpstr>802.11 July 2017 Closing Reports</vt:lpstr>
      <vt:lpstr>Abstract</vt:lpstr>
      <vt:lpstr>Attendance</vt:lpstr>
      <vt:lpstr>Attendance Total</vt:lpstr>
      <vt:lpstr>Attendance Histogram </vt:lpstr>
      <vt:lpstr>Attendance by Country</vt:lpstr>
      <vt:lpstr>Doc Revision uploads by meeting (month #)</vt:lpstr>
      <vt:lpstr>802.11 WG Editor’s Meeting (July 2017)</vt:lpstr>
      <vt:lpstr>Volunteer Editor Contacts</vt:lpstr>
      <vt:lpstr>802.11 Style Guide</vt:lpstr>
      <vt:lpstr>MIB style, Visio and Frame practices </vt:lpstr>
      <vt:lpstr>Editor Amendment Ordering</vt:lpstr>
      <vt:lpstr>Draft Development Snapshot</vt:lpstr>
      <vt:lpstr>PowerPoint Presentation</vt:lpstr>
      <vt:lpstr>PowerPoint Presentation</vt:lpstr>
      <vt:lpstr>802.11 AANI SC – July 2017</vt:lpstr>
      <vt:lpstr>PowerPoint Presentation</vt:lpstr>
      <vt:lpstr>ARC Closing Report </vt:lpstr>
      <vt:lpstr>Abstract</vt:lpstr>
      <vt:lpstr>Work Completed</vt:lpstr>
      <vt:lpstr>Work Completed (cont)</vt:lpstr>
      <vt:lpstr>Work Completed (cont)</vt:lpstr>
      <vt:lpstr>Teleconference(s)</vt:lpstr>
      <vt:lpstr>September 2017 Plans</vt:lpstr>
      <vt:lpstr>PAR Review - Meeting Agenda and Comment slides - July 2017 -Berlin</vt:lpstr>
      <vt:lpstr>Abstract-Snapshot</vt:lpstr>
      <vt:lpstr>Responses From 802 WGs</vt:lpstr>
      <vt:lpstr>P802.1Qcw PAR &amp; CSD with 802.1 comment responses </vt:lpstr>
      <vt:lpstr>Rebuttal to 802.1Qcw</vt:lpstr>
      <vt:lpstr>Rebuttal to 802.1Qcw</vt:lpstr>
      <vt:lpstr>P802.1Qcx PAR &amp; CSD with 802.1 comment responses </vt:lpstr>
      <vt:lpstr>Rebuttal to 802.1Qcx</vt:lpstr>
      <vt:lpstr>Updated P802.1Qcc PAR with 802.1 comment responses </vt:lpstr>
      <vt:lpstr>P802.1CBcv PAR &amp; CSD with 802.1 comment responses </vt:lpstr>
      <vt:lpstr>Rebuttal to 802.1CBcv response</vt:lpstr>
      <vt:lpstr>P802.1AS-rev PAR with 802.1 comment responses </vt:lpstr>
      <vt:lpstr>Rebuttal to 802.1ASrev response</vt:lpstr>
      <vt:lpstr>P802.1ABcu PAR &amp; CSD with 802.1 comment responses </vt:lpstr>
      <vt:lpstr>Rebuttal to 802.1ABcu</vt:lpstr>
      <vt:lpstr>P802.1ACct PAR &amp; CSD with 802.1 comment responses</vt:lpstr>
      <vt:lpstr>P802.1AE PAR &amp; CSD with 802.1 comment responses</vt:lpstr>
      <vt:lpstr>Rebuttal to P802.1AE</vt:lpstr>
      <vt:lpstr>802.3</vt:lpstr>
      <vt:lpstr>802.3 comment response to 802.11 comments</vt:lpstr>
      <vt:lpstr>References:</vt:lpstr>
      <vt:lpstr>WNG SC Closing Report</vt:lpstr>
      <vt:lpstr>Abstract</vt:lpstr>
      <vt:lpstr>PowerPoint Presentation</vt:lpstr>
      <vt:lpstr>PowerPoint Presentation</vt:lpstr>
      <vt:lpstr>IEEE 802.11 Coexistence SC closing report in Berlin in July 2017</vt:lpstr>
      <vt:lpstr>IEEE 802.11 Coexistence SC achieved its goals in Berlin in July 2017</vt:lpstr>
      <vt:lpstr>IEEE 802.11 Coexistence SC will continue its work in  in Hawaii in September  2017 </vt:lpstr>
      <vt:lpstr>IEEE 802 JTC1 Standing Committee July 2017 (Berlin) closing report</vt:lpstr>
      <vt:lpstr>The IEEE 802 JTC1 SC focused on executing the PSDO process in Berlin in July 2017</vt:lpstr>
      <vt:lpstr>The IEEE 802 JTC1 SC will focus on executing the PSDO process in Hawaii in Sept 2017</vt:lpstr>
      <vt:lpstr>TGmd July 2017 Closing Report</vt:lpstr>
      <vt:lpstr>Abstract</vt:lpstr>
      <vt:lpstr>Work completed this week  </vt:lpstr>
      <vt:lpstr>TGmd schedule </vt:lpstr>
      <vt:lpstr>Plans for July - Sept </vt:lpstr>
      <vt:lpstr>References</vt:lpstr>
      <vt:lpstr>IEEE 802.11aj July Closing Report</vt:lpstr>
      <vt:lpstr>Abstract</vt:lpstr>
      <vt:lpstr>Work Completed</vt:lpstr>
      <vt:lpstr>Plan for September meeting</vt:lpstr>
      <vt:lpstr>Conference Call Time</vt:lpstr>
      <vt:lpstr>PowerPoint Presentation</vt:lpstr>
      <vt:lpstr>TGak July Closing Report </vt:lpstr>
      <vt:lpstr>TGak Closing Report</vt:lpstr>
      <vt:lpstr>TGak Closing Report</vt:lpstr>
      <vt:lpstr>TGaq Closing Report</vt:lpstr>
      <vt:lpstr>Abstract</vt:lpstr>
      <vt:lpstr>PowerPoint Presentation</vt:lpstr>
      <vt:lpstr>TGax July 2017 Closing Report</vt:lpstr>
      <vt:lpstr>Abstract</vt:lpstr>
      <vt:lpstr>Work Completed</vt:lpstr>
      <vt:lpstr>September 2017 Goals</vt:lpstr>
      <vt:lpstr>Conference Call Times</vt:lpstr>
      <vt:lpstr>Task Group AY  July 2017 Closing Report</vt:lpstr>
      <vt:lpstr>Abstract</vt:lpstr>
      <vt:lpstr>PowerPoint Presentation</vt:lpstr>
      <vt:lpstr>PowerPoint Presentation</vt:lpstr>
      <vt:lpstr>PowerPoint Presentation</vt:lpstr>
      <vt:lpstr>PowerPoint Presentation</vt:lpstr>
      <vt:lpstr>TGaz Next Generation Positioning  July Closing Report</vt:lpstr>
      <vt:lpstr>Abstract</vt:lpstr>
      <vt:lpstr>TG Status And Work Completed</vt:lpstr>
      <vt:lpstr>Goals For The Sep. Meeting</vt:lpstr>
      <vt:lpstr>Teleconference Schedule</vt:lpstr>
      <vt:lpstr>TGba July 2017 Closing Report</vt:lpstr>
      <vt:lpstr>Abstract</vt:lpstr>
      <vt:lpstr>Work Completed</vt:lpstr>
      <vt:lpstr>Goal for September 2017</vt:lpstr>
      <vt:lpstr>Teleconference Call Schedule</vt:lpstr>
      <vt:lpstr>Light Communications Topic Interest Group July 2017 Closing Report</vt:lpstr>
      <vt:lpstr>PowerPoint Presentation</vt:lpstr>
      <vt:lpstr>PowerPoint Presentation</vt:lpstr>
      <vt:lpstr>802.24 Vertical Applications  Technical Advisory Group Liaison Report</vt:lpstr>
      <vt:lpstr>802.24 Overview</vt:lpstr>
      <vt:lpstr>802.24 Activities – July 2017</vt:lpstr>
      <vt:lpstr>OmniRAN Jul 2017 report to IEEE 802 WGs</vt:lpstr>
      <vt:lpstr>IEEE 802.1 OmniRAN TG Resources</vt:lpstr>
      <vt:lpstr>OmniRAN TG Achievements Berlin meeting, July 10th – 13th   </vt:lpstr>
      <vt:lpstr>Looking forward to next session in  St. John’s, NFL, September 3rd- 5th , 2017</vt:lpstr>
      <vt:lpstr>IEEE 802.11-IETF Liaison Report</vt:lpstr>
      <vt:lpstr>Abstract</vt:lpstr>
      <vt:lpstr>IETF Meetings</vt:lpstr>
      <vt:lpstr>IETF- IEEE 802 Liaison Activity  </vt:lpstr>
      <vt:lpstr>IoT related work – feedback requested</vt:lpstr>
      <vt:lpstr>IETF BOFs IETF July 16-21, 2017</vt:lpstr>
      <vt:lpstr>YANG Model Catalog</vt:lpstr>
      <vt:lpstr>Multicast Topics</vt:lpstr>
      <vt:lpstr>Of Interest to Smart Grid</vt:lpstr>
      <vt:lpstr>CAPPORT WG</vt:lpstr>
      <vt:lpstr>RADEXT WG</vt:lpstr>
      <vt:lpstr>Home Networking (homenet) WG</vt:lpstr>
      <vt:lpstr>Operations Area Working Group</vt:lpstr>
      <vt:lpstr>Transport Layer Security (TLS)</vt:lpstr>
      <vt:lpstr>Deterministic Networking (DETNET)</vt:lpstr>
      <vt:lpstr>References</vt:lpstr>
    </vt:vector>
  </TitlesOfParts>
  <Company>Aruba Networks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WG11 Closing Reports</dc:title>
  <dc:creator>dorothy.stanley@hpe.com</dc:creator>
  <cp:keywords>July 2017</cp:keywords>
  <cp:lastModifiedBy>Stanley, Dorothy</cp:lastModifiedBy>
  <cp:revision>1470</cp:revision>
  <cp:lastPrinted>1998-02-10T13:28:06Z</cp:lastPrinted>
  <dcterms:created xsi:type="dcterms:W3CDTF">1998-02-10T13:07:52Z</dcterms:created>
  <dcterms:modified xsi:type="dcterms:W3CDTF">2017-07-13T20:40:57Z</dcterms:modified>
</cp:coreProperties>
</file>