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60" r:id="rId9"/>
    <p:sldId id="2313" r:id="rId10"/>
    <p:sldId id="2355" r:id="rId11"/>
    <p:sldId id="2379" r:id="rId12"/>
    <p:sldId id="2288" r:id="rId13"/>
    <p:sldId id="2378" r:id="rId14"/>
    <p:sldId id="2345" r:id="rId15"/>
    <p:sldId id="2353" r:id="rId16"/>
    <p:sldId id="2354" r:id="rId17"/>
    <p:sldId id="2380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508" y="5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802.11-17/0873r1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802.11-17/0873r1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802.11-17/0873r1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802.11-17/0873r1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802.11-17/0873r1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802.11-17/0873r1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802.11-17/0873r1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802.11-17/0873r1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802.11-17/0873r1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61487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802.11-17/0873r1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802.11-17/0873r1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802.11-17/0873r1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802.11-17/0873r1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802.11-17/0873r1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1/email/stds-802-11/msg02714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75-00-00ba-spec-framework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575-01-00ba-spec-framework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444-00-0000-liaison-from-3gpp-ran-on-radio-level-integration.doc" TargetMode="External"/><Relationship Id="rId3" Type="http://schemas.openxmlformats.org/officeDocument/2006/relationships/hyperlink" Target="https://mentor.ieee.org/802.11/dcn/17/11-17-0903-00-0000-liaison-statement-from-3gpp-tsg-sa-on-wlan-integration.doc" TargetMode="External"/><Relationship Id="rId7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7/11-17-0315-00-0000-liaison-statement-from-3gpp-ran2-on-estimated-wlan-throughput.doc" TargetMode="External"/><Relationship Id="rId5" Type="http://schemas.openxmlformats.org/officeDocument/2006/relationships/hyperlink" Target="https://mentor.ieee.org/802.11/dcn/16/11-16-1510-02-AANI-reply-to-liaison-from-3gpp-ran2-on-estimated-throughput-11-16-1384.docx" TargetMode="External"/><Relationship Id="rId10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4" Type="http://schemas.openxmlformats.org/officeDocument/2006/relationships/hyperlink" Target="https://mentor.ieee.org/802.11/dcn/16/11-16-1101-10-0000-draft-ls-from-802-11-to-3gpp-ran-and-sa-on-imt-2020.docx" TargetMode="External"/><Relationship Id="rId9" Type="http://schemas.openxmlformats.org/officeDocument/2006/relationships/hyperlink" Target="https://mentor.ieee.org/802.11/dcn/17/11-17-0378-02-AANI-reply-ls-to-reply-ls-from-3gpp-ran2-on-estimated-throughput-11-17-315r0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12-00-0arc-glk-802-1q-bridge.pptx" TargetMode="External"/><Relationship Id="rId3" Type="http://schemas.openxmlformats.org/officeDocument/2006/relationships/hyperlink" Target="https://mentor.ieee.org/802.11/dcn/17/11-17-1025-00-0arc-11ba-arch-discussion.pptx" TargetMode="External"/><Relationship Id="rId7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4-0arc-mib-truthvalue-usage-patterns.docx" TargetMode="External"/><Relationship Id="rId5" Type="http://schemas.openxmlformats.org/officeDocument/2006/relationships/hyperlink" Target="https://mentor.ieee.org/802.11/dcn/17/11-17-0475-02-0arc-mib-pattern-analysis.xlsx" TargetMode="External"/><Relationship Id="rId4" Type="http://schemas.openxmlformats.org/officeDocument/2006/relationships/hyperlink" Target="https://mentor.ieee.org/802.11/dcn/14/11-14-1281-04-0arc-mib-attributes-analysi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7/cv-draft-PAR-0517-v01.pdf" TargetMode="External"/><Relationship Id="rId13" Type="http://schemas.openxmlformats.org/officeDocument/2006/relationships/hyperlink" Target="http://ieee802.org/1/files/public/docs2017/cx-draft-PAR-0517-v01.pdf" TargetMode="External"/><Relationship Id="rId3" Type="http://schemas.openxmlformats.org/officeDocument/2006/relationships/hyperlink" Target="http://www.ieee802.org/1/files/public/docs2017/cu-draft-PAR-0517-v01.pdf" TargetMode="External"/><Relationship Id="rId7" Type="http://schemas.openxmlformats.org/officeDocument/2006/relationships/hyperlink" Target="http://www.ieee802.org/1/files/public/docs2017/as-rev-PAR-modification-0517-v01.pdf" TargetMode="External"/><Relationship Id="rId12" Type="http://schemas.openxmlformats.org/officeDocument/2006/relationships/hyperlink" Target="http://ieee802.org/1/files/public/docs2017/cw-draft-CSD-0517-v01.pdf" TargetMode="External"/><Relationship Id="rId17" Type="http://schemas.openxmlformats.org/officeDocument/2006/relationships/hyperlink" Target="https://mentor.ieee.org/802-ec/dcn/16/ec-16-0058-00-ACSD-802-3bt.pdf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mentor.ieee.org/802-ec/dcn/17/ec-17-0087-00-00EC-ieee-p802-3bt-dte-power-via-mdi-over-4-pair-par-extension-request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7/ACct-draft-CSD-0517-v01.pdf" TargetMode="External"/><Relationship Id="rId11" Type="http://schemas.openxmlformats.org/officeDocument/2006/relationships/hyperlink" Target="http://ieee802.org/1/files/public/docs2017/cw-draft-PAR-0517-v01.pdf" TargetMode="External"/><Relationship Id="rId5" Type="http://schemas.openxmlformats.org/officeDocument/2006/relationships/hyperlink" Target="http://www.ieee802.org/1/files/public/docs2017/ACct-draft-PAR-0517-v01.pdf" TargetMode="External"/><Relationship Id="rId15" Type="http://schemas.openxmlformats.org/officeDocument/2006/relationships/hyperlink" Target="http://www.ieee802.org/1/files/public/docs2017/ae-seaman-rev-draft-par-0317-v02.pdf" TargetMode="External"/><Relationship Id="rId10" Type="http://schemas.openxmlformats.org/officeDocument/2006/relationships/hyperlink" Target="http://www.ieee802.org/1/files/public/docs2017/cc-PAR-extension-0517-v01.pdf" TargetMode="External"/><Relationship Id="rId4" Type="http://schemas.openxmlformats.org/officeDocument/2006/relationships/hyperlink" Target="http://www.ieee802.org/1/files/public/docs2017/cu-draft-CSD-0517-v01.pdf" TargetMode="External"/><Relationship Id="rId9" Type="http://schemas.openxmlformats.org/officeDocument/2006/relationships/hyperlink" Target="http://ieee802.org/1/files/public/docs2017/cv-draft-CSD-0517-v01.pdf" TargetMode="External"/><Relationship Id="rId14" Type="http://schemas.openxmlformats.org/officeDocument/2006/relationships/hyperlink" Target="http://ieee802.org/1/files/public/docs2017/cx-draft-CSD-0517-v01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2017-07-09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11-17-0896)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</a:t>
            </a:r>
            <a:r>
              <a:rPr lang="en-AU" dirty="0" smtClean="0"/>
              <a:t>complaint by China NB about IEEE 802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68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1676400"/>
          </a:xfrm>
        </p:spPr>
        <p:txBody>
          <a:bodyPr/>
          <a:lstStyle/>
          <a:p>
            <a:r>
              <a:rPr lang="en-AU" altLang="en-US" dirty="0" smtClean="0"/>
              <a:t>IEEE 802 has pushed 23 standards completely through the PSDO ratification process</a:t>
            </a:r>
          </a:p>
          <a:p>
            <a:r>
              <a:rPr lang="en-AU" altLang="en-US" dirty="0" smtClean="0"/>
              <a:t>IEEE 802 has 45 standards in the pipeline for ratification under the PSDO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22581"/>
              </p:ext>
            </p:extLst>
          </p:nvPr>
        </p:nvGraphicFramePr>
        <p:xfrm>
          <a:off x="533400" y="3581400"/>
          <a:ext cx="5943600" cy="28361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6096"/>
                <a:gridCol w="930925"/>
                <a:gridCol w="2239179"/>
                <a:gridCol w="2057400"/>
              </a:tblGrid>
              <a:tr h="580487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In pipeline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Through 60-day ballot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Through FDIS ballot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493079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15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Qbu</a:t>
                      </a:r>
                      <a:r>
                        <a:rPr lang="en-AU" sz="1600" dirty="0" smtClean="0"/>
                        <a:t>, </a:t>
                      </a:r>
                      <a:r>
                        <a:rPr lang="en-AU" sz="1600" dirty="0" err="1" smtClean="0"/>
                        <a:t>Qbz</a:t>
                      </a:r>
                      <a:r>
                        <a:rPr lang="en-AU" sz="1600" dirty="0" smtClean="0"/>
                        <a:t>,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AU" sz="1600" dirty="0">
                        <a:solidFill>
                          <a:srgbClr val="FF0000"/>
                        </a:solidFill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>
                          <a:solidFill>
                            <a:srgbClr val="FF0000"/>
                          </a:solidFill>
                        </a:rPr>
                        <a:t>Qbv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 AB, </a:t>
                      </a:r>
                      <a:r>
                        <a:rPr lang="en-AU" sz="1600" baseline="0" dirty="0" err="1" smtClean="0">
                          <a:solidFill>
                            <a:srgbClr val="FF0000"/>
                          </a:solidFill>
                        </a:rPr>
                        <a:t>Qca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802d, 1Q-Cor1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/>
                </a:tc>
              </a:tr>
              <a:tr h="29370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baseline="0" dirty="0" err="1" smtClean="0"/>
                        <a:t>bw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bp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bq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, by</a:t>
                      </a:r>
                      <a:r>
                        <a:rPr lang="en-AU" sz="1600" baseline="0" dirty="0" smtClean="0"/>
                        <a:t>, </a:t>
                      </a:r>
                      <a:r>
                        <a:rPr lang="en-AU" sz="1600" baseline="0" dirty="0" err="1" smtClean="0"/>
                        <a:t>bz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  <a:tr h="26319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.11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.15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.3, .4, .6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.21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-</a:t>
                      </a:r>
                      <a:endParaRPr lang="en-AU" sz="1600" dirty="0"/>
                    </a:p>
                  </a:txBody>
                  <a:tcPr marT="45736" marB="45736"/>
                </a:tc>
              </a:tr>
              <a:tr h="331708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.22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a, b</a:t>
                      </a:r>
                      <a:endParaRPr lang="en-AU" sz="16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781800" y="3657600"/>
            <a:ext cx="21336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800" b="0" dirty="0">
                <a:solidFill>
                  <a:srgbClr val="FF0000"/>
                </a:solidFill>
              </a:rPr>
              <a:t>Red</a:t>
            </a:r>
            <a:r>
              <a:rPr lang="en-AU" altLang="en-US" sz="1800" b="0" dirty="0"/>
              <a:t>: </a:t>
            </a:r>
            <a:r>
              <a:rPr lang="en-AU" altLang="en-US" sz="1800" b="0" dirty="0" smtClean="0"/>
              <a:t>indicates comment </a:t>
            </a:r>
            <a:r>
              <a:rPr lang="en-AU" altLang="en-US" sz="1800" b="0" dirty="0"/>
              <a:t>resolution required this week</a:t>
            </a:r>
          </a:p>
          <a:p>
            <a:pPr>
              <a:spcBef>
                <a:spcPct val="0"/>
              </a:spcBef>
              <a:buFontTx/>
              <a:buNone/>
            </a:pPr>
            <a:endParaRPr lang="en-AU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July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Comment Collection on P802.11REVmd D0.1 closed 14Jun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368 comments received (125 editorial, 243 technical)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3 teleconferences held since May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Presentation on multicast performance, see </a:t>
            </a:r>
            <a:r>
              <a:rPr lang="en-GB" dirty="0">
                <a:hlinkClick r:id="rId3"/>
              </a:rPr>
              <a:t>https://www.ietf.org/proceedings/98/slides/slides-98-intarea-80211-multicast-testbed-and-results-00.pdf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Comment resolution beginning, assignment complete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presentations, 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chedule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and plans 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Sept 2017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July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</a:t>
            </a:r>
            <a:r>
              <a:rPr lang="en-US" dirty="0" smtClean="0"/>
              <a:t>Chen, Vice Chair: </a:t>
            </a:r>
            <a:r>
              <a:rPr lang="en-US" dirty="0" err="1" smtClean="0"/>
              <a:t>Haiming</a:t>
            </a:r>
            <a:r>
              <a:rPr lang="en-US" dirty="0" smtClean="0"/>
              <a:t> Wang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1</a:t>
            </a:r>
            <a:r>
              <a:rPr lang="en-US" altLang="zh-CN" baseline="30000" dirty="0"/>
              <a:t>st</a:t>
            </a:r>
            <a:r>
              <a:rPr lang="en-US" altLang="zh-CN" dirty="0"/>
              <a:t> Recirculation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D6.0 passed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97</a:t>
            </a:r>
            <a:r>
              <a:rPr lang="en-US" altLang="zh-CN" dirty="0"/>
              <a:t>% approval and 31 comments </a:t>
            </a:r>
            <a:r>
              <a:rPr lang="en-US" altLang="zh-CN" dirty="0" smtClean="0"/>
              <a:t>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July meeting 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meeting minutes of May interim and teleconferences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received from the 1</a:t>
            </a:r>
            <a:r>
              <a:rPr lang="en-US" baseline="30000" dirty="0"/>
              <a:t>st</a:t>
            </a:r>
            <a:r>
              <a:rPr lang="en-US" dirty="0"/>
              <a:t> recirculation SB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Conditional approval of the 2</a:t>
            </a:r>
            <a:r>
              <a:rPr lang="en-US" baseline="30000" dirty="0"/>
              <a:t>nd</a:t>
            </a:r>
            <a:r>
              <a:rPr lang="en-US" dirty="0"/>
              <a:t> recirculation sponsor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Plan for September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sz="2400" dirty="0" smtClean="0"/>
              <a:t>Chair: Donald Eastlake,  Vice Chair: Mark Hamilton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May 2017 meeting</a:t>
            </a:r>
          </a:p>
          <a:p>
            <a:pPr lvl="1"/>
            <a:r>
              <a:rPr lang="en-US" dirty="0"/>
              <a:t>Three teleconferences were held to work on comment resolution.</a:t>
            </a:r>
          </a:p>
          <a:p>
            <a:endParaRPr lang="en-US" dirty="0"/>
          </a:p>
          <a:p>
            <a:r>
              <a:rPr lang="en-US" dirty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remainder of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endParaRPr lang="en-US" dirty="0"/>
          </a:p>
          <a:p>
            <a:r>
              <a:rPr lang="en-US" dirty="0"/>
              <a:t>Agenda: See 11-17/0859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2nd Recirculation Sponsor Ballot (D9.0)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93% approval, 75 comments (31 Editorial, 44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June 23rd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conditional/unconditional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July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11-17/0852r1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Slow progress over conference calls between May and July</a:t>
            </a:r>
            <a:endParaRPr lang="en-CA" sz="1800" dirty="0"/>
          </a:p>
          <a:p>
            <a:r>
              <a:rPr lang="en-CA" sz="2200" dirty="0"/>
              <a:t>During this meeting, the TG continues with the comment resolution on draft D1.0</a:t>
            </a:r>
          </a:p>
          <a:p>
            <a:r>
              <a:rPr lang="en-CA" sz="2200" dirty="0"/>
              <a:t>Assess the risk of being not able to complete comment resolution by September</a:t>
            </a:r>
            <a:r>
              <a:rPr lang="en-CA" sz="2200" dirty="0" smtClean="0"/>
              <a:t>. See status of comment resolution on next slide.</a:t>
            </a:r>
            <a:endParaRPr lang="en-CA" sz="2000" dirty="0"/>
          </a:p>
          <a:p>
            <a:r>
              <a:rPr lang="en-US" sz="2000" dirty="0"/>
              <a:t>Agenda for this meeting is available  in document 11-17/0887r0.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2017</a:t>
            </a:r>
            <a:endParaRPr lang="en-US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C395558-550E-4EBC-AAB7-BFABA5ABC9B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802.11ax – July 2017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24000"/>
            <a:ext cx="2057400" cy="13716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CA" sz="2200" dirty="0" smtClean="0"/>
              <a:t>Status of comment </a:t>
            </a:r>
            <a:br>
              <a:rPr lang="en-CA" sz="2200" dirty="0" smtClean="0"/>
            </a:br>
            <a:r>
              <a:rPr lang="en-CA" sz="2200" dirty="0" smtClean="0"/>
              <a:t>resolution</a:t>
            </a:r>
            <a:endParaRPr lang="en-CA" sz="1800" dirty="0" smtClean="0"/>
          </a:p>
          <a:p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49810"/>
              </p:ext>
            </p:extLst>
          </p:nvPr>
        </p:nvGraphicFramePr>
        <p:xfrm>
          <a:off x="2590801" y="1371600"/>
          <a:ext cx="6019799" cy="4981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199"/>
                <a:gridCol w="990600"/>
                <a:gridCol w="685800"/>
                <a:gridCol w="838200"/>
                <a:gridCol w="685800"/>
                <a:gridCol w="771338"/>
                <a:gridCol w="447862"/>
              </a:tblGrid>
              <a:tr h="3195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Count of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CIDs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Column Labels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59" marR="49759" marT="0" marB="0" anchor="b"/>
                </a:tc>
              </a:tr>
              <a:tr h="5011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Owning Ad-hoc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Unassigned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Assigned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Resolution Drafted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Approved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Duplicate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Grand Total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ctr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EDITOR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1480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2428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1114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5722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261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D1.2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989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996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Edits in D1.3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Approved Rejects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CA Doc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Duplicates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1090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1090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1446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D1.2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367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367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 in D1.3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163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1023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effectLst/>
                        </a:rPr>
                        <a:t>259</a:t>
                      </a:r>
                      <a:endParaRPr lang="en-US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262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259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94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279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293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Editorials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250582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OFDMA and non-OFDMA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 indent="1397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(blank)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279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287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  <a:tr h="136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1714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2435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7418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9759" marR="4975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9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July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Approval of meeting minutes of May 2017 interim and the 6 teleconference calls from May 24 to June 28</a:t>
            </a:r>
          </a:p>
          <a:p>
            <a:r>
              <a:rPr lang="en-CA" dirty="0"/>
              <a:t>Progress review and timeline update</a:t>
            </a:r>
          </a:p>
          <a:p>
            <a:r>
              <a:rPr lang="en-US" dirty="0"/>
              <a:t>Draft development</a:t>
            </a:r>
          </a:p>
          <a:p>
            <a:pPr lvl="1"/>
            <a:r>
              <a:rPr lang="en-US" sz="1800" dirty="0"/>
              <a:t>Comment resolution against D0.3</a:t>
            </a:r>
          </a:p>
          <a:p>
            <a:pPr lvl="1"/>
            <a:r>
              <a:rPr lang="en-CA" sz="1800" dirty="0"/>
              <a:t>Technical presentations</a:t>
            </a:r>
          </a:p>
          <a:p>
            <a:pPr lvl="1"/>
            <a:r>
              <a:rPr lang="en-CA" sz="1800" dirty="0"/>
              <a:t>Use case presentation</a:t>
            </a:r>
          </a:p>
          <a:p>
            <a:r>
              <a:rPr lang="en-US" dirty="0"/>
              <a:t>Agenda for this meeting is available in document 11-17/0868r1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Group has completed a 45 day Function Requirements Document (FRD) comment collection and targeting comment resolution by end of the July meeting.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Spec Framework Document (SFD). </a:t>
            </a:r>
          </a:p>
          <a:p>
            <a:r>
              <a:rPr lang="en-US" sz="2000" dirty="0" smtClean="0"/>
              <a:t>July </a:t>
            </a:r>
            <a:r>
              <a:rPr lang="en-US" sz="2000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Complete FRD comment resolution by end of the July meeting and achieve FRD maturity.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Continue SFD development, approve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submissions </a:t>
            </a:r>
            <a:r>
              <a:rPr lang="en-US" altLang="en-US" sz="1800" dirty="0"/>
              <a:t>of technical material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towards </a:t>
            </a:r>
            <a:r>
              <a:rPr lang="en-US" altLang="en-US" sz="1800" dirty="0"/>
              <a:t>SFD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technical submissions 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various </a:t>
            </a:r>
            <a:r>
              <a:rPr lang="en-US" altLang="en-US" sz="1800" dirty="0"/>
              <a:t>aspects of protocol. 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11-17/836.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83012"/>
              </p:ext>
            </p:extLst>
          </p:nvPr>
        </p:nvGraphicFramePr>
        <p:xfrm>
          <a:off x="5410200" y="4556448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311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Reviewed technical presentations</a:t>
            </a:r>
          </a:p>
          <a:p>
            <a:pPr lvl="2"/>
            <a:r>
              <a:rPr lang="en-US" altLang="en-US" sz="1600" dirty="0"/>
              <a:t>Made progress on reaching consensus on basic design of PHY/MAC</a:t>
            </a:r>
          </a:p>
          <a:p>
            <a:pPr lvl="1"/>
            <a:r>
              <a:rPr lang="en-US" altLang="en-US" sz="1600" dirty="0"/>
              <a:t>Approved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Spec Framework Document (SFD) [</a:t>
            </a:r>
            <a:r>
              <a:rPr lang="en-US" altLang="en-US" sz="1600" dirty="0">
                <a:hlinkClick r:id="rId3"/>
              </a:rPr>
              <a:t>802.11-17/575r0</a:t>
            </a:r>
            <a:r>
              <a:rPr lang="en-US" altLang="en-US" sz="1600" dirty="0"/>
              <a:t>]</a:t>
            </a:r>
          </a:p>
          <a:p>
            <a:pPr lvl="2"/>
            <a:r>
              <a:rPr lang="en-US" altLang="en-US" sz="1600" dirty="0"/>
              <a:t>A revision of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SFD [</a:t>
            </a:r>
            <a:r>
              <a:rPr lang="en-US" altLang="en-US" sz="1600" dirty="0">
                <a:hlinkClick r:id="rId4"/>
              </a:rPr>
              <a:t>802.11-17/575r1</a:t>
            </a:r>
            <a:r>
              <a:rPr lang="en-US" altLang="en-US" sz="1600" dirty="0"/>
              <a:t>] will be approved in this meeting</a:t>
            </a:r>
          </a:p>
          <a:p>
            <a:pPr lvl="1"/>
            <a:r>
              <a:rPr lang="en-US" altLang="en-US" sz="1600" dirty="0"/>
              <a:t>Reviewed other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2"/>
            <a:r>
              <a:rPr lang="en-US" altLang="en-US" sz="1600" dirty="0"/>
              <a:t>Usage model document</a:t>
            </a:r>
          </a:p>
          <a:p>
            <a:pPr lvl="2"/>
            <a:r>
              <a:rPr lang="en-US" altLang="en-US" sz="1600" dirty="0"/>
              <a:t>Simulation Scenarios and Evaluation Methodology Document</a:t>
            </a:r>
            <a:endParaRPr lang="en-US" altLang="en-US" sz="1400" dirty="0"/>
          </a:p>
          <a:p>
            <a:pPr lvl="1"/>
            <a:r>
              <a:rPr lang="en-US" altLang="en-US" sz="1600" dirty="0"/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802.11-17/883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July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LC TIG comment resolution against the draft report doc. 11-17/0024r8 detailed in doc. 11-17/0901r0</a:t>
            </a:r>
          </a:p>
          <a:p>
            <a:pPr algn="just"/>
            <a:r>
              <a:rPr lang="en-GB" altLang="en-US" dirty="0"/>
              <a:t>Conference call on 26 June at 11:00 EST</a:t>
            </a:r>
          </a:p>
          <a:p>
            <a:pPr lvl="1" algn="just"/>
            <a:r>
              <a:rPr lang="en-GB" altLang="en-US" dirty="0"/>
              <a:t>Comment resolution doc. 11-17/0901r0</a:t>
            </a:r>
          </a:p>
          <a:p>
            <a:pPr algn="just"/>
            <a:r>
              <a:rPr lang="en-GB" altLang="en-US" dirty="0" smtClean="0"/>
              <a:t>Four (4) </a:t>
            </a:r>
            <a:r>
              <a:rPr lang="en-GB" altLang="en-US" dirty="0"/>
              <a:t>meeting slots for the </a:t>
            </a:r>
            <a:r>
              <a:rPr lang="en-GB" altLang="en-US" dirty="0" smtClean="0"/>
              <a:t>July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AM1</a:t>
            </a:r>
          </a:p>
          <a:p>
            <a:pPr lvl="1" algn="just"/>
            <a:r>
              <a:rPr lang="en-GB" altLang="en-US" dirty="0" smtClean="0"/>
              <a:t>Tuesday AM1</a:t>
            </a:r>
          </a:p>
          <a:p>
            <a:pPr lvl="1" algn="just"/>
            <a:r>
              <a:rPr lang="en-GB" altLang="en-US" dirty="0" smtClean="0"/>
              <a:t>Tuesday</a:t>
            </a:r>
            <a:r>
              <a:rPr lang="en-GB" altLang="en-US" dirty="0"/>
              <a:t>, PM1</a:t>
            </a:r>
          </a:p>
          <a:p>
            <a:pPr lvl="1" algn="just"/>
            <a:r>
              <a:rPr lang="en-GB" altLang="en-US" dirty="0"/>
              <a:t>Thursday, PM2</a:t>
            </a:r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11-17/0888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July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July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99673"/>
            <a:ext cx="8305800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Discuss </a:t>
            </a:r>
            <a:r>
              <a:rPr lang="en-US" altLang="en-US" sz="1800" dirty="0"/>
              <a:t>incoming LS statement from 3GPP SA (</a:t>
            </a:r>
            <a:r>
              <a:rPr lang="en-US" altLang="en-US" sz="1800" dirty="0">
                <a:hlinkClick r:id="rId3"/>
              </a:rPr>
              <a:t>11-17/0903r0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Discuss contributions on SA/802.11 interworking and other related 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Review 802.1 IC activity and actions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</a:t>
            </a:r>
            <a:r>
              <a:rPr lang="en-US" altLang="en-US" sz="1800" dirty="0"/>
              <a:t>(</a:t>
            </a:r>
            <a:r>
              <a:rPr lang="en-US" altLang="en-US" sz="1800" dirty="0">
                <a:hlinkClick r:id="rId4"/>
              </a:rPr>
              <a:t>11-16/1101r10</a:t>
            </a:r>
            <a:r>
              <a:rPr lang="en-US" altLang="en-US" sz="18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5"/>
              </a:rPr>
              <a:t>11-16-/510r2</a:t>
            </a:r>
            <a:r>
              <a:rPr lang="en-US" altLang="en-US" sz="1800" dirty="0"/>
              <a:t>) to 3GPP RAN2 (1/17), reply received (</a:t>
            </a:r>
            <a:r>
              <a:rPr lang="en-US" altLang="en-US" sz="1800" dirty="0">
                <a:hlinkClick r:id="rId6"/>
              </a:rPr>
              <a:t>11-17/0315r0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7"/>
              </a:rPr>
              <a:t>11-16/1573r3</a:t>
            </a:r>
            <a:r>
              <a:rPr lang="en-US" altLang="en-US" sz="1800" dirty="0"/>
              <a:t>) to 3GPP RAN (1/17), reply received (</a:t>
            </a:r>
            <a:r>
              <a:rPr lang="en-US" altLang="en-US" sz="1800" dirty="0">
                <a:hlinkClick r:id="rId8"/>
              </a:rPr>
              <a:t>11-17/0444r0</a:t>
            </a:r>
            <a:r>
              <a:rPr lang="en-US" altLang="en-US" sz="18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9"/>
              </a:rPr>
              <a:t>11-17-0378r2</a:t>
            </a:r>
            <a:r>
              <a:rPr lang="en-US" altLang="en-US" sz="1800" dirty="0"/>
              <a:t>) to 3GPP RAN2 (5/17)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LS (</a:t>
            </a:r>
            <a:r>
              <a:rPr lang="en-US" altLang="en-US" sz="1800" dirty="0">
                <a:hlinkClick r:id="rId10"/>
              </a:rPr>
              <a:t>11-16/1574r3</a:t>
            </a:r>
            <a:r>
              <a:rPr lang="en-US" altLang="en-US" sz="1800" dirty="0"/>
              <a:t>) to 3GPP SA (5/17)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11-17-0899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July 10, PM1, Thurs July 13AM2</a:t>
            </a:r>
          </a:p>
          <a:p>
            <a:pPr marL="514350" lvl="1" indent="0"/>
            <a:r>
              <a:rPr lang="en-US" altLang="en-US" sz="1400" b="1" i="1" dirty="0" smtClean="0"/>
              <a:t/>
            </a:r>
            <a:br>
              <a:rPr lang="en-US" altLang="en-US" sz="1400" b="1" i="1" dirty="0" smtClean="0"/>
            </a:br>
            <a:r>
              <a:rPr lang="en-US" altLang="en-US" sz="1400" b="1" i="1" dirty="0" smtClean="0"/>
              <a:t>Note: the new</a:t>
            </a:r>
            <a:r>
              <a:rPr lang="en-US" sz="1400" b="1" i="1" dirty="0" smtClean="0"/>
              <a:t> “IEEE 802 network enhancements for the next decade” Industry Connections Activity</a:t>
            </a:r>
            <a:r>
              <a:rPr lang="en-US" altLang="en-US" sz="1400" b="1" i="1" dirty="0" smtClean="0"/>
              <a:t> meeting will be held Tuesday 1900-2100.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July 2017</a:t>
            </a:r>
            <a:br>
              <a:rPr lang="en-US" altLang="en-US" dirty="0" smtClean="0"/>
            </a:br>
            <a:r>
              <a:rPr lang="en-US" altLang="en-US" dirty="0" smtClean="0"/>
              <a:t>Chair – Mark </a:t>
            </a:r>
            <a:r>
              <a:rPr lang="en-US" altLang="en-US" dirty="0" smtClean="0"/>
              <a:t>Hamilton 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Monday AM1 – interested ARC members met with </a:t>
            </a:r>
            <a:r>
              <a:rPr lang="en-US" altLang="en-US" b="1" dirty="0" err="1"/>
              <a:t>TGba</a:t>
            </a:r>
            <a:endParaRPr lang="en-US" altLang="en-US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Tuesday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coordination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802.1AS (802.1ASrev) use of 802.11 Fine Timing Measurement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Joint meeting (Tuesday PM2)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Discussion on implications of </a:t>
            </a:r>
            <a:r>
              <a:rPr lang="en-US" altLang="en-US" b="1" dirty="0" err="1"/>
              <a:t>TGba</a:t>
            </a:r>
            <a:r>
              <a:rPr lang="en-US" altLang="en-US" b="1" dirty="0"/>
              <a:t> architecture, and other potential “split” PHYs: </a:t>
            </a:r>
            <a:r>
              <a:rPr lang="en-US" b="1" dirty="0">
                <a:hlinkClick r:id="rId3"/>
              </a:rPr>
              <a:t>11-17/1025r0</a:t>
            </a:r>
            <a:endParaRPr lang="en-US" altLang="en-US" b="1" dirty="0"/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MIB attributes Design Pattern – in preparation for </a:t>
            </a:r>
            <a:r>
              <a:rPr lang="en-US" altLang="en-US" b="1" dirty="0" err="1"/>
              <a:t>REVmd</a:t>
            </a:r>
            <a:endParaRPr lang="en-US" altLang="en-US" b="1" dirty="0"/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>
                <a:hlinkClick r:id="rId4"/>
              </a:rPr>
              <a:t>11-14/1281r4</a:t>
            </a:r>
            <a:r>
              <a:rPr lang="en-US" b="1" dirty="0"/>
              <a:t>, </a:t>
            </a:r>
            <a:r>
              <a:rPr lang="en-US" altLang="en-US" b="1" dirty="0">
                <a:hlinkClick r:id="rId5"/>
              </a:rPr>
              <a:t>11-17/0475r2</a:t>
            </a:r>
            <a:r>
              <a:rPr lang="en-US" altLang="en-US" b="1" dirty="0"/>
              <a:t>, </a:t>
            </a:r>
            <a:r>
              <a:rPr lang="en-US" altLang="en-US" b="1" dirty="0">
                <a:hlinkClick r:id="rId6"/>
              </a:rPr>
              <a:t>11-15/0355r4</a:t>
            </a:r>
            <a:r>
              <a:rPr lang="en-US" altLang="en-US" b="1" dirty="0"/>
              <a:t> </a:t>
            </a:r>
            <a:endParaRPr lang="en-US" b="1" dirty="0"/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/>
              <a:t>YANG/NETCONF modeling – in preparation for </a:t>
            </a:r>
            <a:r>
              <a:rPr lang="en-US" sz="1800" dirty="0" err="1"/>
              <a:t>REVmd</a:t>
            </a:r>
            <a:endParaRPr lang="en-US" sz="1800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hlinkClick r:id="rId7"/>
              </a:rPr>
              <a:t>11-16/1436r1</a:t>
            </a:r>
            <a:r>
              <a:rPr lang="en-US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AP/DS/Portal architecture and 802 concepts - </a:t>
            </a:r>
            <a:r>
              <a:rPr lang="en-US" dirty="0">
                <a:hlinkClick r:id="rId8"/>
              </a:rPr>
              <a:t>11-16/1512r0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July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July 2017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(11-17-0905) addressed this week will be:</a:t>
            </a:r>
          </a:p>
          <a:p>
            <a:pPr>
              <a:defRPr/>
            </a:pPr>
            <a:r>
              <a:rPr lang="en-AU" dirty="0"/>
              <a:t>Review why was the </a:t>
            </a:r>
            <a:r>
              <a:rPr lang="en-AU" i="1" dirty="0"/>
              <a:t>PDED ad hoc </a:t>
            </a:r>
            <a:r>
              <a:rPr lang="en-AU" dirty="0"/>
              <a:t>formed … and why is it now the </a:t>
            </a:r>
            <a:r>
              <a:rPr lang="en-AU" i="1" dirty="0"/>
              <a:t>Coexistence SC</a:t>
            </a:r>
            <a:r>
              <a:rPr lang="en-AU" dirty="0"/>
              <a:t>?</a:t>
            </a:r>
          </a:p>
          <a:p>
            <a:pPr>
              <a:defRPr/>
            </a:pPr>
            <a:r>
              <a:rPr lang="en-AU" dirty="0"/>
              <a:t>Discuss, in no particular order:</a:t>
            </a:r>
          </a:p>
          <a:p>
            <a:pPr lvl="1">
              <a:defRPr/>
            </a:pPr>
            <a:r>
              <a:rPr lang="en-AU" dirty="0"/>
              <a:t>Review the response from 3GPP RAN1/RAN4 on the PDED issue</a:t>
            </a:r>
          </a:p>
          <a:p>
            <a:pPr lvl="1">
              <a:defRPr/>
            </a:pPr>
            <a:r>
              <a:rPr lang="en-AU" dirty="0"/>
              <a:t>Review the status of  the LS to 3GPP RAN4 on the PDED issue</a:t>
            </a:r>
          </a:p>
          <a:p>
            <a:pPr lvl="1">
              <a:defRPr/>
            </a:pPr>
            <a:r>
              <a:rPr lang="en-AU" dirty="0"/>
              <a:t>Review the response from 3GPP RAN on the PDED issue</a:t>
            </a:r>
          </a:p>
          <a:p>
            <a:pPr lvl="1">
              <a:defRPr/>
            </a:pPr>
            <a:r>
              <a:rPr lang="en-AU" dirty="0"/>
              <a:t>Review the status of ETSI BRAN relating to the revision of EN 301 893</a:t>
            </a:r>
          </a:p>
          <a:p>
            <a:pPr lvl="1">
              <a:defRPr/>
            </a:pPr>
            <a:r>
              <a:rPr lang="en-AU" dirty="0"/>
              <a:t>Highlight the coexistence activity to 802.11 </a:t>
            </a:r>
            <a:r>
              <a:rPr lang="en-AU" dirty="0" err="1"/>
              <a:t>TGax</a:t>
            </a:r>
            <a:r>
              <a:rPr lang="en-AU" dirty="0"/>
              <a:t>?</a:t>
            </a:r>
          </a:p>
          <a:p>
            <a:pPr>
              <a:defRPr/>
            </a:pPr>
            <a:r>
              <a:rPr lang="en-AU" dirty="0"/>
              <a:t>Discuss success metrics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+mn-lt"/>
              </a:rPr>
              <a:t>PARs under consideration: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802.1ABcu - Amendment: LLDP YANG Data Model  </a:t>
            </a:r>
            <a:r>
              <a:rPr lang="en-US" sz="1400" dirty="0">
                <a:latin typeface="+mn-lt"/>
                <a:hlinkClick r:id="rId3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4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802.1ACct - Amendment: Support for IEEE </a:t>
            </a:r>
            <a:r>
              <a:rPr lang="en-US" sz="1400" dirty="0" err="1">
                <a:latin typeface="+mn-lt"/>
              </a:rPr>
              <a:t>Std</a:t>
            </a:r>
            <a:r>
              <a:rPr lang="en-US" sz="1400" dirty="0">
                <a:latin typeface="+mn-lt"/>
              </a:rPr>
              <a:t> 802.15.3  </a:t>
            </a:r>
            <a:r>
              <a:rPr lang="en-US" sz="1400" dirty="0">
                <a:latin typeface="+mn-lt"/>
                <a:hlinkClick r:id="rId5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6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802.1AS-Rev - Timing and Synchronization for Time-Sensitive Applications </a:t>
            </a:r>
            <a:r>
              <a:rPr lang="en-US" sz="1400" dirty="0">
                <a:latin typeface="+mn-lt"/>
                <a:hlinkClick r:id="rId7"/>
              </a:rPr>
              <a:t>PAR Modification Request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802.1CBcv - Amendment: Information Model, YANG Data Model and Management Information Base Module </a:t>
            </a:r>
            <a:r>
              <a:rPr lang="en-US" sz="1400" dirty="0">
                <a:latin typeface="+mn-lt"/>
                <a:hlinkClick r:id="rId8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9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802.1Qcc - Stream Reservation Protocol (SRP) Enhancements and Performance Improvements </a:t>
            </a:r>
            <a:r>
              <a:rPr lang="en-US" sz="1400" dirty="0">
                <a:latin typeface="+mn-lt"/>
                <a:hlinkClick r:id="rId10"/>
              </a:rPr>
              <a:t>PAR extension</a:t>
            </a:r>
            <a:r>
              <a:rPr lang="en-US" sz="14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802.1Qcw - Amendment: YANG Data Models for Scheduled Traffic, Frame Preemption, and Per-Stream Filtering and Policing </a:t>
            </a:r>
            <a:r>
              <a:rPr lang="en-US" sz="1400" dirty="0">
                <a:latin typeface="+mn-lt"/>
                <a:hlinkClick r:id="rId11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12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>
                <a:latin typeface="+mn-lt"/>
              </a:rPr>
              <a:t>802.1Qcx - Amendment: YANG Data Model for Connectivity Fault Management </a:t>
            </a:r>
            <a:r>
              <a:rPr lang="en-US" sz="1400" dirty="0">
                <a:latin typeface="+mn-lt"/>
                <a:hlinkClick r:id="rId13"/>
              </a:rPr>
              <a:t>PAR</a:t>
            </a:r>
            <a:r>
              <a:rPr lang="en-US" sz="1400" dirty="0">
                <a:latin typeface="+mn-lt"/>
              </a:rPr>
              <a:t> and </a:t>
            </a:r>
            <a:r>
              <a:rPr lang="en-US" sz="1400" dirty="0">
                <a:latin typeface="+mn-lt"/>
                <a:hlinkClick r:id="rId14"/>
              </a:rPr>
              <a:t>CSD</a:t>
            </a:r>
            <a:endParaRPr lang="en-US" sz="14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 smtClean="0">
                <a:latin typeface="+mn-lt"/>
              </a:rPr>
              <a:t>802.1AE - Standard for Local and Metropolitan Area Networks: Media Access Control (MAC) Security </a:t>
            </a:r>
            <a:r>
              <a:rPr lang="en-US" sz="1400" dirty="0" smtClean="0">
                <a:latin typeface="+mn-lt"/>
                <a:hlinkClick r:id="rId15"/>
              </a:rPr>
              <a:t>Maintenance PAR</a:t>
            </a:r>
            <a:endParaRPr lang="en-US" sz="14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har char="–"/>
              <a:defRPr/>
            </a:pPr>
            <a:r>
              <a:rPr lang="en-US" sz="1400" dirty="0" smtClean="0">
                <a:latin typeface="+mn-lt"/>
              </a:rPr>
              <a:t>802.3bt - Amendment: DTE Power via MDI over 4-Pair </a:t>
            </a:r>
            <a:r>
              <a:rPr lang="en-US" sz="1400" dirty="0" smtClean="0">
                <a:latin typeface="+mn-lt"/>
                <a:hlinkClick r:id="rId16"/>
              </a:rPr>
              <a:t>PAR Extension </a:t>
            </a:r>
            <a:r>
              <a:rPr lang="en-US" sz="1400" dirty="0" smtClean="0">
                <a:latin typeface="+mn-lt"/>
              </a:rPr>
              <a:t> </a:t>
            </a:r>
            <a:r>
              <a:rPr lang="en-US" sz="1400" dirty="0" smtClean="0">
                <a:latin typeface="+mn-lt"/>
                <a:hlinkClick r:id="rId17"/>
              </a:rPr>
              <a:t>Unmodified CSD</a:t>
            </a:r>
            <a:endParaRPr lang="en-US" sz="140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>
                <a:latin typeface="+mn-lt"/>
              </a:rPr>
              <a:t>Meeting </a:t>
            </a:r>
            <a:r>
              <a:rPr lang="en-US" altLang="en-US" sz="2000" b="1" dirty="0">
                <a:latin typeface="+mn-lt"/>
              </a:rPr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488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9 May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/>
              <a:t>“Overview of the ETSI SDR project” – </a:t>
            </a:r>
            <a:r>
              <a:rPr lang="en-US" sz="1800" dirty="0" err="1" smtClean="0"/>
              <a:t>Bahareh</a:t>
            </a:r>
            <a:r>
              <a:rPr lang="en-US" sz="1800" dirty="0" smtClean="0"/>
              <a:t> </a:t>
            </a:r>
            <a:r>
              <a:rPr lang="en-US" sz="1800" dirty="0" err="1" smtClean="0"/>
              <a:t>Sadeghi</a:t>
            </a:r>
            <a:r>
              <a:rPr lang="en-US" sz="1800" dirty="0" smtClean="0"/>
              <a:t> (Intel)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/>
              <a:t>“Low Complexity &amp; Constrained Peak Power Consumption WLAN” - </a:t>
            </a:r>
            <a:r>
              <a:rPr lang="en-GB" sz="1800" dirty="0" err="1" smtClean="0"/>
              <a:t>Chittabrata</a:t>
            </a:r>
            <a:r>
              <a:rPr lang="en-GB" sz="1800" dirty="0" smtClean="0"/>
              <a:t> Ghosh (Intel)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</a:t>
            </a:r>
            <a:r>
              <a:rPr lang="en-US" sz="1800" dirty="0"/>
              <a:t>Orchestrator pilot signal</a:t>
            </a:r>
            <a:r>
              <a:rPr lang="en-GB" sz="1800" dirty="0" smtClean="0"/>
              <a:t>” </a:t>
            </a:r>
            <a:r>
              <a:rPr lang="en-GB" sz="1800" dirty="0"/>
              <a:t>- Hitoshi Morioka </a:t>
            </a:r>
            <a:r>
              <a:rPr lang="en-GB" sz="1800" dirty="0" smtClean="0"/>
              <a:t>(</a:t>
            </a:r>
            <a:r>
              <a:rPr lang="en-US" sz="1800" dirty="0" err="1"/>
              <a:t>Koden</a:t>
            </a:r>
            <a:r>
              <a:rPr lang="en-US" sz="1800" dirty="0"/>
              <a:t> Techno Info, K.K</a:t>
            </a:r>
            <a:r>
              <a:rPr lang="en-US" sz="1800" dirty="0" smtClean="0"/>
              <a:t>.</a:t>
            </a:r>
            <a:r>
              <a:rPr lang="en-GB" sz="1800" dirty="0" smtClean="0"/>
              <a:t>)</a:t>
            </a:r>
            <a:endParaRPr lang="en-US" sz="2000" dirty="0"/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Software)</a:t>
            </a:r>
            <a:endParaRPr lang="en-US" sz="2000" dirty="0"/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/>
              <a:t>“Student projects at University of Colorado – Boulder: Measurements of temporal occupancy and a comparison of indoor performance of OFDM vs CCK/DSSS” – Jim Lansford (Qualcomm)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</a:t>
            </a:r>
            <a:r>
              <a:rPr lang="en-US" sz="2400" b="1" dirty="0" smtClean="0"/>
              <a:t>agenda is in 11-17/0878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346398</TotalTime>
  <Words>1929</Words>
  <Application>Microsoft Office PowerPoint</Application>
  <PresentationFormat>On-screen Show (4:3)</PresentationFormat>
  <Paragraphs>562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Times New Roman</vt:lpstr>
      <vt:lpstr>Wingdings</vt:lpstr>
      <vt:lpstr>Default Design</vt:lpstr>
      <vt:lpstr>Document</vt:lpstr>
      <vt:lpstr>WG11  Opening Report Snapshot slides 2017-07</vt:lpstr>
      <vt:lpstr>Abstract </vt:lpstr>
      <vt:lpstr>Editors Meeting – July 2017 Chairs: Peter Ecclesine, Robert Stacey</vt:lpstr>
      <vt:lpstr>Assigned Numbers Authority– July 2017 ANA Lead: Robert Stacey</vt:lpstr>
      <vt:lpstr>AANI SC –  July 2017 Advanced Access Network Interface Chair: Joseph Levy</vt:lpstr>
      <vt:lpstr>802.11 ARC SC– July 2017 Chair – Mark Hamilton </vt:lpstr>
      <vt:lpstr>IEEE 802.11 Coexistence SC– July 2017 Chair: Andrew Myles</vt:lpstr>
      <vt:lpstr>PAR SC –  July 2017 Project Authorization Request  Chair: Jon Rosdahl</vt:lpstr>
      <vt:lpstr>WNG SC –  July 2017 Chair: Jim Lansford</vt:lpstr>
      <vt:lpstr>IEEE 802 JTC1 SC – July 2017 Chair: Andrew Myles</vt:lpstr>
      <vt:lpstr>IEEE 802 has 68 standards in or through the PSDO pipeline</vt:lpstr>
      <vt:lpstr>TGmd– July 2017 Revision Project Chair : Dorothy Stanley</vt:lpstr>
      <vt:lpstr>TGaj– July 2017 China Millimeter Wave Chair: Jiamin Chen, Vice Chair: Haiming Wang</vt:lpstr>
      <vt:lpstr>TGak– July 2017 Enhancements For Transit Links Within Bridged Networks Chair: Donald Eastlake,  Vice Chair: Mark Hamilton</vt:lpstr>
      <vt:lpstr>TGaq– July 2017 Pre-Association Discovery Chair: Stephen McCann</vt:lpstr>
      <vt:lpstr>TGax– July 2017 High Efficiency WLAN Chair: Osama Aboul-Magd </vt:lpstr>
      <vt:lpstr>IEEE 802.11ax – July 2017</vt:lpstr>
      <vt:lpstr>TGay– July 2017 Next Generation 60GHz Chair: Edward Au  </vt:lpstr>
      <vt:lpstr>TGaz– July 2017 Next Generation Positioning  Chair: Jonathan Segev</vt:lpstr>
      <vt:lpstr>TGba– July 2017 Wake Up Radio Chair: Minyoung Park</vt:lpstr>
      <vt:lpstr>LC TIG – July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2017 WG11 Opening Report Snapshot slides</dc:title>
  <dc:creator>802.11CAC;dorothy.stanley@hpe.com</dc:creator>
  <cp:lastModifiedBy>Stanley, Dorothy</cp:lastModifiedBy>
  <cp:revision>3455</cp:revision>
  <cp:lastPrinted>2014-03-15T03:57:02Z</cp:lastPrinted>
  <dcterms:created xsi:type="dcterms:W3CDTF">1998-02-10T13:07:52Z</dcterms:created>
  <dcterms:modified xsi:type="dcterms:W3CDTF">2017-07-09T16:55:05Z</dcterms:modified>
</cp:coreProperties>
</file>