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69" r:id="rId2"/>
    <p:sldId id="278" r:id="rId3"/>
    <p:sldId id="632" r:id="rId4"/>
    <p:sldId id="621" r:id="rId5"/>
    <p:sldId id="622" r:id="rId6"/>
    <p:sldId id="623" r:id="rId7"/>
    <p:sldId id="624" r:id="rId8"/>
    <p:sldId id="625" r:id="rId9"/>
    <p:sldId id="620" r:id="rId10"/>
    <p:sldId id="557" r:id="rId11"/>
    <p:sldId id="630" r:id="rId12"/>
    <p:sldId id="629" r:id="rId13"/>
    <p:sldId id="628" r:id="rId14"/>
    <p:sldId id="631" r:id="rId15"/>
    <p:sldId id="616" r:id="rId16"/>
    <p:sldId id="635" r:id="rId17"/>
    <p:sldId id="633" r:id="rId18"/>
    <p:sldId id="634" r:id="rId19"/>
    <p:sldId id="636" r:id="rId20"/>
    <p:sldId id="638" r:id="rId21"/>
    <p:sldId id="637" r:id="rId22"/>
    <p:sldId id="639" r:id="rId23"/>
    <p:sldId id="640" r:id="rId24"/>
    <p:sldId id="642" r:id="rId25"/>
    <p:sldId id="590" r:id="rId26"/>
    <p:sldId id="516" r:id="rId27"/>
  </p:sldIdLst>
  <p:sldSz cx="12192000" cy="6858000"/>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00CC00"/>
    <a:srgbClr val="0080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45" autoAdjust="0"/>
    <p:restoredTop sz="94041" autoAdjust="0"/>
  </p:normalViewPr>
  <p:slideViewPr>
    <p:cSldViewPr>
      <p:cViewPr varScale="1">
        <p:scale>
          <a:sx n="69" d="100"/>
          <a:sy n="69" d="100"/>
        </p:scale>
        <p:origin x="824" y="60"/>
      </p:cViewPr>
      <p:guideLst>
        <p:guide orient="horz" pos="2160"/>
        <p:guide pos="3840"/>
      </p:guideLst>
    </p:cSldViewPr>
  </p:slideViewPr>
  <p:outlineViewPr>
    <p:cViewPr>
      <p:scale>
        <a:sx n="50" d="100"/>
        <a:sy n="50" d="100"/>
      </p:scale>
      <p:origin x="0" y="-26628"/>
    </p:cViewPr>
  </p:outlineViewPr>
  <p:notesTextViewPr>
    <p:cViewPr>
      <p:scale>
        <a:sx n="100" d="100"/>
        <a:sy n="100" d="100"/>
      </p:scale>
      <p:origin x="0" y="0"/>
    </p:cViewPr>
  </p:notesTextViewPr>
  <p:sorterViewPr>
    <p:cViewPr>
      <p:scale>
        <a:sx n="120" d="100"/>
        <a:sy n="120" d="100"/>
      </p:scale>
      <p:origin x="0" y="0"/>
    </p:cViewPr>
  </p:sorterViewPr>
  <p:notesViewPr>
    <p:cSldViewPr>
      <p:cViewPr>
        <p:scale>
          <a:sx n="100" d="100"/>
          <a:sy n="100" d="100"/>
        </p:scale>
        <p:origin x="-35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802.11-17/0872r7</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July 2017</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802.11-17/0872r7</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July 2017</a:t>
            </a:r>
            <a:endParaRPr lang="en-US"/>
          </a:p>
        </p:txBody>
      </p:sp>
      <p:sp>
        <p:nvSpPr>
          <p:cNvPr id="28676" name="Rectangle 4"/>
          <p:cNvSpPr>
            <a:spLocks noGrp="1" noRot="1" noChangeAspect="1" noChangeArrowheads="1" noTextEdit="1"/>
          </p:cNvSpPr>
          <p:nvPr>
            <p:ph type="sldImg" idx="2"/>
          </p:nvPr>
        </p:nvSpPr>
        <p:spPr bwMode="auto">
          <a:xfrm>
            <a:off x="342900" y="703263"/>
            <a:ext cx="617378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802.11-17/0872r7</a:t>
            </a:r>
            <a:endParaRPr lang="en-US" sz="1400" smtClean="0"/>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2017</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xfrm>
            <a:off x="342900" y="703263"/>
            <a:ext cx="6173788" cy="3473450"/>
          </a:xfrm>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5941985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802.11-17/0872r7</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2017</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13</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6636191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802.11-17/0872r7</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2017</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14</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98801730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802.11-17/0872r7</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2017</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15</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4447636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802.11-17/0872r7</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2017</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16</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0581209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802.11-17/0872r7</a:t>
            </a:r>
            <a:endParaRPr lang="en-US" sz="1400" smtClean="0"/>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2017</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25</a:t>
            </a:fld>
            <a:endParaRPr lang="en-US" smtClean="0"/>
          </a:p>
        </p:txBody>
      </p:sp>
      <p:sp>
        <p:nvSpPr>
          <p:cNvPr id="53254" name="Rectangle 2"/>
          <p:cNvSpPr>
            <a:spLocks noGrp="1" noRot="1" noChangeAspect="1" noChangeArrowheads="1" noTextEdit="1"/>
          </p:cNvSpPr>
          <p:nvPr>
            <p:ph type="sldImg"/>
          </p:nvPr>
        </p:nvSpPr>
        <p:spPr>
          <a:xfrm>
            <a:off x="342900" y="703263"/>
            <a:ext cx="6173788" cy="3473450"/>
          </a:xfrm>
          <a:ln/>
        </p:spPr>
      </p:sp>
      <p:sp>
        <p:nvSpPr>
          <p:cNvPr id="53255"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55093275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802.11-17/0872r7</a:t>
            </a:r>
            <a:endParaRPr lang="en-US" sz="1400" smtClean="0"/>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2017</a:t>
            </a:r>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26</a:t>
            </a:fld>
            <a:endParaRPr lang="en-US" smtClean="0"/>
          </a:p>
        </p:txBody>
      </p:sp>
      <p:sp>
        <p:nvSpPr>
          <p:cNvPr id="55302" name="Rectangle 2"/>
          <p:cNvSpPr>
            <a:spLocks noGrp="1" noRot="1" noChangeAspect="1" noChangeArrowheads="1" noTextEdit="1"/>
          </p:cNvSpPr>
          <p:nvPr>
            <p:ph type="sldImg"/>
          </p:nvPr>
        </p:nvSpPr>
        <p:spPr>
          <a:xfrm>
            <a:off x="342900" y="703263"/>
            <a:ext cx="6173788" cy="3473450"/>
          </a:xfrm>
          <a:ln/>
        </p:spPr>
      </p:sp>
      <p:sp>
        <p:nvSpPr>
          <p:cNvPr id="553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2706152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802.11-17/0872r7</a:t>
            </a:r>
            <a:endParaRPr lang="en-US" sz="1400" smtClean="0"/>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2017</a:t>
            </a:r>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xfrm>
            <a:off x="342900" y="703263"/>
            <a:ext cx="6173788" cy="3473450"/>
          </a:xfrm>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extLst>
      <p:ext uri="{BB962C8B-B14F-4D97-AF65-F5344CB8AC3E}">
        <p14:creationId xmlns:p14="http://schemas.microsoft.com/office/powerpoint/2010/main" val="25748548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802.11-17/0872r7</a:t>
            </a:r>
            <a:endParaRPr lang="en-US" sz="1400" smtClean="0"/>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4466028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D2F4B55C-89CD-43B8-B40B-5F80CC9DCDFD}" type="slidenum">
              <a:rPr lang="en-US" altLang="en-US" sz="1300"/>
              <a:pPr>
                <a:spcBef>
                  <a:spcPct val="0"/>
                </a:spcBef>
              </a:pPr>
              <a:t>4</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r>
              <a:rPr lang="en-US" altLang="en-US" dirty="0" smtClean="0"/>
              <a:t>From</a:t>
            </a:r>
            <a:r>
              <a:rPr lang="en-US" altLang="en-US" baseline="0" dirty="0" smtClean="0"/>
              <a:t> https://development.standards.ieee.org/myproject/Public/mytools/mob/slideset.ppt </a:t>
            </a:r>
            <a:endParaRPr lang="en-GB" altLang="en-US" dirty="0" smtClean="0"/>
          </a:p>
        </p:txBody>
      </p:sp>
      <p:sp>
        <p:nvSpPr>
          <p:cNvPr id="13316" name="Rectangle 1027"/>
          <p:cNvSpPr>
            <a:spLocks noGrp="1" noRot="1" noChangeAspect="1" noChangeArrowheads="1" noTextEdit="1"/>
          </p:cNvSpPr>
          <p:nvPr>
            <p:ph type="sldImg"/>
          </p:nvPr>
        </p:nvSpPr>
        <p:spPr>
          <a:xfrm>
            <a:off x="342900" y="703263"/>
            <a:ext cx="6173788" cy="3473450"/>
          </a:xfrm>
          <a:ln w="12700" cap="flat">
            <a:solidFill>
              <a:schemeClr val="tx1"/>
            </a:solidFill>
          </a:ln>
        </p:spPr>
      </p:sp>
    </p:spTree>
    <p:extLst>
      <p:ext uri="{BB962C8B-B14F-4D97-AF65-F5344CB8AC3E}">
        <p14:creationId xmlns:p14="http://schemas.microsoft.com/office/powerpoint/2010/main" val="15969403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4E982728-0FDC-4F66-A908-C2CDAB14CF78}" type="slidenum">
              <a:rPr lang="en-US" altLang="en-US" sz="1300"/>
              <a:pPr>
                <a:spcBef>
                  <a:spcPct val="0"/>
                </a:spcBef>
              </a:pPr>
              <a:t>8</a:t>
            </a:fld>
            <a:endParaRPr lang="en-US" altLang="en-US" sz="1300"/>
          </a:p>
        </p:txBody>
      </p:sp>
      <p:sp>
        <p:nvSpPr>
          <p:cNvPr id="14339" name="Rectangle 2"/>
          <p:cNvSpPr>
            <a:spLocks noGrp="1" noRot="1" noChangeAspect="1" noChangeArrowheads="1" noTextEdit="1"/>
          </p:cNvSpPr>
          <p:nvPr>
            <p:ph type="sldImg"/>
          </p:nvPr>
        </p:nvSpPr>
        <p:spPr>
          <a:xfrm>
            <a:off x="342900" y="703263"/>
            <a:ext cx="6173788" cy="3473450"/>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69644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98D0850A-3ACE-48B7-B581-33C4AB58FF99}" type="slidenum">
              <a:rPr lang="en-US" altLang="en-US"/>
              <a:pPr/>
              <a:t>9</a:t>
            </a:fld>
            <a:endParaRPr lang="en-US" altLang="en-US"/>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Page </a:t>
            </a:r>
            <a:fld id="{752C0B67-D6B0-43A6-9069-88AEF567B9C0}" type="slidenum">
              <a:rPr lang="en-US" altLang="en-US">
                <a:ea typeface="MS Gothic" panose="020B0609070205080204" pitchFamily="49" charset="-128"/>
              </a:rPr>
              <a:pPr algn="r" hangingPunct="0">
                <a:buClrTx/>
                <a:buFontTx/>
                <a:buNone/>
              </a:pPr>
              <a:t>9</a:t>
            </a:fld>
            <a:endParaRPr lang="en-US" altLang="en-US">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
        <p:nvSpPr>
          <p:cNvPr id="2" name="Notes Placeholder 1"/>
          <p:cNvSpPr>
            <a:spLocks noGrp="1"/>
          </p:cNvSpPr>
          <p:nvPr>
            <p:ph type="body" idx="1"/>
          </p:nvPr>
        </p:nvSpPr>
        <p:spPr/>
        <p:txBody>
          <a:bodyPr/>
          <a:lstStyle/>
          <a:p>
            <a:r>
              <a:rPr lang="en-US" dirty="0" smtClean="0"/>
              <a:t>From https://mentor.ieee.org/802-ec/dcn/16/ec-16-0180-03-00EC-ieee-802-participation-slide.ppt </a:t>
            </a:r>
            <a:endParaRPr lang="en-GB" dirty="0"/>
          </a:p>
        </p:txBody>
      </p:sp>
    </p:spTree>
    <p:extLst>
      <p:ext uri="{BB962C8B-B14F-4D97-AF65-F5344CB8AC3E}">
        <p14:creationId xmlns:p14="http://schemas.microsoft.com/office/powerpoint/2010/main" val="28266061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802.11-17/0872r7</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2017</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10</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1896362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802.11-17/0872r7</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2017</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8277945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802.11-17/0872r7</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2017</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717577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4964"/>
            <a:ext cx="25251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July 2017</a:t>
            </a:r>
            <a:endParaRPr lang="en-US" dirty="0"/>
          </a:p>
        </p:txBody>
      </p:sp>
      <p:sp>
        <p:nvSpPr>
          <p:cNvPr id="1029" name="Rectangle 5"/>
          <p:cNvSpPr>
            <a:spLocks noGrp="1" noChangeArrowheads="1"/>
          </p:cNvSpPr>
          <p:nvPr>
            <p:ph type="ftr" sz="quarter" idx="3"/>
          </p:nvPr>
        </p:nvSpPr>
        <p:spPr bwMode="auto">
          <a:xfrm>
            <a:off x="9447138" y="6475413"/>
            <a:ext cx="194476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7977652" y="332601"/>
            <a:ext cx="328301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a:t>
            </a:r>
            <a:r>
              <a:rPr lang="en-US" altLang="en-US" sz="1800" b="1" dirty="0" smtClean="0"/>
              <a:t>802.11-17/0872r7</a:t>
            </a:r>
            <a:endParaRPr lang="en-US" altLang="en-US" sz="1800" b="1" dirty="0" smtClean="0"/>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033" name="Rectangle 9"/>
          <p:cNvSpPr>
            <a:spLocks noChangeArrowheads="1"/>
          </p:cNvSpPr>
          <p:nvPr/>
        </p:nvSpPr>
        <p:spPr bwMode="auto">
          <a:xfrm>
            <a:off x="914401" y="6475413"/>
            <a:ext cx="4792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z="1200" smtClean="0"/>
              <a:t>Agenda</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17/11-17-0567-00-000m-minutes-revmd-initial-f2f-mtg-daejeon.docx" TargetMode="External"/><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hyperlink" Target="https://mentor.ieee.org/802.11/dcn/17/11-17-0885-02-000m-minutes-revmd-may-and-june-telecons.docx"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16/11-16-1072-00-000m-minutes-for-revmc-brc-face-to-face-meeting-sept-12-15.docx" TargetMode="External"/><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17/11-17-0871-00-000m-extended-nss-editorial-errata.docx"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7/11-17-0956-04-000m-revmd-wg-cc25-for-editor-ad-hoc.xls" TargetMode="External"/><Relationship Id="rId2" Type="http://schemas.openxmlformats.org/officeDocument/2006/relationships/hyperlink" Target="https://mentor.ieee.org/802.11/dcn/17/11-17-0930-02-000m-revmd-cc25-phy-plus-comments.xls" TargetMode="External"/><Relationship Id="rId1" Type="http://schemas.openxmlformats.org/officeDocument/2006/relationships/slideLayout" Target="../slideLayouts/slideLayout7.xml"/><Relationship Id="rId4" Type="http://schemas.openxmlformats.org/officeDocument/2006/relationships/hyperlink" Target="https://mentor.ieee.org/802.11/dcn/17/11-17-0927-04-000m-revmd-mac-comments.xls"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17/11-17-1076-02-000m-cc25-proposed-resolutions-for-cid-8-and-others.doc" TargetMode="Externa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17/11-17-0906-04-000m-fils-fixes.docx" TargetMode="Externa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17/11-17-0929-01-000m-revmd-editor2-comments.xlsx" TargetMode="Externa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17/11-17-0004-03-0000-revision-par-proposal-tgmd.doc"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hyperlink" Target="https://standards.ieee.org/about/sba/index.html" TargetMode="External"/><Relationship Id="rId4" Type="http://schemas.openxmlformats.org/officeDocument/2006/relationships/hyperlink" Target="https://mentor.ieee.org/802.11/dcn/17/11-17-0914-00-000m-revmd-wg-cc-comments.xls"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a:t>July 2017</a:t>
            </a:r>
            <a:endParaRPr lang="en-US" sz="1800" dirty="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3076"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2209800" y="685800"/>
            <a:ext cx="7924800" cy="1066800"/>
          </a:xfrm>
        </p:spPr>
        <p:txBody>
          <a:bodyPr/>
          <a:lstStyle/>
          <a:p>
            <a:r>
              <a:rPr lang="en-US" altLang="en-US" dirty="0" smtClean="0"/>
              <a:t>IEEE 802.11 </a:t>
            </a:r>
            <a:r>
              <a:rPr lang="en-US" altLang="en-US" dirty="0" err="1" smtClean="0"/>
              <a:t>TGmd</a:t>
            </a:r>
            <a:r>
              <a:rPr lang="en-US" altLang="en-US" dirty="0" smtClean="0"/>
              <a:t> July 2017 Agenda</a:t>
            </a:r>
          </a:p>
        </p:txBody>
      </p:sp>
      <p:sp>
        <p:nvSpPr>
          <p:cNvPr id="2054" name="Rectangle 6"/>
          <p:cNvSpPr>
            <a:spLocks noGrp="1" noChangeArrowheads="1"/>
          </p:cNvSpPr>
          <p:nvPr>
            <p:ph type="body" idx="1"/>
          </p:nvPr>
        </p:nvSpPr>
        <p:spPr>
          <a:xfrm>
            <a:off x="2209800" y="1524000"/>
            <a:ext cx="7772400" cy="381000"/>
          </a:xfrm>
        </p:spPr>
        <p:txBody>
          <a:bodyPr/>
          <a:lstStyle/>
          <a:p>
            <a:pPr algn="ctr">
              <a:lnSpc>
                <a:spcPct val="90000"/>
              </a:lnSpc>
              <a:buFontTx/>
              <a:buNone/>
            </a:pPr>
            <a:r>
              <a:rPr lang="en-US" altLang="en-US" sz="2000" dirty="0"/>
              <a:t>Date:</a:t>
            </a:r>
            <a:r>
              <a:rPr lang="en-US" altLang="en-US" sz="2000" b="0" dirty="0"/>
              <a:t> </a:t>
            </a:r>
            <a:r>
              <a:rPr lang="en-US" altLang="en-US" sz="2000" b="0" dirty="0" smtClean="0"/>
              <a:t>2017-07-13</a:t>
            </a:r>
            <a:endParaRPr lang="en-US" altLang="en-US" sz="2000" b="0" dirty="0"/>
          </a:p>
        </p:txBody>
      </p:sp>
      <p:graphicFrame>
        <p:nvGraphicFramePr>
          <p:cNvPr id="2055" name="Object 11"/>
          <p:cNvGraphicFramePr>
            <a:graphicFrameLocks noChangeAspect="1"/>
          </p:cNvGraphicFramePr>
          <p:nvPr>
            <p:extLst>
              <p:ext uri="{D42A27DB-BD31-4B8C-83A1-F6EECF244321}">
                <p14:modId xmlns:p14="http://schemas.microsoft.com/office/powerpoint/2010/main" val="284026159"/>
              </p:ext>
            </p:extLst>
          </p:nvPr>
        </p:nvGraphicFramePr>
        <p:xfrm>
          <a:off x="2044700" y="2274889"/>
          <a:ext cx="8102600" cy="2498725"/>
        </p:xfrm>
        <a:graphic>
          <a:graphicData uri="http://schemas.openxmlformats.org/presentationml/2006/ole">
            <mc:AlternateContent xmlns:mc="http://schemas.openxmlformats.org/markup-compatibility/2006">
              <mc:Choice xmlns:v="urn:schemas-microsoft-com:vml" Requires="v">
                <p:oleObj spid="_x0000_s3314" name="Document" r:id="rId4" imgW="8254447" imgH="2544858" progId="Word.Document.8">
                  <p:embed/>
                </p:oleObj>
              </mc:Choice>
              <mc:Fallback>
                <p:oleObj name="Document" r:id="rId4" imgW="8254447" imgH="2544858" progId="Word.Document.8">
                  <p:embed/>
                  <p:pic>
                    <p:nvPicPr>
                      <p:cNvPr id="0" name="Object 11"/>
                      <p:cNvPicPr>
                        <a:picLocks noChangeAspect="1" noChangeArrowheads="1"/>
                      </p:cNvPicPr>
                      <p:nvPr/>
                    </p:nvPicPr>
                    <p:blipFill>
                      <a:blip r:embed="rId5"/>
                      <a:srcRect/>
                      <a:stretch>
                        <a:fillRect/>
                      </a:stretch>
                    </p:blipFill>
                    <p:spPr bwMode="auto">
                      <a:xfrm>
                        <a:off x="2044700" y="2274889"/>
                        <a:ext cx="8102600" cy="2498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a:t>July 2017</a:t>
            </a:r>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10</a:t>
            </a:fld>
            <a:endParaRPr lang="en-US" smtClean="0"/>
          </a:p>
        </p:txBody>
      </p:sp>
      <p:sp>
        <p:nvSpPr>
          <p:cNvPr id="9221" name="Slide Number Placeholder 5"/>
          <p:cNvSpPr txBox="1">
            <a:spLocks noGrp="1"/>
          </p:cNvSpPr>
          <p:nvPr/>
        </p:nvSpPr>
        <p:spPr bwMode="auto">
          <a:xfrm>
            <a:off x="5879224" y="6475413"/>
            <a:ext cx="50975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r>
              <a:rPr lang="en-US" altLang="en-US" sz="1200" b="0"/>
              <a:t>Slide </a:t>
            </a:r>
            <a:fld id="{67572B9B-6DB1-4FB8-8862-3341F24B999D}" type="slidenum">
              <a:rPr lang="en-US" altLang="en-US" sz="1200" b="0"/>
              <a:pPr algn="ctr">
                <a:spcBef>
                  <a:spcPct val="0"/>
                </a:spcBef>
                <a:buFontTx/>
                <a:buNone/>
              </a:pPr>
              <a:t>10</a:t>
            </a:fld>
            <a:endParaRPr lang="en-US" altLang="en-US" sz="1200" b="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Approve prior </a:t>
            </a:r>
            <a:r>
              <a:rPr lang="en-US" altLang="en-US" dirty="0" err="1" smtClean="0"/>
              <a:t>TGmd</a:t>
            </a:r>
            <a:r>
              <a:rPr lang="en-US" altLang="en-US" dirty="0" smtClean="0"/>
              <a:t> minutes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9320" y="1903413"/>
            <a:ext cx="7772400" cy="4572001"/>
          </a:xfrm>
        </p:spPr>
        <p:txBody>
          <a:bodyPr/>
          <a:lstStyle/>
          <a:p>
            <a:pPr>
              <a:lnSpc>
                <a:spcPct val="80000"/>
              </a:lnSpc>
            </a:pPr>
            <a:r>
              <a:rPr lang="en-US" altLang="en-US" dirty="0" smtClean="0"/>
              <a:t>Approve the minutes of</a:t>
            </a:r>
          </a:p>
          <a:p>
            <a:pPr lvl="1">
              <a:lnSpc>
                <a:spcPct val="80000"/>
              </a:lnSpc>
            </a:pPr>
            <a:r>
              <a:rPr lang="en-US" altLang="en-US" dirty="0" err="1" smtClean="0"/>
              <a:t>TGmd</a:t>
            </a:r>
            <a:r>
              <a:rPr lang="en-US" altLang="en-US" dirty="0" smtClean="0"/>
              <a:t> May 2017 meeting, Daejeon in </a:t>
            </a:r>
            <a:r>
              <a:rPr lang="en-US" altLang="en-US" dirty="0" smtClean="0">
                <a:solidFill>
                  <a:srgbClr val="006600"/>
                </a:solidFill>
                <a:hlinkClick r:id="rId3"/>
              </a:rPr>
              <a:t>https</a:t>
            </a:r>
            <a:r>
              <a:rPr lang="en-US" altLang="en-US" dirty="0">
                <a:solidFill>
                  <a:srgbClr val="006600"/>
                </a:solidFill>
                <a:hlinkClick r:id="rId3"/>
              </a:rPr>
              <a:t>://</a:t>
            </a:r>
            <a:r>
              <a:rPr lang="en-US" altLang="en-US" dirty="0" smtClean="0">
                <a:solidFill>
                  <a:srgbClr val="006600"/>
                </a:solidFill>
                <a:hlinkClick r:id="rId3"/>
              </a:rPr>
              <a:t>mentor.ieee.org/802.11/dcn/17/11-17-0567-00-000m-minutes-revmd-initial-f2f-mtg-daejeon.docx</a:t>
            </a:r>
            <a:r>
              <a:rPr lang="en-US" altLang="en-US" dirty="0" smtClean="0">
                <a:solidFill>
                  <a:srgbClr val="006600"/>
                </a:solidFill>
              </a:rPr>
              <a:t> </a:t>
            </a:r>
            <a:r>
              <a:rPr lang="en-US" altLang="en-US" dirty="0" smtClean="0"/>
              <a:t>and</a:t>
            </a:r>
          </a:p>
          <a:p>
            <a:pPr lvl="1">
              <a:lnSpc>
                <a:spcPct val="80000"/>
              </a:lnSpc>
            </a:pPr>
            <a:r>
              <a:rPr lang="en-US" altLang="en-US" dirty="0" err="1" smtClean="0"/>
              <a:t>TGmd</a:t>
            </a:r>
            <a:r>
              <a:rPr lang="en-US" altLang="en-US" dirty="0" smtClean="0"/>
              <a:t> May 30</a:t>
            </a:r>
            <a:r>
              <a:rPr lang="en-US" altLang="en-US" baseline="30000" dirty="0" smtClean="0"/>
              <a:t>th</a:t>
            </a:r>
            <a:r>
              <a:rPr lang="en-US" altLang="en-US" dirty="0" smtClean="0"/>
              <a:t>, June 23, June 30</a:t>
            </a:r>
            <a:r>
              <a:rPr lang="en-US" altLang="en-US" baseline="30000" dirty="0" smtClean="0"/>
              <a:t>th</a:t>
            </a:r>
            <a:r>
              <a:rPr lang="en-US" altLang="en-US" dirty="0" smtClean="0"/>
              <a:t> teleconferences in  </a:t>
            </a:r>
            <a:r>
              <a:rPr lang="en-US" altLang="en-US" dirty="0" smtClean="0">
                <a:hlinkClick r:id="rId4"/>
              </a:rPr>
              <a:t>https</a:t>
            </a:r>
            <a:r>
              <a:rPr lang="en-US" altLang="en-US" dirty="0">
                <a:hlinkClick r:id="rId4"/>
              </a:rPr>
              <a:t>://</a:t>
            </a:r>
            <a:r>
              <a:rPr lang="en-US" altLang="en-US" dirty="0" smtClean="0">
                <a:hlinkClick r:id="rId4"/>
              </a:rPr>
              <a:t>mentor.ieee.org/802.11/dcn/17/11-17-0885-02-000m-minutes-revmd-may-and-june-telecons.docx</a:t>
            </a:r>
            <a:endParaRPr lang="en-US" altLang="en-US" dirty="0" smtClean="0"/>
          </a:p>
          <a:p>
            <a:pPr lvl="1">
              <a:lnSpc>
                <a:spcPct val="80000"/>
              </a:lnSpc>
            </a:pPr>
            <a:endParaRPr lang="en-US" altLang="en-US" sz="2400" dirty="0">
              <a:solidFill>
                <a:srgbClr val="006600"/>
              </a:solidFill>
            </a:endParaRPr>
          </a:p>
          <a:p>
            <a:pPr>
              <a:lnSpc>
                <a:spcPct val="80000"/>
              </a:lnSpc>
            </a:pPr>
            <a:r>
              <a:rPr lang="en-US" altLang="en-US" dirty="0" smtClean="0"/>
              <a:t>Moved: Emily Qi</a:t>
            </a:r>
          </a:p>
          <a:p>
            <a:pPr>
              <a:lnSpc>
                <a:spcPct val="80000"/>
              </a:lnSpc>
            </a:pPr>
            <a:r>
              <a:rPr lang="en-US" altLang="en-US" dirty="0" smtClean="0"/>
              <a:t>Seconded: Mark Hamilton</a:t>
            </a:r>
          </a:p>
          <a:p>
            <a:pPr>
              <a:lnSpc>
                <a:spcPct val="80000"/>
              </a:lnSpc>
            </a:pPr>
            <a:r>
              <a:rPr lang="en-US" altLang="en-US" dirty="0" smtClean="0"/>
              <a:t>Result</a:t>
            </a:r>
            <a:r>
              <a:rPr lang="en-US" altLang="en-US" dirty="0" smtClean="0"/>
              <a:t>: Unanimous</a:t>
            </a:r>
            <a:endParaRPr lang="en-US" altLang="en-US" dirty="0" smtClean="0"/>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a:t>July 2017</a:t>
            </a:r>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4777" y="6475413"/>
            <a:ext cx="504049"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11</a:t>
            </a:fld>
            <a:endParaRPr lang="en-US" smtClean="0"/>
          </a:p>
        </p:txBody>
      </p:sp>
      <p:sp>
        <p:nvSpPr>
          <p:cNvPr id="9221" name="Slide Number Placeholder 5"/>
          <p:cNvSpPr txBox="1">
            <a:spLocks noGrp="1"/>
          </p:cNvSpPr>
          <p:nvPr/>
        </p:nvSpPr>
        <p:spPr bwMode="auto">
          <a:xfrm>
            <a:off x="5882077" y="6475413"/>
            <a:ext cx="50404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r>
              <a:rPr lang="en-US" altLang="en-US" sz="1200" b="0"/>
              <a:t>Slide </a:t>
            </a:r>
            <a:fld id="{67572B9B-6DB1-4FB8-8862-3341F24B999D}" type="slidenum">
              <a:rPr lang="en-US" altLang="en-US" sz="1200" b="0"/>
              <a:pPr algn="ctr">
                <a:spcBef>
                  <a:spcPct val="0"/>
                </a:spcBef>
                <a:buFontTx/>
                <a:buNone/>
              </a:pPr>
              <a:t>11</a:t>
            </a:fld>
            <a:endParaRPr lang="en-US" altLang="en-US" sz="1200" b="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Approve final </a:t>
            </a:r>
            <a:r>
              <a:rPr lang="en-US" altLang="en-US" dirty="0" err="1" smtClean="0"/>
              <a:t>TGmc</a:t>
            </a:r>
            <a:r>
              <a:rPr lang="en-US" altLang="en-US" dirty="0" smtClean="0"/>
              <a:t> minutes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9320" y="1903413"/>
            <a:ext cx="7772400" cy="4572001"/>
          </a:xfrm>
        </p:spPr>
        <p:txBody>
          <a:bodyPr/>
          <a:lstStyle/>
          <a:p>
            <a:pPr>
              <a:lnSpc>
                <a:spcPct val="80000"/>
              </a:lnSpc>
            </a:pPr>
            <a:r>
              <a:rPr lang="en-US" altLang="en-US" dirty="0" smtClean="0"/>
              <a:t>Approve the minutes of</a:t>
            </a:r>
          </a:p>
          <a:p>
            <a:pPr lvl="1">
              <a:lnSpc>
                <a:spcPct val="80000"/>
              </a:lnSpc>
            </a:pPr>
            <a:r>
              <a:rPr lang="en-US" altLang="en-US" dirty="0" err="1" smtClean="0"/>
              <a:t>TGmc</a:t>
            </a:r>
            <a:r>
              <a:rPr lang="en-US" altLang="en-US" dirty="0" smtClean="0"/>
              <a:t> </a:t>
            </a:r>
            <a:r>
              <a:rPr lang="en-US" altLang="en-US" dirty="0"/>
              <a:t>September 2016 </a:t>
            </a:r>
            <a:r>
              <a:rPr lang="en-US" altLang="en-US" dirty="0" smtClean="0"/>
              <a:t>in </a:t>
            </a:r>
            <a:r>
              <a:rPr lang="en-US" altLang="en-US" dirty="0" smtClean="0">
                <a:solidFill>
                  <a:srgbClr val="006600"/>
                </a:solidFill>
                <a:hlinkClick r:id="rId3"/>
              </a:rPr>
              <a:t>https</a:t>
            </a:r>
            <a:r>
              <a:rPr lang="en-US" altLang="en-US" dirty="0">
                <a:solidFill>
                  <a:srgbClr val="006600"/>
                </a:solidFill>
                <a:hlinkClick r:id="rId3"/>
              </a:rPr>
              <a:t>://</a:t>
            </a:r>
            <a:r>
              <a:rPr lang="en-US" altLang="en-US" dirty="0" smtClean="0">
                <a:solidFill>
                  <a:srgbClr val="006600"/>
                </a:solidFill>
                <a:hlinkClick r:id="rId3"/>
              </a:rPr>
              <a:t>mentor.ieee.org/802.11/dcn/16/11-16-1072-00-000m-minutes-for-revmc-brc-face-to-face-meeting-sept-12-15.docx</a:t>
            </a:r>
            <a:endParaRPr lang="en-US" altLang="en-US" dirty="0" smtClean="0">
              <a:solidFill>
                <a:srgbClr val="006600"/>
              </a:solidFill>
            </a:endParaRPr>
          </a:p>
          <a:p>
            <a:pPr lvl="1">
              <a:lnSpc>
                <a:spcPct val="80000"/>
              </a:lnSpc>
            </a:pPr>
            <a:endParaRPr lang="en-US" altLang="en-US" sz="2400" dirty="0">
              <a:solidFill>
                <a:srgbClr val="006600"/>
              </a:solidFill>
            </a:endParaRPr>
          </a:p>
          <a:p>
            <a:pPr>
              <a:lnSpc>
                <a:spcPct val="80000"/>
              </a:lnSpc>
            </a:pPr>
            <a:r>
              <a:rPr lang="en-US" altLang="en-US" dirty="0" smtClean="0"/>
              <a:t>Moved: Mark Hamilton</a:t>
            </a:r>
          </a:p>
          <a:p>
            <a:pPr>
              <a:lnSpc>
                <a:spcPct val="80000"/>
              </a:lnSpc>
            </a:pPr>
            <a:r>
              <a:rPr lang="en-US" altLang="en-US" dirty="0" smtClean="0"/>
              <a:t>Seconded: Jon </a:t>
            </a:r>
            <a:r>
              <a:rPr lang="en-US" altLang="en-US" dirty="0" err="1" smtClean="0"/>
              <a:t>Rosdahl</a:t>
            </a:r>
            <a:endParaRPr lang="en-US" altLang="en-US" dirty="0" smtClean="0"/>
          </a:p>
          <a:p>
            <a:pPr>
              <a:lnSpc>
                <a:spcPct val="80000"/>
              </a:lnSpc>
            </a:pPr>
            <a:r>
              <a:rPr lang="en-US" altLang="en-US" dirty="0" smtClean="0"/>
              <a:t>Result: 15-0-0</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388649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a:t>July 2017</a:t>
            </a:r>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12</a:t>
            </a:fld>
            <a:endParaRPr lang="en-US" smtClean="0"/>
          </a:p>
        </p:txBody>
      </p:sp>
      <p:sp>
        <p:nvSpPr>
          <p:cNvPr id="9221" name="Slide Number Placeholder 5"/>
          <p:cNvSpPr txBox="1">
            <a:spLocks noGrp="1"/>
          </p:cNvSpPr>
          <p:nvPr/>
        </p:nvSpPr>
        <p:spPr bwMode="auto">
          <a:xfrm>
            <a:off x="5879224" y="6475413"/>
            <a:ext cx="50975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r>
              <a:rPr lang="en-US" altLang="en-US" sz="1200" b="0"/>
              <a:t>Slide </a:t>
            </a:r>
            <a:fld id="{67572B9B-6DB1-4FB8-8862-3341F24B999D}" type="slidenum">
              <a:rPr lang="en-US" altLang="en-US" sz="1200" b="0"/>
              <a:pPr algn="ctr">
                <a:spcBef>
                  <a:spcPct val="0"/>
                </a:spcBef>
                <a:buFontTx/>
                <a:buNone/>
              </a:pPr>
              <a:t>12</a:t>
            </a:fld>
            <a:endParaRPr lang="en-US" altLang="en-US" sz="1200" b="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Standard and Amendment Ratification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209800" y="1371601"/>
            <a:ext cx="7772400" cy="5210175"/>
          </a:xfrm>
        </p:spPr>
        <p:txBody>
          <a:bodyPr/>
          <a:lstStyle/>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802.11-2016 approved &amp; published December 2016</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802.11ai-2016 approved &amp; published December 2016</a:t>
            </a: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802.11ah-2016 approved December 2016; publication expected 2016</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P802.11aq – Aug 2017</a:t>
            </a:r>
          </a:p>
          <a:p>
            <a:pPr>
              <a:lnSpc>
                <a:spcPct val="80000"/>
              </a:lnSpc>
            </a:pPr>
            <a:r>
              <a:rPr lang="en-US" altLang="en-US" sz="2000" dirty="0">
                <a:solidFill>
                  <a:srgbClr val="006600"/>
                </a:solidFill>
              </a:rPr>
              <a:t>P802.11ak – Nov 2017</a:t>
            </a:r>
          </a:p>
          <a:p>
            <a:pPr>
              <a:lnSpc>
                <a:spcPct val="80000"/>
              </a:lnSpc>
            </a:pPr>
            <a:r>
              <a:rPr lang="en-US" altLang="en-US" sz="2000" dirty="0">
                <a:solidFill>
                  <a:srgbClr val="006600"/>
                </a:solidFill>
              </a:rPr>
              <a:t>P802.11aj – Dec 2017</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P802.11ax – July 2019</a:t>
            </a:r>
          </a:p>
          <a:p>
            <a:pPr>
              <a:lnSpc>
                <a:spcPct val="80000"/>
              </a:lnSpc>
            </a:pPr>
            <a:r>
              <a:rPr lang="en-US" altLang="en-US" sz="2000" dirty="0">
                <a:solidFill>
                  <a:srgbClr val="006600"/>
                </a:solidFill>
              </a:rPr>
              <a:t>P802.11ay – Nov 2019</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P802.11ba – Jul 2020</a:t>
            </a:r>
          </a:p>
          <a:p>
            <a:pPr>
              <a:lnSpc>
                <a:spcPct val="80000"/>
              </a:lnSpc>
            </a:pPr>
            <a:r>
              <a:rPr lang="en-US" altLang="en-US" sz="2000" dirty="0">
                <a:solidFill>
                  <a:srgbClr val="006600"/>
                </a:solidFill>
              </a:rPr>
              <a:t>P802.11az – Mar 2021</a:t>
            </a:r>
          </a:p>
          <a:p>
            <a:pPr>
              <a:lnSpc>
                <a:spcPct val="80000"/>
              </a:lnSpc>
            </a:pPr>
            <a:endParaRPr lang="en-US" altLang="en-US" sz="2000" dirty="0"/>
          </a:p>
        </p:txBody>
      </p:sp>
      <p:sp>
        <p:nvSpPr>
          <p:cNvPr id="2" name="Left Arrow 1"/>
          <p:cNvSpPr/>
          <p:nvPr/>
        </p:nvSpPr>
        <p:spPr bwMode="auto">
          <a:xfrm>
            <a:off x="5486400" y="3886200"/>
            <a:ext cx="4419600" cy="533400"/>
          </a:xfrm>
          <a:prstGeom prst="leftArrow">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eaLnBrk="0" hangingPunct="0"/>
            <a:r>
              <a:rPr lang="en-US" sz="1600" b="1" dirty="0"/>
              <a:t>Currently an 18 month window, could change</a:t>
            </a:r>
            <a:endParaRPr lang="en-GB" sz="1600" b="1" dirty="0"/>
          </a:p>
        </p:txBody>
      </p:sp>
    </p:spTree>
    <p:extLst>
      <p:ext uri="{BB962C8B-B14F-4D97-AF65-F5344CB8AC3E}">
        <p14:creationId xmlns:p14="http://schemas.microsoft.com/office/powerpoint/2010/main" val="9685189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a:t>July 2017</a:t>
            </a:r>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13</a:t>
            </a:fld>
            <a:endParaRPr lang="en-US" smtClean="0"/>
          </a:p>
        </p:txBody>
      </p:sp>
      <p:sp>
        <p:nvSpPr>
          <p:cNvPr id="9221" name="Slide Number Placeholder 5"/>
          <p:cNvSpPr txBox="1">
            <a:spLocks noGrp="1"/>
          </p:cNvSpPr>
          <p:nvPr/>
        </p:nvSpPr>
        <p:spPr bwMode="auto">
          <a:xfrm>
            <a:off x="5879224" y="6475413"/>
            <a:ext cx="50975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r>
              <a:rPr lang="en-US" altLang="en-US" sz="1200" b="0"/>
              <a:t>Slide </a:t>
            </a:r>
            <a:fld id="{67572B9B-6DB1-4FB8-8862-3341F24B999D}" type="slidenum">
              <a:rPr lang="en-US" altLang="en-US" sz="1200" b="0"/>
              <a:pPr algn="ctr">
                <a:spcBef>
                  <a:spcPct val="0"/>
                </a:spcBef>
                <a:buFontTx/>
                <a:buNone/>
              </a:pPr>
              <a:t>13</a:t>
            </a:fld>
            <a:endParaRPr lang="en-US" altLang="en-US" sz="1200" b="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err="1" smtClean="0"/>
              <a:t>TGmd</a:t>
            </a:r>
            <a:r>
              <a:rPr lang="en-US" altLang="en-US" dirty="0" smtClean="0"/>
              <a:t> Schedule</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209800" y="1371601"/>
            <a:ext cx="7772400" cy="5210175"/>
          </a:xfrm>
        </p:spPr>
        <p:txBody>
          <a:bodyPr/>
          <a:lstStyle/>
          <a:p>
            <a:pPr>
              <a:lnSpc>
                <a:spcPct val="80000"/>
              </a:lnSpc>
            </a:pPr>
            <a:r>
              <a:rPr lang="en-US" altLang="en-US" sz="2000" dirty="0">
                <a:solidFill>
                  <a:srgbClr val="006600"/>
                </a:solidFill>
              </a:rPr>
              <a:t>March 2017 – PAR Approval</a:t>
            </a:r>
          </a:p>
          <a:p>
            <a:pPr>
              <a:lnSpc>
                <a:spcPct val="80000"/>
              </a:lnSpc>
            </a:pPr>
            <a:r>
              <a:rPr lang="en-US" altLang="en-US" sz="2000" dirty="0">
                <a:solidFill>
                  <a:srgbClr val="006600"/>
                </a:solidFill>
              </a:rPr>
              <a:t>May 2017 – Initial meeting, issue comment collection on IEEE </a:t>
            </a:r>
            <a:r>
              <a:rPr lang="en-US" altLang="en-US" sz="2000" dirty="0" err="1">
                <a:solidFill>
                  <a:srgbClr val="006600"/>
                </a:solidFill>
              </a:rPr>
              <a:t>Std</a:t>
            </a:r>
            <a:r>
              <a:rPr lang="en-US" altLang="en-US" sz="2000" dirty="0">
                <a:solidFill>
                  <a:srgbClr val="006600"/>
                </a:solidFill>
              </a:rPr>
              <a:t> 802.11-2016</a:t>
            </a:r>
          </a:p>
          <a:p>
            <a:pPr>
              <a:lnSpc>
                <a:spcPct val="80000"/>
              </a:lnSpc>
            </a:pPr>
            <a:r>
              <a:rPr lang="en-US" altLang="en-US" sz="2000" dirty="0">
                <a:solidFill>
                  <a:srgbClr val="006600"/>
                </a:solidFill>
              </a:rPr>
              <a:t>July 2017 – Begin processing CC input, 11ai integration</a:t>
            </a:r>
          </a:p>
          <a:p>
            <a:pPr>
              <a:lnSpc>
                <a:spcPct val="80000"/>
              </a:lnSpc>
            </a:pPr>
            <a:endParaRPr lang="en-US" altLang="en-US" sz="2000" dirty="0"/>
          </a:p>
          <a:p>
            <a:pPr>
              <a:lnSpc>
                <a:spcPct val="80000"/>
              </a:lnSpc>
            </a:pPr>
            <a:r>
              <a:rPr lang="en-US" altLang="en-US" sz="2000" dirty="0"/>
              <a:t>Alternative A: </a:t>
            </a:r>
          </a:p>
          <a:p>
            <a:pPr lvl="1">
              <a:lnSpc>
                <a:spcPct val="80000"/>
              </a:lnSpc>
            </a:pPr>
            <a:r>
              <a:rPr lang="en-US" altLang="en-US" sz="1600" dirty="0"/>
              <a:t>Incorporate 11ai, ah, </a:t>
            </a:r>
            <a:r>
              <a:rPr lang="en-US" altLang="en-US" sz="1600" dirty="0" err="1"/>
              <a:t>aj</a:t>
            </a:r>
            <a:r>
              <a:rPr lang="en-US" altLang="en-US" sz="1600" dirty="0"/>
              <a:t>, </a:t>
            </a:r>
            <a:r>
              <a:rPr lang="en-US" altLang="en-US" sz="1600" dirty="0" err="1"/>
              <a:t>ak</a:t>
            </a:r>
            <a:r>
              <a:rPr lang="en-US" altLang="en-US" sz="1600" dirty="0"/>
              <a:t>, </a:t>
            </a:r>
            <a:r>
              <a:rPr lang="en-US" altLang="en-US" sz="1600" dirty="0" err="1"/>
              <a:t>aq</a:t>
            </a:r>
            <a:r>
              <a:rPr lang="en-US" altLang="en-US" sz="1600" dirty="0"/>
              <a:t>, ax (current July 2019, assume Oct 2019). </a:t>
            </a:r>
          </a:p>
          <a:p>
            <a:pPr lvl="1">
              <a:lnSpc>
                <a:spcPct val="80000"/>
              </a:lnSpc>
            </a:pPr>
            <a:r>
              <a:rPr lang="en-US" altLang="en-US" sz="1600" dirty="0"/>
              <a:t>Do not incorporate 11ay (Nov 2019 current, assume June 2020), </a:t>
            </a:r>
            <a:r>
              <a:rPr lang="en-US" altLang="en-US" sz="1600" dirty="0" err="1"/>
              <a:t>az</a:t>
            </a:r>
            <a:r>
              <a:rPr lang="en-US" altLang="en-US" sz="1600" dirty="0"/>
              <a:t> (current March 2021), </a:t>
            </a:r>
            <a:r>
              <a:rPr lang="en-US" altLang="en-US" sz="1600" dirty="0" err="1"/>
              <a:t>ba</a:t>
            </a:r>
            <a:r>
              <a:rPr lang="en-US" altLang="en-US" sz="1600" dirty="0"/>
              <a:t> (current July 2020)</a:t>
            </a:r>
          </a:p>
          <a:p>
            <a:pPr lvl="1">
              <a:lnSpc>
                <a:spcPct val="80000"/>
              </a:lnSpc>
            </a:pPr>
            <a:r>
              <a:rPr lang="en-US" altLang="en-US" sz="1600" dirty="0"/>
              <a:t>Publish in 2020</a:t>
            </a:r>
          </a:p>
          <a:p>
            <a:pPr lvl="1">
              <a:lnSpc>
                <a:spcPct val="80000"/>
              </a:lnSpc>
            </a:pPr>
            <a:r>
              <a:rPr lang="en-US" altLang="en-US" sz="1600" dirty="0"/>
              <a:t>Incorporates key PHY amendment as did 802.11-2016 (11ac, 11ad), 802.11-2012 (11n)</a:t>
            </a:r>
          </a:p>
          <a:p>
            <a:pPr lvl="1">
              <a:lnSpc>
                <a:spcPct val="80000"/>
              </a:lnSpc>
            </a:pPr>
            <a:endParaRPr lang="en-US" altLang="en-US" sz="1600" dirty="0"/>
          </a:p>
          <a:p>
            <a:pPr>
              <a:lnSpc>
                <a:spcPct val="80000"/>
              </a:lnSpc>
            </a:pPr>
            <a:r>
              <a:rPr lang="en-US" altLang="en-US" sz="2000" dirty="0"/>
              <a:t>Alternative B: </a:t>
            </a:r>
          </a:p>
          <a:p>
            <a:pPr lvl="1">
              <a:lnSpc>
                <a:spcPct val="80000"/>
              </a:lnSpc>
            </a:pPr>
            <a:r>
              <a:rPr lang="en-US" altLang="en-US" sz="1600" dirty="0"/>
              <a:t>Incorporate 11ai, ah, </a:t>
            </a:r>
            <a:r>
              <a:rPr lang="en-US" altLang="en-US" sz="1600" dirty="0" err="1"/>
              <a:t>aj</a:t>
            </a:r>
            <a:r>
              <a:rPr lang="en-US" altLang="en-US" sz="1600" dirty="0"/>
              <a:t>, </a:t>
            </a:r>
            <a:r>
              <a:rPr lang="en-US" altLang="en-US" sz="1600" dirty="0" err="1"/>
              <a:t>ak</a:t>
            </a:r>
            <a:r>
              <a:rPr lang="en-US" altLang="en-US" sz="1600" dirty="0"/>
              <a:t>, </a:t>
            </a:r>
            <a:r>
              <a:rPr lang="en-US" altLang="en-US" sz="1600" dirty="0" err="1"/>
              <a:t>aq</a:t>
            </a:r>
            <a:r>
              <a:rPr lang="en-US" altLang="en-US" sz="1600" dirty="0"/>
              <a:t> </a:t>
            </a:r>
          </a:p>
          <a:p>
            <a:pPr lvl="1">
              <a:lnSpc>
                <a:spcPct val="80000"/>
              </a:lnSpc>
            </a:pPr>
            <a:r>
              <a:rPr lang="en-US" altLang="en-US" sz="1600" dirty="0"/>
              <a:t>Do not incorporate 11ax (current July 2019, assume Oct 2019), 11ay (Nov 2019 current, assume June 2020), </a:t>
            </a:r>
            <a:r>
              <a:rPr lang="en-US" altLang="en-US" sz="1600" dirty="0" err="1"/>
              <a:t>az</a:t>
            </a:r>
            <a:r>
              <a:rPr lang="en-US" altLang="en-US" sz="1600" dirty="0"/>
              <a:t> (current March 2021), </a:t>
            </a:r>
            <a:r>
              <a:rPr lang="en-US" altLang="en-US" sz="1600" dirty="0" err="1"/>
              <a:t>ba</a:t>
            </a:r>
            <a:r>
              <a:rPr lang="en-US" altLang="en-US" sz="1600" dirty="0"/>
              <a:t> (current July 2020)</a:t>
            </a:r>
          </a:p>
          <a:p>
            <a:pPr lvl="1">
              <a:lnSpc>
                <a:spcPct val="80000"/>
              </a:lnSpc>
            </a:pPr>
            <a:r>
              <a:rPr lang="en-US" altLang="en-US" sz="1600" dirty="0"/>
              <a:t>Publish in 2020</a:t>
            </a:r>
          </a:p>
          <a:p>
            <a:pPr lvl="1">
              <a:lnSpc>
                <a:spcPct val="80000"/>
              </a:lnSpc>
            </a:pPr>
            <a:r>
              <a:rPr lang="en-US" altLang="en-US" sz="1600" dirty="0"/>
              <a:t>Does not incorporate key PHY amendment as did 802.11-2016 (11ac, 11ad), 802.11-2012 (11n)</a:t>
            </a:r>
          </a:p>
          <a:p>
            <a:pPr>
              <a:lnSpc>
                <a:spcPct val="80000"/>
              </a:lnSpc>
            </a:pPr>
            <a:endParaRPr lang="en-US" altLang="en-US" dirty="0" smtClean="0"/>
          </a:p>
          <a:p>
            <a:pPr lvl="1">
              <a:lnSpc>
                <a:spcPct val="80000"/>
              </a:lnSpc>
            </a:pPr>
            <a:endParaRPr lang="en-US" altLang="en-US" sz="1600" dirty="0"/>
          </a:p>
        </p:txBody>
      </p:sp>
      <p:sp>
        <p:nvSpPr>
          <p:cNvPr id="2" name="Rectangle 1"/>
          <p:cNvSpPr/>
          <p:nvPr/>
        </p:nvSpPr>
        <p:spPr>
          <a:xfrm>
            <a:off x="6281346" y="4419600"/>
            <a:ext cx="3700854" cy="707886"/>
          </a:xfrm>
          <a:prstGeom prst="rect">
            <a:avLst/>
          </a:prstGeom>
          <a:noFill/>
        </p:spPr>
        <p:txBody>
          <a:bodyPr wrap="square" lIns="91440" tIns="45720" rIns="91440" bIns="45720">
            <a:spAutoFit/>
          </a:bodyPr>
          <a:lstStyle/>
          <a:p>
            <a:pPr algn="ctr"/>
            <a:r>
              <a:rPr lang="en-US" sz="4000" b="1" spc="50" dirty="0">
                <a:ln w="9525" cmpd="sng">
                  <a:solidFill>
                    <a:schemeClr val="accent1"/>
                  </a:solidFill>
                  <a:prstDash val="solid"/>
                </a:ln>
                <a:solidFill>
                  <a:srgbClr val="70AD47">
                    <a:tint val="1000"/>
                  </a:srgbClr>
                </a:solidFill>
                <a:effectLst>
                  <a:glow rad="38100">
                    <a:schemeClr val="accent1">
                      <a:alpha val="40000"/>
                    </a:schemeClr>
                  </a:glow>
                </a:effectLst>
              </a:rPr>
              <a:t>For discussion</a:t>
            </a:r>
          </a:p>
        </p:txBody>
      </p:sp>
    </p:spTree>
    <p:extLst>
      <p:ext uri="{BB962C8B-B14F-4D97-AF65-F5344CB8AC3E}">
        <p14:creationId xmlns:p14="http://schemas.microsoft.com/office/powerpoint/2010/main" val="21789074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a:t>July 2017</a:t>
            </a:r>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14</a:t>
            </a:fld>
            <a:endParaRPr lang="en-US" smtClean="0"/>
          </a:p>
        </p:txBody>
      </p:sp>
      <p:sp>
        <p:nvSpPr>
          <p:cNvPr id="9221" name="Slide Number Placeholder 5"/>
          <p:cNvSpPr txBox="1">
            <a:spLocks noGrp="1"/>
          </p:cNvSpPr>
          <p:nvPr/>
        </p:nvSpPr>
        <p:spPr bwMode="auto">
          <a:xfrm>
            <a:off x="5879224" y="6475413"/>
            <a:ext cx="50975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r>
              <a:rPr lang="en-US" altLang="en-US" sz="1200" b="0"/>
              <a:t>Slide </a:t>
            </a:r>
            <a:fld id="{67572B9B-6DB1-4FB8-8862-3341F24B999D}" type="slidenum">
              <a:rPr lang="en-US" altLang="en-US" sz="1200" b="0"/>
              <a:pPr algn="ctr">
                <a:spcBef>
                  <a:spcPct val="0"/>
                </a:spcBef>
                <a:buFontTx/>
                <a:buNone/>
              </a:pPr>
              <a:t>14</a:t>
            </a:fld>
            <a:endParaRPr lang="en-US" altLang="en-US" sz="1200" b="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Alternative A- Incorporate 11ax</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209800" y="1371601"/>
            <a:ext cx="7772400" cy="5210175"/>
          </a:xfrm>
        </p:spPr>
        <p:txBody>
          <a:bodyPr/>
          <a:lstStyle/>
          <a:p>
            <a:pPr>
              <a:lnSpc>
                <a:spcPct val="80000"/>
              </a:lnSpc>
            </a:pPr>
            <a:r>
              <a:rPr lang="en-US" altLang="en-US" sz="2000" dirty="0"/>
              <a:t>September 2017 – Complete 11ah integration</a:t>
            </a:r>
          </a:p>
          <a:p>
            <a:pPr>
              <a:lnSpc>
                <a:spcPct val="80000"/>
              </a:lnSpc>
            </a:pPr>
            <a:r>
              <a:rPr lang="en-US" altLang="en-US" sz="2000" dirty="0"/>
              <a:t>November 2017 – Complete 11aq (current Sept 2017) integration</a:t>
            </a:r>
          </a:p>
          <a:p>
            <a:pPr>
              <a:lnSpc>
                <a:spcPct val="80000"/>
              </a:lnSpc>
            </a:pPr>
            <a:r>
              <a:rPr lang="en-US" altLang="en-US" sz="2000" dirty="0"/>
              <a:t>Jan 2018 – Initial WGLB</a:t>
            </a:r>
          </a:p>
          <a:p>
            <a:pPr>
              <a:lnSpc>
                <a:spcPct val="80000"/>
              </a:lnSpc>
            </a:pPr>
            <a:r>
              <a:rPr lang="en-US" altLang="en-US" sz="2000" dirty="0"/>
              <a:t>March 2018 – Complete 11ak, </a:t>
            </a:r>
            <a:r>
              <a:rPr lang="en-US" altLang="en-US" sz="2000" dirty="0" err="1"/>
              <a:t>aj</a:t>
            </a:r>
            <a:r>
              <a:rPr lang="en-US" altLang="en-US" sz="2000" dirty="0"/>
              <a:t> ( current Dec 2017) integration </a:t>
            </a:r>
          </a:p>
          <a:p>
            <a:pPr>
              <a:lnSpc>
                <a:spcPct val="80000"/>
              </a:lnSpc>
            </a:pPr>
            <a:r>
              <a:rPr lang="en-US" altLang="en-US" sz="2000" dirty="0"/>
              <a:t>September 2018 –D2.0 Recirculation LB </a:t>
            </a:r>
          </a:p>
          <a:p>
            <a:pPr>
              <a:lnSpc>
                <a:spcPct val="80000"/>
              </a:lnSpc>
            </a:pPr>
            <a:r>
              <a:rPr lang="en-US" altLang="en-US" sz="2000" dirty="0"/>
              <a:t>Jan/Mar 2019 – D3.0/D4.0 Recirculation LB</a:t>
            </a:r>
          </a:p>
          <a:p>
            <a:pPr>
              <a:lnSpc>
                <a:spcPct val="80000"/>
              </a:lnSpc>
            </a:pPr>
            <a:r>
              <a:rPr lang="en-US" altLang="en-US" sz="2000" dirty="0"/>
              <a:t>April 2019 – Initial SB D4.0</a:t>
            </a:r>
          </a:p>
          <a:p>
            <a:pPr>
              <a:lnSpc>
                <a:spcPct val="80000"/>
              </a:lnSpc>
            </a:pPr>
            <a:r>
              <a:rPr lang="en-US" altLang="en-US" sz="2000" dirty="0"/>
              <a:t>October 2019 – D5.0 Recirculation SB</a:t>
            </a:r>
          </a:p>
          <a:p>
            <a:pPr>
              <a:lnSpc>
                <a:spcPct val="80000"/>
              </a:lnSpc>
            </a:pPr>
            <a:r>
              <a:rPr lang="en-US" altLang="en-US" sz="2000" dirty="0"/>
              <a:t>Jan 2020 – D6.0 Recirculation SB incorporating 11ax</a:t>
            </a:r>
          </a:p>
          <a:p>
            <a:pPr>
              <a:lnSpc>
                <a:spcPct val="80000"/>
              </a:lnSpc>
            </a:pPr>
            <a:r>
              <a:rPr lang="en-US" altLang="en-US" sz="2000" dirty="0">
                <a:solidFill>
                  <a:srgbClr val="0070C0"/>
                </a:solidFill>
              </a:rPr>
              <a:t>&lt;11ax schedule dependency&gt;</a:t>
            </a:r>
          </a:p>
          <a:p>
            <a:pPr>
              <a:lnSpc>
                <a:spcPct val="80000"/>
              </a:lnSpc>
            </a:pPr>
            <a:r>
              <a:rPr lang="en-US" altLang="en-US" sz="2000" dirty="0" smtClean="0"/>
              <a:t>Sept/Dec </a:t>
            </a:r>
            <a:r>
              <a:rPr lang="en-US" altLang="en-US" sz="2000" dirty="0"/>
              <a:t>2020 – </a:t>
            </a:r>
            <a:r>
              <a:rPr lang="en-US" altLang="en-US" sz="2000" dirty="0" err="1"/>
              <a:t>Revcom</a:t>
            </a:r>
            <a:r>
              <a:rPr lang="en-US" altLang="en-US" sz="2000" dirty="0"/>
              <a:t>/SASB approval</a:t>
            </a:r>
          </a:p>
          <a:p>
            <a:pPr>
              <a:lnSpc>
                <a:spcPct val="80000"/>
              </a:lnSpc>
            </a:pPr>
            <a:endParaRPr lang="en-US" altLang="en-US" sz="2000" dirty="0"/>
          </a:p>
          <a:p>
            <a:pPr>
              <a:lnSpc>
                <a:spcPct val="80000"/>
              </a:lnSpc>
            </a:pPr>
            <a:r>
              <a:rPr lang="en-US" altLang="en-US" sz="2000" dirty="0"/>
              <a:t>Will require off-month ad-hoc meetings</a:t>
            </a:r>
          </a:p>
          <a:p>
            <a:pPr>
              <a:lnSpc>
                <a:spcPct val="80000"/>
              </a:lnSpc>
            </a:pPr>
            <a:endParaRPr lang="en-US" altLang="en-US" sz="2000" dirty="0"/>
          </a:p>
        </p:txBody>
      </p:sp>
      <p:sp>
        <p:nvSpPr>
          <p:cNvPr id="2" name="Rectangle 1"/>
          <p:cNvSpPr/>
          <p:nvPr/>
        </p:nvSpPr>
        <p:spPr>
          <a:xfrm>
            <a:off x="6125308" y="5486400"/>
            <a:ext cx="3700854" cy="707886"/>
          </a:xfrm>
          <a:prstGeom prst="rect">
            <a:avLst/>
          </a:prstGeom>
          <a:noFill/>
        </p:spPr>
        <p:txBody>
          <a:bodyPr wrap="square" lIns="91440" tIns="45720" rIns="91440" bIns="45720">
            <a:spAutoFit/>
          </a:bodyPr>
          <a:lstStyle/>
          <a:p>
            <a:pPr algn="ctr"/>
            <a:r>
              <a:rPr lang="en-US" sz="4000" b="1" spc="50" dirty="0">
                <a:ln w="9525" cmpd="sng">
                  <a:solidFill>
                    <a:schemeClr val="accent1"/>
                  </a:solidFill>
                  <a:prstDash val="solid"/>
                </a:ln>
                <a:solidFill>
                  <a:srgbClr val="70AD47">
                    <a:tint val="1000"/>
                  </a:srgbClr>
                </a:solidFill>
                <a:effectLst>
                  <a:glow rad="38100">
                    <a:schemeClr val="accent1">
                      <a:alpha val="40000"/>
                    </a:schemeClr>
                  </a:glow>
                </a:effectLst>
              </a:rPr>
              <a:t>For discussion</a:t>
            </a:r>
          </a:p>
        </p:txBody>
      </p:sp>
    </p:spTree>
    <p:extLst>
      <p:ext uri="{BB962C8B-B14F-4D97-AF65-F5344CB8AC3E}">
        <p14:creationId xmlns:p14="http://schemas.microsoft.com/office/powerpoint/2010/main" val="26594457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a:t>July 2017</a:t>
            </a:r>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15</a:t>
            </a:fld>
            <a:endParaRPr lang="en-US" smtClean="0"/>
          </a:p>
        </p:txBody>
      </p:sp>
      <p:sp>
        <p:nvSpPr>
          <p:cNvPr id="9221" name="Slide Number Placeholder 5"/>
          <p:cNvSpPr txBox="1">
            <a:spLocks noGrp="1"/>
          </p:cNvSpPr>
          <p:nvPr/>
        </p:nvSpPr>
        <p:spPr bwMode="auto">
          <a:xfrm>
            <a:off x="5879224" y="6475413"/>
            <a:ext cx="50975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r>
              <a:rPr lang="en-US" altLang="en-US" sz="1200" b="0"/>
              <a:t>Slide </a:t>
            </a:r>
            <a:fld id="{67572B9B-6DB1-4FB8-8862-3341F24B999D}" type="slidenum">
              <a:rPr lang="en-US" altLang="en-US" sz="1200" b="0"/>
              <a:pPr algn="ctr">
                <a:spcBef>
                  <a:spcPct val="0"/>
                </a:spcBef>
                <a:buFontTx/>
                <a:buNone/>
              </a:pPr>
              <a:t>15</a:t>
            </a:fld>
            <a:endParaRPr lang="en-US" altLang="en-US" sz="1200" b="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Alternative B – through 11aj only</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209800" y="1371601"/>
            <a:ext cx="7772400" cy="5210175"/>
          </a:xfrm>
        </p:spPr>
        <p:txBody>
          <a:bodyPr/>
          <a:lstStyle/>
          <a:p>
            <a:pPr>
              <a:lnSpc>
                <a:spcPct val="80000"/>
              </a:lnSpc>
            </a:pPr>
            <a:r>
              <a:rPr lang="en-US" altLang="en-US" sz="2000" dirty="0"/>
              <a:t>September 2017 – Complete 11ah integration</a:t>
            </a:r>
          </a:p>
          <a:p>
            <a:pPr>
              <a:lnSpc>
                <a:spcPct val="80000"/>
              </a:lnSpc>
            </a:pPr>
            <a:r>
              <a:rPr lang="en-US" altLang="en-US" sz="2000" dirty="0"/>
              <a:t>November 2017 – Complete 11aq (current Sept 2017) integration</a:t>
            </a:r>
          </a:p>
          <a:p>
            <a:pPr>
              <a:lnSpc>
                <a:spcPct val="80000"/>
              </a:lnSpc>
            </a:pPr>
            <a:r>
              <a:rPr lang="en-US" altLang="en-US" sz="2000" dirty="0"/>
              <a:t>Jan 2018 – Initial WGLB</a:t>
            </a:r>
          </a:p>
          <a:p>
            <a:pPr>
              <a:lnSpc>
                <a:spcPct val="80000"/>
              </a:lnSpc>
            </a:pPr>
            <a:r>
              <a:rPr lang="en-US" altLang="en-US" sz="2000" dirty="0"/>
              <a:t>March 2018 – Complete 11ak, </a:t>
            </a:r>
            <a:r>
              <a:rPr lang="en-US" altLang="en-US" sz="2000" dirty="0" err="1"/>
              <a:t>aj</a:t>
            </a:r>
            <a:r>
              <a:rPr lang="en-US" altLang="en-US" sz="2000" dirty="0"/>
              <a:t> ( current Dec 2017) integration </a:t>
            </a:r>
          </a:p>
          <a:p>
            <a:pPr>
              <a:lnSpc>
                <a:spcPct val="80000"/>
              </a:lnSpc>
            </a:pPr>
            <a:r>
              <a:rPr lang="en-US" altLang="en-US" sz="2000" dirty="0"/>
              <a:t>September 2018 –D2.0 Recirculation LB </a:t>
            </a:r>
          </a:p>
          <a:p>
            <a:pPr>
              <a:lnSpc>
                <a:spcPct val="80000"/>
              </a:lnSpc>
            </a:pPr>
            <a:r>
              <a:rPr lang="en-US" altLang="en-US" sz="2000" dirty="0"/>
              <a:t>Jan/Mar 2019 – D3.0/D4.0 Recirculation LB</a:t>
            </a:r>
          </a:p>
          <a:p>
            <a:pPr>
              <a:lnSpc>
                <a:spcPct val="80000"/>
              </a:lnSpc>
            </a:pPr>
            <a:r>
              <a:rPr lang="en-US" altLang="en-US" sz="2000" dirty="0"/>
              <a:t>April 2019 – Initial SB D4.0</a:t>
            </a:r>
          </a:p>
          <a:p>
            <a:pPr>
              <a:lnSpc>
                <a:spcPct val="80000"/>
              </a:lnSpc>
            </a:pPr>
            <a:r>
              <a:rPr lang="en-US" altLang="en-US" sz="2000" dirty="0"/>
              <a:t>October 2019 – D5.0 Recirculation SB</a:t>
            </a:r>
          </a:p>
          <a:p>
            <a:pPr>
              <a:lnSpc>
                <a:spcPct val="80000"/>
              </a:lnSpc>
            </a:pPr>
            <a:r>
              <a:rPr lang="en-US" altLang="en-US" sz="2000" dirty="0"/>
              <a:t>Jan 2020 – D6.0 Recirculation SB </a:t>
            </a:r>
          </a:p>
          <a:p>
            <a:pPr>
              <a:lnSpc>
                <a:spcPct val="80000"/>
              </a:lnSpc>
            </a:pPr>
            <a:endParaRPr lang="en-US" altLang="en-US" sz="2000" dirty="0">
              <a:solidFill>
                <a:srgbClr val="0070C0"/>
              </a:solidFill>
            </a:endParaRPr>
          </a:p>
          <a:p>
            <a:pPr>
              <a:lnSpc>
                <a:spcPct val="80000"/>
              </a:lnSpc>
            </a:pPr>
            <a:r>
              <a:rPr lang="en-US" altLang="en-US" sz="2000" dirty="0"/>
              <a:t>March 2020 – </a:t>
            </a:r>
            <a:r>
              <a:rPr lang="en-US" altLang="en-US" sz="2000" dirty="0" err="1"/>
              <a:t>Revcom</a:t>
            </a:r>
            <a:r>
              <a:rPr lang="en-US" altLang="en-US" sz="2000" dirty="0"/>
              <a:t>/SASB approval</a:t>
            </a:r>
          </a:p>
          <a:p>
            <a:pPr>
              <a:lnSpc>
                <a:spcPct val="80000"/>
              </a:lnSpc>
            </a:pPr>
            <a:endParaRPr lang="en-US" altLang="en-US" sz="2000" dirty="0"/>
          </a:p>
          <a:p>
            <a:pPr>
              <a:lnSpc>
                <a:spcPct val="80000"/>
              </a:lnSpc>
            </a:pPr>
            <a:endParaRPr lang="en-US" altLang="en-US" sz="2000" dirty="0"/>
          </a:p>
          <a:p>
            <a:pPr>
              <a:lnSpc>
                <a:spcPct val="80000"/>
              </a:lnSpc>
            </a:pPr>
            <a:r>
              <a:rPr lang="en-US" altLang="en-US" sz="2000" dirty="0"/>
              <a:t>Will require off-month ad-hoc meetings</a:t>
            </a:r>
          </a:p>
        </p:txBody>
      </p:sp>
      <p:sp>
        <p:nvSpPr>
          <p:cNvPr id="2" name="Rectangle 1"/>
          <p:cNvSpPr/>
          <p:nvPr/>
        </p:nvSpPr>
        <p:spPr>
          <a:xfrm>
            <a:off x="6399213" y="5691327"/>
            <a:ext cx="3700854" cy="707886"/>
          </a:xfrm>
          <a:prstGeom prst="rect">
            <a:avLst/>
          </a:prstGeom>
          <a:noFill/>
        </p:spPr>
        <p:txBody>
          <a:bodyPr wrap="square" lIns="91440" tIns="45720" rIns="91440" bIns="45720">
            <a:spAutoFit/>
          </a:bodyPr>
          <a:lstStyle/>
          <a:p>
            <a:pPr algn="ctr"/>
            <a:r>
              <a:rPr lang="en-US" sz="4000" b="1" spc="50" dirty="0">
                <a:ln w="9525" cmpd="sng">
                  <a:solidFill>
                    <a:schemeClr val="accent1"/>
                  </a:solidFill>
                  <a:prstDash val="solid"/>
                </a:ln>
                <a:solidFill>
                  <a:srgbClr val="70AD47">
                    <a:tint val="1000"/>
                  </a:srgbClr>
                </a:solidFill>
                <a:effectLst>
                  <a:glow rad="38100">
                    <a:schemeClr val="accent1">
                      <a:alpha val="40000"/>
                    </a:schemeClr>
                  </a:glow>
                </a:effectLst>
              </a:rPr>
              <a:t>For discussion</a:t>
            </a:r>
          </a:p>
        </p:txBody>
      </p:sp>
    </p:spTree>
    <p:extLst>
      <p:ext uri="{BB962C8B-B14F-4D97-AF65-F5344CB8AC3E}">
        <p14:creationId xmlns:p14="http://schemas.microsoft.com/office/powerpoint/2010/main" val="157829234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a:t>July 2017</a:t>
            </a:r>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16</a:t>
            </a:fld>
            <a:endParaRPr lang="en-US" smtClean="0"/>
          </a:p>
        </p:txBody>
      </p:sp>
      <p:sp>
        <p:nvSpPr>
          <p:cNvPr id="9221" name="Slide Number Placeholder 5"/>
          <p:cNvSpPr txBox="1">
            <a:spLocks noGrp="1"/>
          </p:cNvSpPr>
          <p:nvPr/>
        </p:nvSpPr>
        <p:spPr bwMode="auto">
          <a:xfrm>
            <a:off x="5879224" y="6475413"/>
            <a:ext cx="50975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r>
              <a:rPr lang="en-US" altLang="en-US" sz="1200" b="0"/>
              <a:t>Slide </a:t>
            </a:r>
            <a:fld id="{67572B9B-6DB1-4FB8-8862-3341F24B999D}" type="slidenum">
              <a:rPr lang="en-US" altLang="en-US" sz="1200" b="0"/>
              <a:pPr algn="ctr">
                <a:spcBef>
                  <a:spcPct val="0"/>
                </a:spcBef>
                <a:buFontTx/>
                <a:buNone/>
              </a:pPr>
              <a:t>16</a:t>
            </a:fld>
            <a:endParaRPr lang="en-US" altLang="en-US" sz="1200" b="0"/>
          </a:p>
        </p:txBody>
      </p:sp>
      <p:sp>
        <p:nvSpPr>
          <p:cNvPr id="9222" name="Rectangle 2"/>
          <p:cNvSpPr>
            <a:spLocks noGrp="1" noChangeArrowheads="1"/>
          </p:cNvSpPr>
          <p:nvPr>
            <p:ph type="title" idx="4294967295"/>
          </p:nvPr>
        </p:nvSpPr>
        <p:spPr>
          <a:xfrm>
            <a:off x="1143000" y="436825"/>
            <a:ext cx="8763000" cy="1066800"/>
          </a:xfrm>
        </p:spPr>
        <p:txBody>
          <a:bodyPr/>
          <a:lstStyle/>
          <a:p>
            <a:r>
              <a:rPr lang="en-US" altLang="en-US" dirty="0" smtClean="0"/>
              <a:t>Proposed Schedule dates </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209800" y="1571625"/>
            <a:ext cx="7772400" cy="5210175"/>
          </a:xfrm>
        </p:spPr>
        <p:txBody>
          <a:bodyPr/>
          <a:lstStyle/>
          <a:p>
            <a:pPr>
              <a:lnSpc>
                <a:spcPct val="80000"/>
              </a:lnSpc>
            </a:pPr>
            <a:r>
              <a:rPr lang="en-US" altLang="en-US" sz="2000" dirty="0" smtClean="0"/>
              <a:t>January </a:t>
            </a:r>
            <a:r>
              <a:rPr lang="en-US" altLang="en-US" sz="2000" dirty="0"/>
              <a:t>2018 – Initial WGLB</a:t>
            </a:r>
          </a:p>
          <a:p>
            <a:pPr>
              <a:lnSpc>
                <a:spcPct val="80000"/>
              </a:lnSpc>
            </a:pPr>
            <a:r>
              <a:rPr lang="en-US" altLang="en-US" sz="2000" dirty="0" smtClean="0"/>
              <a:t>September </a:t>
            </a:r>
            <a:r>
              <a:rPr lang="en-US" altLang="en-US" sz="2000" dirty="0"/>
              <a:t>2018 –D2.0 </a:t>
            </a:r>
            <a:r>
              <a:rPr lang="en-US" altLang="en-US" sz="2000" dirty="0" smtClean="0"/>
              <a:t>WGLB Recirculation </a:t>
            </a:r>
            <a:r>
              <a:rPr lang="en-US" altLang="en-US" sz="2000" dirty="0"/>
              <a:t>LB </a:t>
            </a:r>
          </a:p>
          <a:p>
            <a:pPr>
              <a:lnSpc>
                <a:spcPct val="80000"/>
              </a:lnSpc>
            </a:pPr>
            <a:r>
              <a:rPr lang="en-US" altLang="en-US" sz="2000" dirty="0" smtClean="0"/>
              <a:t>February </a:t>
            </a:r>
            <a:r>
              <a:rPr lang="en-US" altLang="en-US" sz="2000" dirty="0" smtClean="0"/>
              <a:t>2019 – Form SB Pool</a:t>
            </a:r>
          </a:p>
          <a:p>
            <a:pPr>
              <a:lnSpc>
                <a:spcPct val="80000"/>
              </a:lnSpc>
            </a:pPr>
            <a:r>
              <a:rPr lang="en-US" altLang="en-US" sz="2000" dirty="0" smtClean="0"/>
              <a:t>March 2019 – MEC/MDR done</a:t>
            </a:r>
            <a:endParaRPr lang="en-US" altLang="en-US" sz="2000" dirty="0"/>
          </a:p>
          <a:p>
            <a:pPr>
              <a:lnSpc>
                <a:spcPct val="80000"/>
              </a:lnSpc>
            </a:pPr>
            <a:r>
              <a:rPr lang="en-US" altLang="en-US" sz="2000" dirty="0"/>
              <a:t>April 2019 – Initial SB </a:t>
            </a:r>
          </a:p>
          <a:p>
            <a:pPr>
              <a:lnSpc>
                <a:spcPct val="80000"/>
              </a:lnSpc>
            </a:pPr>
            <a:r>
              <a:rPr lang="en-US" altLang="en-US" sz="2000" dirty="0"/>
              <a:t>October 2019 – </a:t>
            </a:r>
            <a:r>
              <a:rPr lang="en-US" altLang="en-US" sz="2000" dirty="0" smtClean="0"/>
              <a:t>Recirculation </a:t>
            </a:r>
            <a:r>
              <a:rPr lang="en-US" altLang="en-US" sz="2000" dirty="0"/>
              <a:t>SB</a:t>
            </a:r>
          </a:p>
          <a:p>
            <a:pPr>
              <a:lnSpc>
                <a:spcPct val="80000"/>
              </a:lnSpc>
            </a:pPr>
            <a:r>
              <a:rPr lang="en-US" altLang="en-US" sz="2000" dirty="0"/>
              <a:t>July 2020 – Final WG/EC approval</a:t>
            </a:r>
          </a:p>
          <a:p>
            <a:pPr>
              <a:lnSpc>
                <a:spcPct val="80000"/>
              </a:lnSpc>
            </a:pPr>
            <a:r>
              <a:rPr lang="en-US" altLang="en-US" sz="2000" dirty="0" smtClean="0"/>
              <a:t>September </a:t>
            </a:r>
            <a:r>
              <a:rPr lang="en-US" altLang="en-US" sz="2000" dirty="0" smtClean="0"/>
              <a:t>2020 </a:t>
            </a:r>
            <a:r>
              <a:rPr lang="en-US" altLang="en-US" sz="2000" dirty="0"/>
              <a:t>– </a:t>
            </a:r>
            <a:r>
              <a:rPr lang="en-US" altLang="en-US" sz="2000" dirty="0" err="1"/>
              <a:t>Revcom</a:t>
            </a:r>
            <a:r>
              <a:rPr lang="en-US" altLang="en-US" sz="2000" dirty="0"/>
              <a:t>/SASB approval</a:t>
            </a:r>
          </a:p>
          <a:p>
            <a:pPr>
              <a:lnSpc>
                <a:spcPct val="80000"/>
              </a:lnSpc>
            </a:pPr>
            <a:endParaRPr lang="en-US" altLang="en-US" sz="2000" dirty="0"/>
          </a:p>
          <a:p>
            <a:pPr>
              <a:lnSpc>
                <a:spcPct val="80000"/>
              </a:lnSpc>
            </a:pPr>
            <a:endParaRPr lang="en-US" altLang="en-US" sz="2000" dirty="0"/>
          </a:p>
          <a:p>
            <a:pPr>
              <a:lnSpc>
                <a:spcPct val="80000"/>
              </a:lnSpc>
            </a:pPr>
            <a:r>
              <a:rPr lang="en-US" altLang="en-US" sz="2000" dirty="0"/>
              <a:t>Will require off-month ad-hoc meetings</a:t>
            </a:r>
          </a:p>
        </p:txBody>
      </p:sp>
      <p:sp>
        <p:nvSpPr>
          <p:cNvPr id="2" name="Rectangle 1"/>
          <p:cNvSpPr/>
          <p:nvPr/>
        </p:nvSpPr>
        <p:spPr>
          <a:xfrm>
            <a:off x="6399213" y="5691327"/>
            <a:ext cx="3700854" cy="707886"/>
          </a:xfrm>
          <a:prstGeom prst="rect">
            <a:avLst/>
          </a:prstGeom>
          <a:noFill/>
        </p:spPr>
        <p:txBody>
          <a:bodyPr wrap="square" lIns="91440" tIns="45720" rIns="91440" bIns="45720">
            <a:spAutoFit/>
          </a:bodyPr>
          <a:lstStyle/>
          <a:p>
            <a:pPr algn="ctr"/>
            <a:r>
              <a:rPr lang="en-US" sz="4000" b="1" spc="50" dirty="0">
                <a:ln w="9525" cmpd="sng">
                  <a:solidFill>
                    <a:schemeClr val="accent1"/>
                  </a:solidFill>
                  <a:prstDash val="solid"/>
                </a:ln>
                <a:solidFill>
                  <a:srgbClr val="70AD47">
                    <a:tint val="1000"/>
                  </a:srgbClr>
                </a:solidFill>
                <a:effectLst>
                  <a:glow rad="38100">
                    <a:schemeClr val="accent1">
                      <a:alpha val="40000"/>
                    </a:schemeClr>
                  </a:glow>
                </a:effectLst>
              </a:rPr>
              <a:t>For discussion</a:t>
            </a:r>
          </a:p>
        </p:txBody>
      </p:sp>
    </p:spTree>
    <p:extLst>
      <p:ext uri="{BB962C8B-B14F-4D97-AF65-F5344CB8AC3E}">
        <p14:creationId xmlns:p14="http://schemas.microsoft.com/office/powerpoint/2010/main" val="329145174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July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17</a:t>
            </a:fld>
            <a:endParaRPr lang="en-US"/>
          </a:p>
        </p:txBody>
      </p:sp>
      <p:sp>
        <p:nvSpPr>
          <p:cNvPr id="5" name="Rectangle 2"/>
          <p:cNvSpPr txBox="1">
            <a:spLocks noChangeArrowheads="1"/>
          </p:cNvSpPr>
          <p:nvPr/>
        </p:nvSpPr>
        <p:spPr bwMode="auto">
          <a:xfrm>
            <a:off x="2209800" y="45720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a:t>CID 63 Pre-RSNA </a:t>
            </a:r>
            <a:r>
              <a:rPr lang="en-US" dirty="0" smtClean="0"/>
              <a:t>security methods Straw Polls</a:t>
            </a:r>
            <a:endParaRPr lang="en-GB" dirty="0"/>
          </a:p>
        </p:txBody>
      </p:sp>
      <p:sp>
        <p:nvSpPr>
          <p:cNvPr id="6" name="Rectangle 3"/>
          <p:cNvSpPr txBox="1">
            <a:spLocks noChangeArrowheads="1"/>
          </p:cNvSpPr>
          <p:nvPr/>
        </p:nvSpPr>
        <p:spPr bwMode="auto">
          <a:xfrm>
            <a:off x="2209800" y="2209800"/>
            <a:ext cx="7772400" cy="403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514350" indent="-514350">
              <a:lnSpc>
                <a:spcPct val="80000"/>
              </a:lnSpc>
              <a:buFont typeface="+mj-lt"/>
              <a:buAutoNum type="arabicPeriod"/>
            </a:pPr>
            <a:r>
              <a:rPr lang="en-US" altLang="en-US" sz="2800" kern="0" dirty="0" smtClean="0"/>
              <a:t>Remove WEP as an independent cipher in </a:t>
            </a:r>
            <a:r>
              <a:rPr lang="en-US" altLang="en-US" sz="2800" kern="0" dirty="0" err="1" smtClean="0"/>
              <a:t>TGmd</a:t>
            </a:r>
            <a:r>
              <a:rPr lang="en-US" altLang="en-US" sz="2800" kern="0" dirty="0" smtClean="0"/>
              <a:t>; Retain fully defined TKIP</a:t>
            </a:r>
          </a:p>
          <a:p>
            <a:pPr marL="914400" lvl="1" indent="-514350">
              <a:lnSpc>
                <a:spcPct val="80000"/>
              </a:lnSpc>
              <a:buFont typeface="+mj-lt"/>
              <a:buAutoNum type="arabicPeriod"/>
            </a:pPr>
            <a:r>
              <a:rPr lang="en-US" altLang="en-US" kern="0" dirty="0" smtClean="0"/>
              <a:t>Yes/No 16/8</a:t>
            </a:r>
          </a:p>
          <a:p>
            <a:pPr marL="514350" indent="-514350">
              <a:lnSpc>
                <a:spcPct val="80000"/>
              </a:lnSpc>
              <a:buFont typeface="+mj-lt"/>
              <a:buAutoNum type="arabicPeriod"/>
            </a:pPr>
            <a:r>
              <a:rPr lang="en-US" altLang="en-US" sz="2800" kern="0" dirty="0" smtClean="0"/>
              <a:t>Remove WEP and TKIP in </a:t>
            </a:r>
            <a:r>
              <a:rPr lang="en-US" altLang="en-US" sz="2800" kern="0" dirty="0" err="1" smtClean="0"/>
              <a:t>TGmd</a:t>
            </a:r>
            <a:endParaRPr lang="en-US" altLang="en-US" sz="2800" kern="0" dirty="0" smtClean="0"/>
          </a:p>
          <a:p>
            <a:pPr marL="914400" lvl="1" indent="-514350">
              <a:lnSpc>
                <a:spcPct val="80000"/>
              </a:lnSpc>
              <a:buFont typeface="+mj-lt"/>
              <a:buAutoNum type="arabicPeriod"/>
            </a:pPr>
            <a:r>
              <a:rPr lang="en-US" altLang="en-US" kern="0" dirty="0" smtClean="0"/>
              <a:t>Yes/No 15/6</a:t>
            </a:r>
          </a:p>
          <a:p>
            <a:pPr marL="514350" indent="-514350">
              <a:lnSpc>
                <a:spcPct val="80000"/>
              </a:lnSpc>
              <a:buFont typeface="+mj-lt"/>
              <a:buAutoNum type="arabicPeriod"/>
            </a:pPr>
            <a:r>
              <a:rPr lang="en-US" altLang="en-US" sz="2800" kern="0" dirty="0" smtClean="0"/>
              <a:t>Mark both WEP and TKIP as Obsolete/will be removed</a:t>
            </a:r>
          </a:p>
          <a:p>
            <a:pPr marL="914400" lvl="1" indent="-514350">
              <a:lnSpc>
                <a:spcPct val="80000"/>
              </a:lnSpc>
              <a:buFont typeface="+mj-lt"/>
              <a:buAutoNum type="arabicPeriod"/>
            </a:pPr>
            <a:r>
              <a:rPr lang="en-US" altLang="en-US" kern="0" dirty="0" smtClean="0"/>
              <a:t>Yes/No 19/7</a:t>
            </a:r>
          </a:p>
          <a:p>
            <a:pPr marL="514350" indent="-514350">
              <a:lnSpc>
                <a:spcPct val="80000"/>
              </a:lnSpc>
              <a:buFont typeface="+mj-lt"/>
              <a:buAutoNum type="arabicPeriod"/>
            </a:pPr>
            <a:r>
              <a:rPr lang="en-US" altLang="en-US" sz="2800" kern="0" dirty="0" smtClean="0"/>
              <a:t>No change</a:t>
            </a:r>
          </a:p>
          <a:p>
            <a:pPr marL="914400" lvl="1" indent="-514350">
              <a:lnSpc>
                <a:spcPct val="80000"/>
              </a:lnSpc>
              <a:buFont typeface="+mj-lt"/>
              <a:buAutoNum type="arabicPeriod"/>
            </a:pPr>
            <a:r>
              <a:rPr lang="en-US" altLang="en-US" kern="0" dirty="0" smtClean="0"/>
              <a:t>Yes/No 0/25</a:t>
            </a:r>
          </a:p>
          <a:p>
            <a:pPr>
              <a:lnSpc>
                <a:spcPct val="80000"/>
              </a:lnSpc>
            </a:pPr>
            <a:endParaRPr lang="en-US" altLang="en-US" sz="2000" kern="0" dirty="0"/>
          </a:p>
        </p:txBody>
      </p:sp>
    </p:spTree>
    <p:extLst>
      <p:ext uri="{BB962C8B-B14F-4D97-AF65-F5344CB8AC3E}">
        <p14:creationId xmlns:p14="http://schemas.microsoft.com/office/powerpoint/2010/main" val="26428181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July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18</a:t>
            </a:fld>
            <a:endParaRPr lang="en-US"/>
          </a:p>
        </p:txBody>
      </p:sp>
      <p:sp>
        <p:nvSpPr>
          <p:cNvPr id="5" name="Rectangle 2"/>
          <p:cNvSpPr txBox="1">
            <a:spLocks noChangeArrowheads="1"/>
          </p:cNvSpPr>
          <p:nvPr/>
        </p:nvSpPr>
        <p:spPr bwMode="auto">
          <a:xfrm>
            <a:off x="2209800" y="45720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a:t>CID </a:t>
            </a:r>
            <a:r>
              <a:rPr lang="en-US" dirty="0" smtClean="0"/>
              <a:t>69 RIFS Straw Polls</a:t>
            </a:r>
            <a:endParaRPr lang="en-GB" dirty="0"/>
          </a:p>
        </p:txBody>
      </p:sp>
      <p:sp>
        <p:nvSpPr>
          <p:cNvPr id="6" name="Rectangle 3"/>
          <p:cNvSpPr txBox="1">
            <a:spLocks noChangeArrowheads="1"/>
          </p:cNvSpPr>
          <p:nvPr/>
        </p:nvSpPr>
        <p:spPr bwMode="auto">
          <a:xfrm>
            <a:off x="2209800" y="2209800"/>
            <a:ext cx="7772400" cy="403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514350" indent="-514350">
              <a:lnSpc>
                <a:spcPct val="80000"/>
              </a:lnSpc>
              <a:buFont typeface="+mj-lt"/>
              <a:buAutoNum type="arabicPeriod"/>
            </a:pPr>
            <a:r>
              <a:rPr lang="en-US" altLang="en-US" sz="2800" kern="0" dirty="0" smtClean="0"/>
              <a:t>Remove RIFS for non-DMG</a:t>
            </a:r>
          </a:p>
          <a:p>
            <a:pPr marL="914400" lvl="1" indent="-514350">
              <a:lnSpc>
                <a:spcPct val="80000"/>
              </a:lnSpc>
              <a:buFont typeface="+mj-lt"/>
              <a:buAutoNum type="arabicPeriod"/>
            </a:pPr>
            <a:r>
              <a:rPr lang="en-US" altLang="en-US" kern="0" dirty="0" smtClean="0"/>
              <a:t>Yes/No 11-0</a:t>
            </a:r>
          </a:p>
          <a:p>
            <a:pPr marL="514350" indent="-514350">
              <a:lnSpc>
                <a:spcPct val="80000"/>
              </a:lnSpc>
              <a:buFont typeface="+mj-lt"/>
              <a:buAutoNum type="arabicPeriod"/>
            </a:pPr>
            <a:r>
              <a:rPr lang="en-US" altLang="en-US" sz="2800" kern="0" dirty="0" smtClean="0"/>
              <a:t>No change</a:t>
            </a:r>
          </a:p>
          <a:p>
            <a:pPr marL="914400" lvl="1" indent="-514350">
              <a:lnSpc>
                <a:spcPct val="80000"/>
              </a:lnSpc>
              <a:buFont typeface="+mj-lt"/>
              <a:buAutoNum type="arabicPeriod"/>
            </a:pPr>
            <a:r>
              <a:rPr lang="en-US" altLang="en-US" kern="0" dirty="0" smtClean="0"/>
              <a:t>Yes/No 5-7</a:t>
            </a:r>
          </a:p>
          <a:p>
            <a:pPr>
              <a:lnSpc>
                <a:spcPct val="80000"/>
              </a:lnSpc>
            </a:pPr>
            <a:endParaRPr lang="en-US" altLang="en-US" sz="2000" kern="0" dirty="0"/>
          </a:p>
        </p:txBody>
      </p:sp>
    </p:spTree>
    <p:extLst>
      <p:ext uri="{BB962C8B-B14F-4D97-AF65-F5344CB8AC3E}">
        <p14:creationId xmlns:p14="http://schemas.microsoft.com/office/powerpoint/2010/main" val="9773079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July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19</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1 </a:t>
            </a:r>
            <a:r>
              <a:rPr lang="en-US" dirty="0" smtClean="0"/>
              <a:t>– Teleconference CIDs</a:t>
            </a:r>
            <a:endParaRPr lang="en-GB" dirty="0"/>
          </a:p>
        </p:txBody>
      </p:sp>
      <p:sp>
        <p:nvSpPr>
          <p:cNvPr id="6" name="Rectangle 3"/>
          <p:cNvSpPr txBox="1">
            <a:spLocks noChangeArrowheads="1"/>
          </p:cNvSpPr>
          <p:nvPr/>
        </p:nvSpPr>
        <p:spPr bwMode="auto">
          <a:xfrm>
            <a:off x="2191809" y="1981200"/>
            <a:ext cx="7772400" cy="426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kern="0" dirty="0" smtClean="0"/>
              <a:t>Resolve CID 331 as “Accepted”. </a:t>
            </a:r>
          </a:p>
          <a:p>
            <a:pPr>
              <a:lnSpc>
                <a:spcPct val="80000"/>
              </a:lnSpc>
            </a:pPr>
            <a:endParaRPr lang="en-US" altLang="en-US" kern="0" dirty="0"/>
          </a:p>
          <a:p>
            <a:pPr>
              <a:lnSpc>
                <a:spcPct val="80000"/>
              </a:lnSpc>
            </a:pPr>
            <a:r>
              <a:rPr lang="en-US" altLang="en-US" kern="0" dirty="0" smtClean="0"/>
              <a:t>Moved</a:t>
            </a:r>
            <a:r>
              <a:rPr lang="en-US" altLang="en-US" kern="0" dirty="0" smtClean="0"/>
              <a:t>: </a:t>
            </a:r>
            <a:r>
              <a:rPr lang="en-US" altLang="en-US" kern="0" dirty="0" err="1" smtClean="0"/>
              <a:t>Jouni</a:t>
            </a:r>
            <a:r>
              <a:rPr lang="en-US" altLang="en-US" kern="0" dirty="0" smtClean="0"/>
              <a:t> </a:t>
            </a:r>
            <a:r>
              <a:rPr lang="en-US" altLang="en-US" kern="0" dirty="0" err="1" smtClean="0"/>
              <a:t>Malinen</a:t>
            </a:r>
            <a:endParaRPr lang="en-US" altLang="en-US" kern="0" dirty="0" smtClean="0"/>
          </a:p>
          <a:p>
            <a:pPr>
              <a:lnSpc>
                <a:spcPct val="80000"/>
              </a:lnSpc>
            </a:pPr>
            <a:r>
              <a:rPr lang="en-US" altLang="en-US" kern="0" dirty="0" smtClean="0"/>
              <a:t>Seconded: </a:t>
            </a:r>
            <a:r>
              <a:rPr lang="en-US" altLang="en-US" kern="0" dirty="0" smtClean="0"/>
              <a:t>Mike </a:t>
            </a:r>
            <a:r>
              <a:rPr lang="en-US" altLang="en-US" kern="0" dirty="0" err="1" smtClean="0"/>
              <a:t>Montemurro</a:t>
            </a:r>
            <a:endParaRPr lang="en-US" altLang="en-US" kern="0" dirty="0" smtClean="0"/>
          </a:p>
          <a:p>
            <a:pPr>
              <a:lnSpc>
                <a:spcPct val="80000"/>
              </a:lnSpc>
            </a:pPr>
            <a:r>
              <a:rPr lang="en-US" altLang="en-US" kern="0" dirty="0" smtClean="0"/>
              <a:t>Result</a:t>
            </a:r>
            <a:r>
              <a:rPr lang="en-US" altLang="en-US" kern="0" dirty="0" smtClean="0"/>
              <a:t>: 18-0-0 passes</a:t>
            </a:r>
            <a:endParaRPr lang="en-US" altLang="en-US" kern="0" dirty="0" smtClean="0"/>
          </a:p>
          <a:p>
            <a:pPr>
              <a:lnSpc>
                <a:spcPct val="80000"/>
              </a:lnSpc>
            </a:pPr>
            <a:endParaRPr lang="en-US" altLang="en-US" sz="2000" kern="0" dirty="0"/>
          </a:p>
          <a:p>
            <a:pPr>
              <a:lnSpc>
                <a:spcPct val="80000"/>
              </a:lnSpc>
            </a:pPr>
            <a:endParaRPr lang="en-US" altLang="en-US" sz="2000" kern="0" dirty="0"/>
          </a:p>
          <a:p>
            <a:pPr>
              <a:lnSpc>
                <a:spcPct val="80000"/>
              </a:lnSpc>
            </a:pPr>
            <a:r>
              <a:rPr lang="en-US" altLang="en-US" sz="2000" kern="0" dirty="0" smtClean="0"/>
              <a:t>Note this incorporates the changes in </a:t>
            </a:r>
            <a:r>
              <a:rPr lang="en-GB" sz="2000" u="sng" dirty="0">
                <a:hlinkClick r:id="rId2"/>
              </a:rPr>
              <a:t>https://</a:t>
            </a:r>
            <a:r>
              <a:rPr lang="en-GB" sz="2000" u="sng" dirty="0" smtClean="0">
                <a:hlinkClick r:id="rId2"/>
              </a:rPr>
              <a:t>mentor.ieee.org/802.11/dcn/17/11-17-0871-00-000m-extended-nss-editorial-errata.docx</a:t>
            </a:r>
            <a:r>
              <a:rPr lang="en-US" sz="2000" kern="0" dirty="0" smtClean="0"/>
              <a:t> as agreed on the 2017-05-30 teleconference</a:t>
            </a:r>
            <a:endParaRPr lang="en-GB" sz="2000" dirty="0"/>
          </a:p>
        </p:txBody>
      </p:sp>
    </p:spTree>
    <p:extLst>
      <p:ext uri="{BB962C8B-B14F-4D97-AF65-F5344CB8AC3E}">
        <p14:creationId xmlns:p14="http://schemas.microsoft.com/office/powerpoint/2010/main" val="2852594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a:t>July 2017</a:t>
            </a:r>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4100"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dirty="0" smtClean="0"/>
              <a:t>Abstract</a:t>
            </a:r>
          </a:p>
        </p:txBody>
      </p:sp>
      <p:sp>
        <p:nvSpPr>
          <p:cNvPr id="3078" name="Rectangle 3"/>
          <p:cNvSpPr>
            <a:spLocks noGrp="1" noChangeArrowheads="1"/>
          </p:cNvSpPr>
          <p:nvPr>
            <p:ph type="body" idx="1"/>
          </p:nvPr>
        </p:nvSpPr>
        <p:spPr/>
        <p:txBody>
          <a:bodyPr/>
          <a:lstStyle/>
          <a:p>
            <a:pPr>
              <a:buFontTx/>
              <a:buNone/>
            </a:pPr>
            <a:r>
              <a:rPr lang="en-US" altLang="en-US" dirty="0" smtClean="0"/>
              <a:t>	This presentation contains the IEEE 802.11 </a:t>
            </a:r>
            <a:r>
              <a:rPr lang="en-US" altLang="en-US" dirty="0" err="1" smtClean="0"/>
              <a:t>TGmd</a:t>
            </a:r>
            <a:r>
              <a:rPr lang="en-US" altLang="en-US" dirty="0" smtClean="0"/>
              <a:t> agenda for the July 2017 session.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July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20</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2 </a:t>
            </a:r>
            <a:r>
              <a:rPr lang="en-US" dirty="0" smtClean="0"/>
              <a:t>– July </a:t>
            </a:r>
            <a:r>
              <a:rPr lang="en-US" dirty="0" smtClean="0"/>
              <a:t>session &amp; </a:t>
            </a:r>
            <a:r>
              <a:rPr lang="en-US" dirty="0" err="1" smtClean="0"/>
              <a:t>telecon</a:t>
            </a:r>
            <a:r>
              <a:rPr lang="en-US" dirty="0" smtClean="0"/>
              <a:t> CIDs </a:t>
            </a:r>
            <a:endParaRPr lang="en-GB" dirty="0"/>
          </a:p>
        </p:txBody>
      </p:sp>
      <p:sp>
        <p:nvSpPr>
          <p:cNvPr id="6" name="Rectangle 3"/>
          <p:cNvSpPr txBox="1">
            <a:spLocks noChangeArrowheads="1"/>
          </p:cNvSpPr>
          <p:nvPr/>
        </p:nvSpPr>
        <p:spPr bwMode="auto">
          <a:xfrm>
            <a:off x="2191808" y="1981200"/>
            <a:ext cx="9466791" cy="426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Approve the comment resolutions on the</a:t>
            </a:r>
          </a:p>
          <a:p>
            <a:pPr lvl="1">
              <a:lnSpc>
                <a:spcPct val="80000"/>
              </a:lnSpc>
            </a:pPr>
            <a:r>
              <a:rPr lang="en-US" altLang="en-US" sz="2400" kern="0" dirty="0" smtClean="0"/>
              <a:t>“PHY Motion A” </a:t>
            </a:r>
            <a:r>
              <a:rPr lang="en-US" altLang="en-US" sz="2400" kern="0" dirty="0"/>
              <a:t>tab in </a:t>
            </a:r>
            <a:r>
              <a:rPr lang="en-US" altLang="en-US" sz="2400" kern="0" dirty="0">
                <a:hlinkClick r:id="rId2"/>
              </a:rPr>
              <a:t>https://</a:t>
            </a:r>
            <a:r>
              <a:rPr lang="en-US" altLang="en-US" sz="2400" kern="0" dirty="0" smtClean="0">
                <a:hlinkClick r:id="rId2"/>
              </a:rPr>
              <a:t>mentor.ieee.org/802.11/dcn/17/11-17-0930-02-000m-revmd-cc25-phy-plus-comments.xls</a:t>
            </a:r>
            <a:r>
              <a:rPr lang="en-US" altLang="en-US" sz="2400" kern="0" dirty="0" smtClean="0"/>
              <a:t> </a:t>
            </a:r>
            <a:r>
              <a:rPr lang="en-US" altLang="en-US" sz="2400" kern="0" dirty="0" smtClean="0"/>
              <a:t>and the</a:t>
            </a:r>
          </a:p>
          <a:p>
            <a:pPr lvl="1">
              <a:lnSpc>
                <a:spcPct val="80000"/>
              </a:lnSpc>
            </a:pPr>
            <a:r>
              <a:rPr lang="en-US" altLang="en-US" sz="2400" kern="0" dirty="0" smtClean="0"/>
              <a:t>“Comments for approving” </a:t>
            </a:r>
            <a:r>
              <a:rPr lang="en-US" altLang="en-US" sz="2400" kern="0" dirty="0"/>
              <a:t>tab in </a:t>
            </a:r>
            <a:r>
              <a:rPr lang="en-US" altLang="en-US" sz="2400" kern="0" dirty="0">
                <a:hlinkClick r:id="rId3"/>
              </a:rPr>
              <a:t>https://</a:t>
            </a:r>
            <a:r>
              <a:rPr lang="en-US" altLang="en-US" sz="2400" kern="0" dirty="0" smtClean="0">
                <a:hlinkClick r:id="rId3"/>
              </a:rPr>
              <a:t>mentor.ieee.org/802.11/dcn/17/11-17-0956-04-000m-revmd-wg-cc25-for-editor-ad-hoc.xls</a:t>
            </a:r>
            <a:r>
              <a:rPr lang="en-US" altLang="en-US" sz="2400" kern="0" dirty="0" smtClean="0"/>
              <a:t> except CID 123</a:t>
            </a:r>
          </a:p>
          <a:p>
            <a:pPr lvl="1">
              <a:lnSpc>
                <a:spcPct val="80000"/>
              </a:lnSpc>
            </a:pPr>
            <a:r>
              <a:rPr lang="en-US" altLang="en-US" sz="2400" kern="0" dirty="0" smtClean="0"/>
              <a:t>“Motion MAC-A” </a:t>
            </a:r>
            <a:r>
              <a:rPr lang="en-US" altLang="en-US" sz="2400" kern="0" dirty="0"/>
              <a:t>tab in </a:t>
            </a:r>
            <a:r>
              <a:rPr lang="en-US" altLang="en-US" sz="2400" kern="0" dirty="0">
                <a:hlinkClick r:id="rId4"/>
              </a:rPr>
              <a:t>https://</a:t>
            </a:r>
            <a:r>
              <a:rPr lang="en-US" altLang="en-US" sz="2400" kern="0" dirty="0" smtClean="0">
                <a:hlinkClick r:id="rId4"/>
              </a:rPr>
              <a:t>mentor.ieee.org/802.11/dcn/17/11-17-0927-04-000m-revmd-mac-comments.xls</a:t>
            </a:r>
            <a:r>
              <a:rPr lang="en-US" altLang="en-US" sz="2400" kern="0" dirty="0" smtClean="0"/>
              <a:t> </a:t>
            </a:r>
          </a:p>
          <a:p>
            <a:pPr marL="457200" lvl="1" indent="0">
              <a:lnSpc>
                <a:spcPct val="80000"/>
              </a:lnSpc>
              <a:buNone/>
            </a:pPr>
            <a:endParaRPr lang="en-US" altLang="en-US" sz="2400" kern="0" dirty="0" smtClean="0"/>
          </a:p>
          <a:p>
            <a:pPr>
              <a:lnSpc>
                <a:spcPct val="80000"/>
              </a:lnSpc>
            </a:pPr>
            <a:r>
              <a:rPr lang="en-US" altLang="en-US" sz="2800" kern="0" dirty="0" smtClean="0"/>
              <a:t>Moved: Stephen McCann</a:t>
            </a:r>
            <a:endParaRPr lang="en-US" altLang="en-US" sz="2800" kern="0" dirty="0" smtClean="0"/>
          </a:p>
          <a:p>
            <a:pPr>
              <a:lnSpc>
                <a:spcPct val="80000"/>
              </a:lnSpc>
            </a:pPr>
            <a:r>
              <a:rPr lang="en-US" altLang="en-US" sz="2800" kern="0" dirty="0" smtClean="0"/>
              <a:t>Seconded: </a:t>
            </a:r>
            <a:r>
              <a:rPr lang="en-US" altLang="en-US" sz="2800" kern="0" dirty="0" smtClean="0"/>
              <a:t> Emily Qi</a:t>
            </a:r>
            <a:endParaRPr lang="en-US" altLang="en-US" sz="2800" kern="0" dirty="0" smtClean="0"/>
          </a:p>
          <a:p>
            <a:pPr>
              <a:lnSpc>
                <a:spcPct val="80000"/>
              </a:lnSpc>
            </a:pPr>
            <a:r>
              <a:rPr lang="en-US" altLang="en-US" sz="2800" kern="0" dirty="0" smtClean="0"/>
              <a:t>Result</a:t>
            </a:r>
            <a:r>
              <a:rPr lang="en-US" altLang="en-US" sz="2800" kern="0" dirty="0" smtClean="0"/>
              <a:t>: 17-0-0</a:t>
            </a:r>
            <a:endParaRPr lang="en-US" altLang="en-US" sz="2800" kern="0" dirty="0" smtClean="0"/>
          </a:p>
          <a:p>
            <a:pPr>
              <a:lnSpc>
                <a:spcPct val="80000"/>
              </a:lnSpc>
            </a:pP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23440838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July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21</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3 </a:t>
            </a:r>
            <a:r>
              <a:rPr lang="en-US" dirty="0" smtClean="0"/>
              <a:t>– </a:t>
            </a:r>
            <a:r>
              <a:rPr lang="en-US" dirty="0" err="1" smtClean="0"/>
              <a:t>Mis</a:t>
            </a:r>
            <a:r>
              <a:rPr lang="en-US" dirty="0" smtClean="0"/>
              <a:t>-submitted CIDs</a:t>
            </a:r>
            <a:endParaRPr lang="en-GB" dirty="0"/>
          </a:p>
        </p:txBody>
      </p:sp>
      <p:sp>
        <p:nvSpPr>
          <p:cNvPr id="6" name="Rectangle 3"/>
          <p:cNvSpPr txBox="1">
            <a:spLocks noChangeArrowheads="1"/>
          </p:cNvSpPr>
          <p:nvPr/>
        </p:nvSpPr>
        <p:spPr bwMode="auto">
          <a:xfrm>
            <a:off x="2191808" y="1981200"/>
            <a:ext cx="8399991" cy="426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kern="0" dirty="0" smtClean="0"/>
              <a:t>Resolve CIDs 332, 333, 334, 335 as “Rejected” with a resolution of </a:t>
            </a:r>
            <a:r>
              <a:rPr lang="en-US" altLang="en-US" kern="0" dirty="0"/>
              <a:t>“Comment is for the LC TIG Comment review not the </a:t>
            </a:r>
            <a:r>
              <a:rPr lang="en-US" altLang="en-US" kern="0" dirty="0" err="1"/>
              <a:t>REVmd</a:t>
            </a:r>
            <a:r>
              <a:rPr lang="en-US" altLang="en-US" kern="0" dirty="0"/>
              <a:t> Comment Collection</a:t>
            </a:r>
            <a:r>
              <a:rPr lang="en-US" altLang="en-US" kern="0" dirty="0" smtClean="0"/>
              <a:t>.”</a:t>
            </a:r>
            <a:endParaRPr lang="en-US" altLang="en-US" kern="0" dirty="0" smtClean="0"/>
          </a:p>
          <a:p>
            <a:pPr>
              <a:lnSpc>
                <a:spcPct val="80000"/>
              </a:lnSpc>
            </a:pPr>
            <a:endParaRPr lang="en-US" altLang="en-US" kern="0" dirty="0"/>
          </a:p>
          <a:p>
            <a:pPr>
              <a:lnSpc>
                <a:spcPct val="80000"/>
              </a:lnSpc>
            </a:pPr>
            <a:r>
              <a:rPr lang="en-US" altLang="en-US" kern="0" dirty="0" smtClean="0"/>
              <a:t>Moved</a:t>
            </a:r>
            <a:r>
              <a:rPr lang="en-US" altLang="en-US" kern="0" dirty="0" smtClean="0"/>
              <a:t>: Jon </a:t>
            </a:r>
            <a:r>
              <a:rPr lang="en-US" altLang="en-US" kern="0" dirty="0" err="1" smtClean="0"/>
              <a:t>Rosdahl</a:t>
            </a:r>
            <a:endParaRPr lang="en-US" altLang="en-US" kern="0" dirty="0" smtClean="0"/>
          </a:p>
          <a:p>
            <a:pPr>
              <a:lnSpc>
                <a:spcPct val="80000"/>
              </a:lnSpc>
            </a:pPr>
            <a:r>
              <a:rPr lang="en-US" altLang="en-US" kern="0" dirty="0" smtClean="0"/>
              <a:t>Seconded: </a:t>
            </a:r>
            <a:r>
              <a:rPr lang="en-US" altLang="en-US" kern="0" dirty="0" smtClean="0"/>
              <a:t>Mike </a:t>
            </a:r>
            <a:r>
              <a:rPr lang="en-US" altLang="en-US" kern="0" dirty="0" err="1" smtClean="0"/>
              <a:t>Montemurro</a:t>
            </a:r>
            <a:endParaRPr lang="en-US" altLang="en-US" kern="0" dirty="0" smtClean="0"/>
          </a:p>
          <a:p>
            <a:pPr>
              <a:lnSpc>
                <a:spcPct val="80000"/>
              </a:lnSpc>
            </a:pPr>
            <a:r>
              <a:rPr lang="en-US" altLang="en-US" kern="0" dirty="0" smtClean="0"/>
              <a:t>Result</a:t>
            </a:r>
            <a:r>
              <a:rPr lang="en-US" altLang="en-US" kern="0" dirty="0" smtClean="0"/>
              <a:t>: Unanimous</a:t>
            </a:r>
            <a:endParaRPr lang="en-US" altLang="en-US" kern="0" dirty="0" smtClean="0"/>
          </a:p>
          <a:p>
            <a:pPr>
              <a:lnSpc>
                <a:spcPct val="80000"/>
              </a:lnSpc>
            </a:pP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41469698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July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22</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4 </a:t>
            </a:r>
            <a:r>
              <a:rPr lang="en-US" dirty="0" smtClean="0"/>
              <a:t>– </a:t>
            </a:r>
            <a:r>
              <a:rPr lang="en-US" dirty="0" smtClean="0"/>
              <a:t>11ai editorial CIDs</a:t>
            </a:r>
            <a:endParaRPr lang="en-GB" dirty="0"/>
          </a:p>
        </p:txBody>
      </p:sp>
      <p:sp>
        <p:nvSpPr>
          <p:cNvPr id="6" name="Rectangle 3"/>
          <p:cNvSpPr txBox="1">
            <a:spLocks noChangeArrowheads="1"/>
          </p:cNvSpPr>
          <p:nvPr/>
        </p:nvSpPr>
        <p:spPr bwMode="auto">
          <a:xfrm>
            <a:off x="2191808" y="1981200"/>
            <a:ext cx="8399991" cy="426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kern="0" dirty="0" smtClean="0"/>
              <a:t>Resolve </a:t>
            </a:r>
            <a:r>
              <a:rPr lang="en-US" altLang="en-US" kern="0" dirty="0" smtClean="0"/>
              <a:t>CIDs</a:t>
            </a:r>
            <a:r>
              <a:rPr lang="en-GB" dirty="0" smtClean="0"/>
              <a:t> </a:t>
            </a:r>
            <a:r>
              <a:rPr lang="en-GB" dirty="0"/>
              <a:t>8, 9, 10, 11, 12, 16, 347, and 348, </a:t>
            </a:r>
            <a:r>
              <a:rPr lang="en-US" altLang="en-US" kern="0" dirty="0" smtClean="0"/>
              <a:t>as </a:t>
            </a:r>
            <a:r>
              <a:rPr lang="en-US" altLang="en-US" kern="0" dirty="0" smtClean="0"/>
              <a:t>“</a:t>
            </a:r>
            <a:r>
              <a:rPr lang="en-US" altLang="en-US" kern="0" dirty="0" smtClean="0"/>
              <a:t>Revised” </a:t>
            </a:r>
            <a:r>
              <a:rPr lang="en-US" altLang="en-US" kern="0" dirty="0" smtClean="0"/>
              <a:t>with a resolution of </a:t>
            </a:r>
            <a:r>
              <a:rPr lang="en-US" altLang="en-US" kern="0" dirty="0" smtClean="0"/>
              <a:t>“Incorporate the text changes </a:t>
            </a:r>
            <a:r>
              <a:rPr lang="en-US" altLang="en-US" kern="0" dirty="0"/>
              <a:t>in </a:t>
            </a:r>
            <a:r>
              <a:rPr lang="en-US" altLang="en-US" kern="0" dirty="0">
                <a:hlinkClick r:id="rId2"/>
              </a:rPr>
              <a:t>https://</a:t>
            </a:r>
            <a:r>
              <a:rPr lang="en-US" altLang="en-US" kern="0" dirty="0" smtClean="0">
                <a:hlinkClick r:id="rId2"/>
              </a:rPr>
              <a:t>mentor.ieee.org/802.11/dcn/17/11-17-1076-02-000m-cc25-proposed-resolutions-for-cid-8-and-others.doc</a:t>
            </a:r>
            <a:r>
              <a:rPr lang="en-US" altLang="en-US" kern="0" dirty="0" smtClean="0"/>
              <a:t> . </a:t>
            </a:r>
            <a:r>
              <a:rPr lang="en-US" altLang="en-US" kern="0" dirty="0" smtClean="0"/>
              <a:t>These changes resolve the comment in the direction suggested by the commenter.”</a:t>
            </a:r>
            <a:endParaRPr lang="en-US" altLang="en-US" kern="0" dirty="0" smtClean="0"/>
          </a:p>
          <a:p>
            <a:pPr>
              <a:lnSpc>
                <a:spcPct val="80000"/>
              </a:lnSpc>
            </a:pPr>
            <a:endParaRPr lang="en-US" altLang="en-US" kern="0" dirty="0"/>
          </a:p>
          <a:p>
            <a:pPr>
              <a:lnSpc>
                <a:spcPct val="80000"/>
              </a:lnSpc>
            </a:pPr>
            <a:r>
              <a:rPr lang="en-US" altLang="en-US" kern="0" dirty="0" smtClean="0"/>
              <a:t>Moved</a:t>
            </a:r>
            <a:r>
              <a:rPr lang="en-US" altLang="en-US" kern="0" dirty="0" smtClean="0"/>
              <a:t>: Emily Qi</a:t>
            </a:r>
            <a:endParaRPr lang="en-US" altLang="en-US" kern="0" dirty="0" smtClean="0"/>
          </a:p>
          <a:p>
            <a:pPr>
              <a:lnSpc>
                <a:spcPct val="80000"/>
              </a:lnSpc>
            </a:pPr>
            <a:r>
              <a:rPr lang="en-US" altLang="en-US" kern="0" dirty="0" smtClean="0"/>
              <a:t>Seconded: </a:t>
            </a:r>
            <a:r>
              <a:rPr lang="en-US" altLang="en-US" kern="0" dirty="0" smtClean="0"/>
              <a:t>Stephen McCann</a:t>
            </a:r>
            <a:endParaRPr lang="en-US" altLang="en-US" kern="0" dirty="0" smtClean="0"/>
          </a:p>
          <a:p>
            <a:pPr>
              <a:lnSpc>
                <a:spcPct val="80000"/>
              </a:lnSpc>
            </a:pPr>
            <a:r>
              <a:rPr lang="en-US" altLang="en-US" kern="0" dirty="0" smtClean="0"/>
              <a:t>Result</a:t>
            </a:r>
            <a:r>
              <a:rPr lang="en-US" altLang="en-US" kern="0" dirty="0" smtClean="0"/>
              <a:t>: unanimous</a:t>
            </a:r>
            <a:endParaRPr lang="en-US" altLang="en-US" kern="0" dirty="0" smtClean="0"/>
          </a:p>
          <a:p>
            <a:pPr>
              <a:lnSpc>
                <a:spcPct val="80000"/>
              </a:lnSpc>
            </a:pP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12186702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July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23</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a:t>
            </a:r>
            <a:r>
              <a:rPr lang="en-US" dirty="0" smtClean="0"/>
              <a:t>5 – 11ai FILS fixes CIDs</a:t>
            </a:r>
            <a:endParaRPr lang="en-GB" dirty="0"/>
          </a:p>
        </p:txBody>
      </p:sp>
      <p:sp>
        <p:nvSpPr>
          <p:cNvPr id="6" name="Rectangle 3"/>
          <p:cNvSpPr txBox="1">
            <a:spLocks noChangeArrowheads="1"/>
          </p:cNvSpPr>
          <p:nvPr/>
        </p:nvSpPr>
        <p:spPr bwMode="auto">
          <a:xfrm>
            <a:off x="2191808" y="1981200"/>
            <a:ext cx="8399991" cy="426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kern="0" dirty="0" smtClean="0"/>
              <a:t>Resolve CIDs </a:t>
            </a:r>
            <a:r>
              <a:rPr lang="en-GB" dirty="0" smtClean="0"/>
              <a:t>102 and 114,  </a:t>
            </a:r>
            <a:r>
              <a:rPr lang="en-US" altLang="en-US" kern="0" dirty="0" smtClean="0"/>
              <a:t>as </a:t>
            </a:r>
            <a:r>
              <a:rPr lang="en-US" altLang="en-US" kern="0" dirty="0" smtClean="0"/>
              <a:t>“</a:t>
            </a:r>
            <a:r>
              <a:rPr lang="en-US" altLang="en-US" kern="0" dirty="0" smtClean="0"/>
              <a:t>Revised” </a:t>
            </a:r>
            <a:r>
              <a:rPr lang="en-US" altLang="en-US" kern="0" dirty="0" smtClean="0"/>
              <a:t>with a resolution of </a:t>
            </a:r>
            <a:r>
              <a:rPr lang="en-US" altLang="en-US" kern="0" dirty="0" smtClean="0"/>
              <a:t>“Incorporate the text changes </a:t>
            </a:r>
            <a:r>
              <a:rPr lang="en-US" altLang="en-US" kern="0" dirty="0"/>
              <a:t>in </a:t>
            </a:r>
            <a:r>
              <a:rPr lang="en-US" altLang="en-US" kern="0" dirty="0" smtClean="0">
                <a:hlinkClick r:id="rId2"/>
              </a:rPr>
              <a:t>https://mentor.ieee.org/802.11/dcn/17/11-17-0906-04-000m-fils-fixes.docx</a:t>
            </a:r>
            <a:r>
              <a:rPr lang="en-US" altLang="en-US" kern="0" dirty="0" smtClean="0"/>
              <a:t> except for changes to 9.4.2.171.2. </a:t>
            </a:r>
            <a:r>
              <a:rPr lang="en-US" altLang="en-US" kern="0" dirty="0" smtClean="0"/>
              <a:t>These changes resolve the comment in the direction suggested by the commenter.” and</a:t>
            </a:r>
          </a:p>
          <a:p>
            <a:pPr>
              <a:lnSpc>
                <a:spcPct val="80000"/>
              </a:lnSpc>
            </a:pPr>
            <a:r>
              <a:rPr lang="en-US" altLang="en-US" kern="0" dirty="0" smtClean="0"/>
              <a:t>Resolve CID 232 as “Accepted”</a:t>
            </a:r>
            <a:endParaRPr lang="en-US" altLang="en-US" kern="0" dirty="0" smtClean="0"/>
          </a:p>
          <a:p>
            <a:pPr>
              <a:lnSpc>
                <a:spcPct val="80000"/>
              </a:lnSpc>
            </a:pPr>
            <a:endParaRPr lang="en-US" altLang="en-US" kern="0" dirty="0"/>
          </a:p>
          <a:p>
            <a:pPr>
              <a:lnSpc>
                <a:spcPct val="80000"/>
              </a:lnSpc>
            </a:pPr>
            <a:r>
              <a:rPr lang="en-US" altLang="en-US" kern="0" dirty="0" smtClean="0"/>
              <a:t>Moved</a:t>
            </a:r>
            <a:r>
              <a:rPr lang="en-US" altLang="en-US" kern="0" dirty="0" smtClean="0"/>
              <a:t>: </a:t>
            </a:r>
            <a:r>
              <a:rPr lang="en-US" altLang="en-US" kern="0" dirty="0" err="1" smtClean="0"/>
              <a:t>Jouni</a:t>
            </a:r>
            <a:r>
              <a:rPr lang="en-US" altLang="en-US" kern="0" dirty="0" smtClean="0"/>
              <a:t> </a:t>
            </a:r>
            <a:r>
              <a:rPr lang="en-US" altLang="en-US" kern="0" dirty="0" err="1" smtClean="0"/>
              <a:t>Malinen</a:t>
            </a:r>
            <a:endParaRPr lang="en-US" altLang="en-US" kern="0" dirty="0" smtClean="0"/>
          </a:p>
          <a:p>
            <a:pPr>
              <a:lnSpc>
                <a:spcPct val="80000"/>
              </a:lnSpc>
            </a:pPr>
            <a:r>
              <a:rPr lang="en-US" altLang="en-US" kern="0" dirty="0" smtClean="0"/>
              <a:t>Seconded: </a:t>
            </a:r>
            <a:r>
              <a:rPr lang="en-US" altLang="en-US" kern="0" dirty="0" smtClean="0"/>
              <a:t>Mike </a:t>
            </a:r>
            <a:r>
              <a:rPr lang="en-US" altLang="en-US" kern="0" dirty="0" err="1" smtClean="0"/>
              <a:t>Montemurro</a:t>
            </a:r>
            <a:r>
              <a:rPr lang="en-US" altLang="en-US" kern="0" dirty="0" smtClean="0"/>
              <a:t> </a:t>
            </a:r>
            <a:endParaRPr lang="en-US" altLang="en-US" kern="0" dirty="0" smtClean="0"/>
          </a:p>
          <a:p>
            <a:pPr>
              <a:lnSpc>
                <a:spcPct val="80000"/>
              </a:lnSpc>
            </a:pPr>
            <a:r>
              <a:rPr lang="en-US" altLang="en-US" kern="0" dirty="0" smtClean="0"/>
              <a:t>Result</a:t>
            </a:r>
            <a:r>
              <a:rPr lang="en-US" altLang="en-US" kern="0" dirty="0" smtClean="0"/>
              <a:t>: 16-0-0</a:t>
            </a:r>
            <a:endParaRPr lang="en-US" altLang="en-US" kern="0" dirty="0" smtClean="0"/>
          </a:p>
          <a:p>
            <a:pPr>
              <a:lnSpc>
                <a:spcPct val="80000"/>
              </a:lnSpc>
            </a:pP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9394242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July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24</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6 </a:t>
            </a:r>
            <a:r>
              <a:rPr lang="en-US" dirty="0" smtClean="0"/>
              <a:t>– </a:t>
            </a:r>
            <a:r>
              <a:rPr lang="en-US" dirty="0" smtClean="0"/>
              <a:t>Editor2 </a:t>
            </a:r>
            <a:r>
              <a:rPr lang="en-US" dirty="0" smtClean="0"/>
              <a:t>CIDs </a:t>
            </a:r>
            <a:endParaRPr lang="en-GB" dirty="0"/>
          </a:p>
        </p:txBody>
      </p:sp>
      <p:sp>
        <p:nvSpPr>
          <p:cNvPr id="6" name="Rectangle 3"/>
          <p:cNvSpPr txBox="1">
            <a:spLocks noChangeArrowheads="1"/>
          </p:cNvSpPr>
          <p:nvPr/>
        </p:nvSpPr>
        <p:spPr bwMode="auto">
          <a:xfrm>
            <a:off x="2191808" y="1981200"/>
            <a:ext cx="9466791" cy="426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Approve the comment resolutions on the</a:t>
            </a:r>
          </a:p>
          <a:p>
            <a:pPr lvl="1">
              <a:lnSpc>
                <a:spcPct val="80000"/>
              </a:lnSpc>
            </a:pPr>
            <a:r>
              <a:rPr lang="en-US" altLang="en-US" sz="2400" kern="0" dirty="0" smtClean="0"/>
              <a:t>“</a:t>
            </a:r>
            <a:r>
              <a:rPr lang="en-US" altLang="en-US" sz="2400" kern="0" dirty="0" smtClean="0"/>
              <a:t>Comments</a:t>
            </a:r>
            <a:r>
              <a:rPr lang="en-US" altLang="en-US" sz="2400" kern="0" dirty="0" smtClean="0"/>
              <a:t>” </a:t>
            </a:r>
            <a:r>
              <a:rPr lang="en-US" altLang="en-US" sz="2400" kern="0" dirty="0"/>
              <a:t>tab in </a:t>
            </a:r>
            <a:r>
              <a:rPr lang="en-US" altLang="en-US" sz="2400" kern="0" dirty="0">
                <a:hlinkClick r:id="rId2"/>
              </a:rPr>
              <a:t>https://</a:t>
            </a:r>
            <a:r>
              <a:rPr lang="en-US" altLang="en-US" sz="2400" kern="0" dirty="0" smtClean="0">
                <a:hlinkClick r:id="rId2"/>
              </a:rPr>
              <a:t>mentor.ieee.org/802.11/dcn/17/11-17-0929-01-000m-revmd-editor2-comments.xlsx</a:t>
            </a:r>
            <a:r>
              <a:rPr lang="en-US" altLang="en-US" sz="2400" kern="0" dirty="0" smtClean="0"/>
              <a:t> , except for CIDs 246, 189, 235, 331, 48, 231, 238, 263</a:t>
            </a:r>
          </a:p>
          <a:p>
            <a:pPr lvl="1">
              <a:lnSpc>
                <a:spcPct val="80000"/>
              </a:lnSpc>
            </a:pPr>
            <a:endParaRPr lang="en-US" altLang="en-US" sz="2400" kern="0" dirty="0" smtClean="0"/>
          </a:p>
          <a:p>
            <a:pPr>
              <a:lnSpc>
                <a:spcPct val="80000"/>
              </a:lnSpc>
            </a:pPr>
            <a:r>
              <a:rPr lang="en-US" altLang="en-US" sz="2800" kern="0" dirty="0" smtClean="0"/>
              <a:t>Moved: Emily Qi</a:t>
            </a:r>
            <a:endParaRPr lang="en-US" altLang="en-US" sz="2800" kern="0" dirty="0" smtClean="0"/>
          </a:p>
          <a:p>
            <a:pPr>
              <a:lnSpc>
                <a:spcPct val="80000"/>
              </a:lnSpc>
            </a:pPr>
            <a:r>
              <a:rPr lang="en-US" altLang="en-US" sz="2800" kern="0" dirty="0" smtClean="0"/>
              <a:t>Seconded: </a:t>
            </a:r>
            <a:r>
              <a:rPr lang="en-US" altLang="en-US" sz="2800" kern="0" dirty="0" smtClean="0"/>
              <a:t> Mike </a:t>
            </a:r>
            <a:r>
              <a:rPr lang="en-US" altLang="en-US" sz="2800" kern="0" dirty="0" err="1" smtClean="0"/>
              <a:t>Montemurro</a:t>
            </a:r>
            <a:r>
              <a:rPr lang="en-US" altLang="en-US" sz="2800" kern="0" dirty="0" smtClean="0"/>
              <a:t> </a:t>
            </a:r>
            <a:endParaRPr lang="en-US" altLang="en-US" sz="2800" kern="0" dirty="0" smtClean="0"/>
          </a:p>
          <a:p>
            <a:pPr>
              <a:lnSpc>
                <a:spcPct val="80000"/>
              </a:lnSpc>
            </a:pPr>
            <a:r>
              <a:rPr lang="en-US" altLang="en-US" sz="2800" kern="0" dirty="0" smtClean="0"/>
              <a:t>Result</a:t>
            </a:r>
            <a:r>
              <a:rPr lang="en-US" altLang="en-US" sz="2800" kern="0" dirty="0" smtClean="0"/>
              <a:t>: 15-0-0 </a:t>
            </a:r>
            <a:endParaRPr lang="en-US" altLang="en-US" sz="2800" kern="0" dirty="0" smtClean="0"/>
          </a:p>
          <a:p>
            <a:pPr>
              <a:lnSpc>
                <a:spcPct val="80000"/>
              </a:lnSpc>
            </a:pP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39445272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a:t>July 2017</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25</a:t>
            </a:fld>
            <a:endParaRPr lang="en-US" smtClean="0"/>
          </a:p>
        </p:txBody>
      </p:sp>
      <p:sp>
        <p:nvSpPr>
          <p:cNvPr id="25605" name="Rectangle 2"/>
          <p:cNvSpPr>
            <a:spLocks noGrp="1" noChangeArrowheads="1"/>
          </p:cNvSpPr>
          <p:nvPr>
            <p:ph type="title"/>
          </p:nvPr>
        </p:nvSpPr>
        <p:spPr/>
        <p:txBody>
          <a:bodyPr/>
          <a:lstStyle/>
          <a:p>
            <a:r>
              <a:rPr lang="en-US" altLang="en-US" dirty="0" smtClean="0"/>
              <a:t>July – Sept 2017 Meeting Planning</a:t>
            </a:r>
          </a:p>
        </p:txBody>
      </p:sp>
      <p:sp>
        <p:nvSpPr>
          <p:cNvPr id="25606" name="Rectangle 3"/>
          <p:cNvSpPr>
            <a:spLocks noGrp="1" noChangeArrowheads="1"/>
          </p:cNvSpPr>
          <p:nvPr>
            <p:ph type="body" idx="1"/>
          </p:nvPr>
        </p:nvSpPr>
        <p:spPr>
          <a:xfrm>
            <a:off x="2209800" y="1981200"/>
            <a:ext cx="7772400" cy="4191000"/>
          </a:xfrm>
        </p:spPr>
        <p:txBody>
          <a:bodyPr/>
          <a:lstStyle/>
          <a:p>
            <a:r>
              <a:rPr lang="en-US" altLang="en-US" sz="2000" dirty="0"/>
              <a:t>Objectives: Comment collection and IEEE </a:t>
            </a:r>
            <a:r>
              <a:rPr lang="en-US" altLang="en-US" sz="2000" dirty="0" err="1"/>
              <a:t>Std</a:t>
            </a:r>
            <a:r>
              <a:rPr lang="en-US" altLang="en-US" sz="2000" dirty="0"/>
              <a:t> 802.11ah-2016 roll-in (complete roll-in before Sept 2017 meeting)</a:t>
            </a:r>
          </a:p>
          <a:p>
            <a:r>
              <a:rPr lang="en-US" altLang="en-US" sz="2000" dirty="0"/>
              <a:t>Conference calls </a:t>
            </a:r>
          </a:p>
          <a:p>
            <a:pPr lvl="1"/>
            <a:r>
              <a:rPr lang="en-US" altLang="en-US" sz="1800" dirty="0"/>
              <a:t>Fridays July 28, August 4, 11, 18, 25, </a:t>
            </a:r>
            <a:r>
              <a:rPr lang="en-US" sz="1800" dirty="0"/>
              <a:t>10am Eastern 2 hours</a:t>
            </a:r>
            <a:endParaRPr lang="en-GB" sz="1800" dirty="0"/>
          </a:p>
          <a:p>
            <a:r>
              <a:rPr lang="en-US" altLang="en-US" sz="2000" dirty="0"/>
              <a:t>Potential October ad-hoc?</a:t>
            </a:r>
          </a:p>
          <a:p>
            <a:r>
              <a:rPr lang="en-US" altLang="en-US" sz="2000" dirty="0"/>
              <a:t>Schedule review</a:t>
            </a:r>
          </a:p>
          <a:p>
            <a:r>
              <a:rPr lang="en-US" altLang="en-US" sz="2000" dirty="0"/>
              <a:t>Availability of 11md D1.0 in the IEEE store</a:t>
            </a:r>
          </a:p>
          <a:p>
            <a:pPr lvl="1"/>
            <a:r>
              <a:rPr lang="en-US" altLang="en-US" sz="1800" dirty="0"/>
              <a:t>TBD</a:t>
            </a:r>
          </a:p>
          <a:p>
            <a:r>
              <a:rPr lang="en-US" altLang="en-US" sz="2000" dirty="0"/>
              <a:t>Forward to ISO JTC1/SC6 WG1</a:t>
            </a:r>
          </a:p>
          <a:p>
            <a:pPr lvl="1"/>
            <a:r>
              <a:rPr lang="en-US" altLang="en-US" sz="1800" dirty="0"/>
              <a:t>TBD</a:t>
            </a:r>
          </a:p>
        </p:txBody>
      </p:sp>
    </p:spTree>
    <p:extLst>
      <p:ext uri="{BB962C8B-B14F-4D97-AF65-F5344CB8AC3E}">
        <p14:creationId xmlns:p14="http://schemas.microsoft.com/office/powerpoint/2010/main" val="313388485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a:t>July 2017</a:t>
            </a:r>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5364"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26</a:t>
            </a:fld>
            <a:endParaRPr lang="en-US" smtClean="0"/>
          </a:p>
        </p:txBody>
      </p:sp>
      <p:sp>
        <p:nvSpPr>
          <p:cNvPr id="27653" name="Rectangle 2"/>
          <p:cNvSpPr>
            <a:spLocks noGrp="1" noChangeArrowheads="1"/>
          </p:cNvSpPr>
          <p:nvPr>
            <p:ph type="title"/>
          </p:nvPr>
        </p:nvSpPr>
        <p:spPr/>
        <p:txBody>
          <a:bodyPr/>
          <a:lstStyle/>
          <a:p>
            <a:r>
              <a:rPr lang="en-GB" altLang="en-US" dirty="0" smtClean="0"/>
              <a:t>References</a:t>
            </a:r>
          </a:p>
        </p:txBody>
      </p:sp>
      <p:sp>
        <p:nvSpPr>
          <p:cNvPr id="27654" name="Rectangle 3"/>
          <p:cNvSpPr>
            <a:spLocks noGrp="1" noChangeArrowheads="1"/>
          </p:cNvSpPr>
          <p:nvPr>
            <p:ph type="body" idx="1"/>
          </p:nvPr>
        </p:nvSpPr>
        <p:spPr>
          <a:xfrm>
            <a:off x="2209800" y="1524000"/>
            <a:ext cx="8229600" cy="5334000"/>
          </a:xfrm>
        </p:spPr>
        <p:txBody>
          <a:bodyPr/>
          <a:lstStyle/>
          <a:p>
            <a:r>
              <a:rPr lang="en-US" altLang="en-US" sz="2000" dirty="0">
                <a:hlinkClick r:id="rId3"/>
              </a:rPr>
              <a:t>https://mentor.ieee.org/802.11/dcn/17/11-17-0004-03-0000-revision-par-proposal-tgmd.doc</a:t>
            </a:r>
            <a:r>
              <a:rPr lang="en-US" altLang="en-US" sz="2000" dirty="0"/>
              <a:t> </a:t>
            </a:r>
          </a:p>
          <a:p>
            <a:r>
              <a:rPr lang="en-US" altLang="en-US" sz="2000" dirty="0"/>
              <a:t>Comments: </a:t>
            </a:r>
            <a:r>
              <a:rPr lang="en-US" altLang="en-US" sz="2000" dirty="0">
                <a:hlinkClick r:id="rId4"/>
              </a:rPr>
              <a:t>https://mentor.ieee.org/802.11/dcn/17/11-17-0914-00-000m-revmd-wg-cc-comments.xls</a:t>
            </a:r>
            <a:r>
              <a:rPr lang="en-US" altLang="en-US" sz="2000" dirty="0"/>
              <a:t> </a:t>
            </a:r>
          </a:p>
          <a:p>
            <a:r>
              <a:rPr lang="en-US" altLang="en-US" sz="2000" dirty="0"/>
              <a:t>Approved PARs: </a:t>
            </a:r>
            <a:r>
              <a:rPr lang="en-US" altLang="en-US" sz="2000" dirty="0">
                <a:hlinkClick r:id="rId5"/>
              </a:rPr>
              <a:t>https://standards.ieee.org/about/sba/index.html</a:t>
            </a:r>
            <a:r>
              <a:rPr lang="en-US" altLang="en-US" sz="2000" dirty="0"/>
              <a:t>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a:t>July 2017</a:t>
            </a:r>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TGmd</a:t>
            </a:r>
            <a:r>
              <a:rPr lang="en-US" altLang="en-US" sz="2400" dirty="0"/>
              <a:t> Agenda</a:t>
            </a:r>
          </a:p>
        </p:txBody>
      </p:sp>
      <p:sp>
        <p:nvSpPr>
          <p:cNvPr id="4103" name="Rectangle 19"/>
          <p:cNvSpPr>
            <a:spLocks noChangeArrowheads="1"/>
          </p:cNvSpPr>
          <p:nvPr/>
        </p:nvSpPr>
        <p:spPr bwMode="auto">
          <a:xfrm>
            <a:off x="1852868" y="1612705"/>
            <a:ext cx="4010025" cy="266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a:t>Monday PM1 </a:t>
            </a:r>
          </a:p>
          <a:p>
            <a:pPr lvl="1"/>
            <a:r>
              <a:rPr lang="en-US" altLang="en-US" sz="1600" dirty="0"/>
              <a:t>Chair’s Welcome, Policy &amp; patent reminder</a:t>
            </a:r>
          </a:p>
          <a:p>
            <a:pPr lvl="1"/>
            <a:r>
              <a:rPr lang="en-US" altLang="en-US" sz="1600" dirty="0"/>
              <a:t>Approve agenda, previous minutes</a:t>
            </a:r>
          </a:p>
          <a:p>
            <a:pPr lvl="1"/>
            <a:r>
              <a:rPr lang="en-US" altLang="en-US" sz="1600" dirty="0"/>
              <a:t>Status, Review of Objectives</a:t>
            </a:r>
          </a:p>
          <a:p>
            <a:pPr lvl="1"/>
            <a:r>
              <a:rPr lang="en-GB" sz="1600" dirty="0"/>
              <a:t>Draft </a:t>
            </a:r>
            <a:r>
              <a:rPr lang="en-GB" sz="1600" dirty="0" smtClean="0"/>
              <a:t>schedule</a:t>
            </a:r>
          </a:p>
          <a:p>
            <a:pPr lvl="1"/>
            <a:r>
              <a:rPr lang="en-US" sz="1600" dirty="0" smtClean="0"/>
              <a:t>Editor Report 11-920r2</a:t>
            </a:r>
            <a:endParaRPr lang="en-GB" sz="1600" dirty="0"/>
          </a:p>
          <a:p>
            <a:pPr lvl="1"/>
            <a:r>
              <a:rPr lang="en-US" sz="1600" dirty="0" smtClean="0"/>
              <a:t>11-17-1089- </a:t>
            </a:r>
            <a:r>
              <a:rPr lang="en-US" sz="1600" dirty="0"/>
              <a:t>Mike </a:t>
            </a:r>
            <a:r>
              <a:rPr lang="en-US" sz="1600" dirty="0" err="1"/>
              <a:t>Montemurro</a:t>
            </a:r>
            <a:endParaRPr lang="en-US" sz="1600" dirty="0"/>
          </a:p>
          <a:p>
            <a:pPr lvl="1"/>
            <a:r>
              <a:rPr lang="en-GB" sz="1400" dirty="0"/>
              <a:t/>
            </a:r>
            <a:br>
              <a:rPr lang="en-GB" sz="1400" dirty="0"/>
            </a:br>
            <a:endParaRPr lang="en-GB" sz="1400" dirty="0"/>
          </a:p>
        </p:txBody>
      </p:sp>
      <p:sp>
        <p:nvSpPr>
          <p:cNvPr id="16" name="Rectangle 35"/>
          <p:cNvSpPr>
            <a:spLocks noChangeArrowheads="1"/>
          </p:cNvSpPr>
          <p:nvPr/>
        </p:nvSpPr>
        <p:spPr bwMode="auto">
          <a:xfrm>
            <a:off x="1946787" y="4038600"/>
            <a:ext cx="4343400" cy="9476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a:t>Tuesday PM1 </a:t>
            </a:r>
          </a:p>
          <a:p>
            <a:pPr lvl="1">
              <a:lnSpc>
                <a:spcPct val="80000"/>
              </a:lnSpc>
            </a:pPr>
            <a:r>
              <a:rPr lang="en-US" altLang="en-US" sz="1600" dirty="0"/>
              <a:t>11-17-989 – Graham Smith – </a:t>
            </a:r>
            <a:r>
              <a:rPr lang="en-US" altLang="en-US" sz="1600" dirty="0" smtClean="0"/>
              <a:t>“Obsolete” comments</a:t>
            </a:r>
          </a:p>
          <a:p>
            <a:pPr lvl="1">
              <a:lnSpc>
                <a:spcPct val="80000"/>
              </a:lnSpc>
            </a:pPr>
            <a:r>
              <a:rPr lang="en-US" sz="1600" dirty="0"/>
              <a:t>11-17-1089- Mike </a:t>
            </a:r>
            <a:r>
              <a:rPr lang="en-US" sz="1600" dirty="0" err="1" smtClean="0"/>
              <a:t>Montemurro</a:t>
            </a:r>
            <a:endParaRPr lang="en-US" altLang="en-US" sz="1600" dirty="0" smtClean="0"/>
          </a:p>
          <a:p>
            <a:pPr lvl="1"/>
            <a:endParaRPr lang="en-US" altLang="en-US" sz="1200" dirty="0"/>
          </a:p>
          <a:p>
            <a:pPr lvl="1"/>
            <a:endParaRPr lang="en-US" altLang="en-US" sz="1400" dirty="0"/>
          </a:p>
          <a:p>
            <a:pPr marL="457200" lvl="1" indent="0">
              <a:buNone/>
            </a:pPr>
            <a:endParaRPr lang="en-GB" altLang="en-US" sz="1200" dirty="0"/>
          </a:p>
          <a:p>
            <a:pPr lvl="1"/>
            <a:endParaRPr lang="en-US" altLang="en-US" sz="1200" dirty="0"/>
          </a:p>
          <a:p>
            <a:pPr lvl="1"/>
            <a:endParaRPr lang="en-US" altLang="en-US" sz="1600" dirty="0"/>
          </a:p>
          <a:p>
            <a:pPr lvl="1"/>
            <a:endParaRPr lang="en-US" altLang="en-US" sz="1600" dirty="0"/>
          </a:p>
        </p:txBody>
      </p:sp>
      <p:sp>
        <p:nvSpPr>
          <p:cNvPr id="8" name="Rectangle 35"/>
          <p:cNvSpPr>
            <a:spLocks noChangeArrowheads="1"/>
          </p:cNvSpPr>
          <p:nvPr/>
        </p:nvSpPr>
        <p:spPr bwMode="auto">
          <a:xfrm>
            <a:off x="6384106" y="3429000"/>
            <a:ext cx="4573586" cy="2438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a:t>Thursday PM2 </a:t>
            </a:r>
          </a:p>
          <a:p>
            <a:pPr lvl="1"/>
            <a:r>
              <a:rPr lang="en-US" altLang="en-US" sz="1600" dirty="0" smtClean="0"/>
              <a:t>Presentations </a:t>
            </a:r>
            <a:r>
              <a:rPr lang="en-US" sz="1600" dirty="0" smtClean="0"/>
              <a:t>11-17-956, 1076-Emily </a:t>
            </a:r>
            <a:r>
              <a:rPr lang="en-US" sz="1600" dirty="0"/>
              <a:t>Qi</a:t>
            </a:r>
            <a:endParaRPr lang="en-US" altLang="en-US" sz="1600" dirty="0"/>
          </a:p>
          <a:p>
            <a:pPr lvl="1">
              <a:lnSpc>
                <a:spcPct val="80000"/>
              </a:lnSpc>
            </a:pPr>
            <a:r>
              <a:rPr lang="en-US" altLang="en-US" sz="1600" dirty="0" smtClean="0"/>
              <a:t>11-17-906 – </a:t>
            </a:r>
            <a:r>
              <a:rPr lang="en-US" altLang="en-US" sz="1600" dirty="0" err="1" smtClean="0"/>
              <a:t>Jouni</a:t>
            </a:r>
            <a:endParaRPr lang="en-US" altLang="en-US" sz="1600" dirty="0" smtClean="0"/>
          </a:p>
          <a:p>
            <a:pPr lvl="1">
              <a:lnSpc>
                <a:spcPct val="80000"/>
              </a:lnSpc>
            </a:pPr>
            <a:r>
              <a:rPr lang="en-US" altLang="en-US" sz="1600" dirty="0" smtClean="0"/>
              <a:t>11-17-1100, 1102, 1103 </a:t>
            </a:r>
            <a:r>
              <a:rPr lang="en-US" altLang="en-US" sz="1600" dirty="0" err="1" smtClean="0"/>
              <a:t>Emmelman</a:t>
            </a:r>
            <a:endParaRPr lang="en-US" altLang="en-US" sz="1600" dirty="0" smtClean="0"/>
          </a:p>
          <a:p>
            <a:pPr lvl="1">
              <a:lnSpc>
                <a:spcPct val="80000"/>
              </a:lnSpc>
            </a:pPr>
            <a:r>
              <a:rPr lang="en-US" altLang="en-US" sz="1600" dirty="0" smtClean="0"/>
              <a:t>11-17-1078 - Ganesh</a:t>
            </a:r>
            <a:endParaRPr lang="en-US" altLang="en-US" sz="1600" dirty="0" smtClean="0"/>
          </a:p>
          <a:p>
            <a:pPr lvl="1">
              <a:lnSpc>
                <a:spcPct val="80000"/>
              </a:lnSpc>
            </a:pPr>
            <a:r>
              <a:rPr lang="en-US" altLang="en-US" sz="1600" dirty="0" smtClean="0"/>
              <a:t>Approve </a:t>
            </a:r>
            <a:r>
              <a:rPr lang="en-US" altLang="en-US" sz="1600" dirty="0"/>
              <a:t>initial </a:t>
            </a:r>
            <a:r>
              <a:rPr lang="en-US" altLang="en-US" sz="1600" dirty="0" smtClean="0"/>
              <a:t>schedule/Motions</a:t>
            </a:r>
            <a:endParaRPr lang="en-US" altLang="en-US" sz="1600" dirty="0"/>
          </a:p>
          <a:p>
            <a:pPr lvl="1">
              <a:lnSpc>
                <a:spcPct val="80000"/>
              </a:lnSpc>
            </a:pPr>
            <a:r>
              <a:rPr lang="en-US" altLang="en-US" sz="1600" dirty="0"/>
              <a:t>AOB</a:t>
            </a:r>
          </a:p>
          <a:p>
            <a:pPr lvl="1">
              <a:lnSpc>
                <a:spcPct val="80000"/>
              </a:lnSpc>
            </a:pPr>
            <a:r>
              <a:rPr lang="en-US" altLang="en-US" sz="1600" dirty="0"/>
              <a:t>Plans for July-Sept</a:t>
            </a:r>
          </a:p>
          <a:p>
            <a:pPr lvl="1">
              <a:lnSpc>
                <a:spcPct val="80000"/>
              </a:lnSpc>
            </a:pPr>
            <a:r>
              <a:rPr lang="en-US" altLang="en-US" sz="1600" dirty="0"/>
              <a:t>Adjourn</a:t>
            </a:r>
          </a:p>
          <a:p>
            <a:pPr lvl="1"/>
            <a:endParaRPr lang="en-GB" sz="1200" dirty="0"/>
          </a:p>
          <a:p>
            <a:pPr lvl="1"/>
            <a:endParaRPr lang="en-US" altLang="en-US" sz="1200" dirty="0"/>
          </a:p>
          <a:p>
            <a:pPr lvl="1"/>
            <a:endParaRPr lang="en-US" altLang="en-US" sz="1400" dirty="0"/>
          </a:p>
          <a:p>
            <a:pPr marL="457200" lvl="1" indent="0">
              <a:buNone/>
            </a:pPr>
            <a:endParaRPr lang="en-GB" altLang="en-US" sz="1200" dirty="0"/>
          </a:p>
          <a:p>
            <a:pPr lvl="1"/>
            <a:endParaRPr lang="en-US" altLang="en-US" sz="1200" dirty="0"/>
          </a:p>
          <a:p>
            <a:pPr lvl="1"/>
            <a:endParaRPr lang="en-US" altLang="en-US" sz="1600" dirty="0"/>
          </a:p>
          <a:p>
            <a:pPr lvl="1"/>
            <a:endParaRPr lang="en-US" altLang="en-US" sz="1600" dirty="0"/>
          </a:p>
        </p:txBody>
      </p:sp>
      <p:sp>
        <p:nvSpPr>
          <p:cNvPr id="9" name="Rectangle 35"/>
          <p:cNvSpPr>
            <a:spLocks noChangeArrowheads="1"/>
          </p:cNvSpPr>
          <p:nvPr/>
        </p:nvSpPr>
        <p:spPr bwMode="auto">
          <a:xfrm>
            <a:off x="1905000" y="5139409"/>
            <a:ext cx="4343400" cy="11795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a:t>Wednesday PM1 </a:t>
            </a:r>
            <a:endParaRPr lang="en-US" altLang="en-US" sz="1800" i="1" dirty="0"/>
          </a:p>
          <a:p>
            <a:pPr lvl="1">
              <a:lnSpc>
                <a:spcPct val="80000"/>
              </a:lnSpc>
            </a:pPr>
            <a:r>
              <a:rPr lang="en-US" altLang="en-US" sz="1600" dirty="0"/>
              <a:t>11-17-939, 11-17-940 McCann</a:t>
            </a:r>
          </a:p>
          <a:p>
            <a:pPr lvl="1">
              <a:lnSpc>
                <a:spcPct val="80000"/>
              </a:lnSpc>
            </a:pPr>
            <a:r>
              <a:rPr lang="en-US" sz="1600" dirty="0"/>
              <a:t>11-17-970, 971 – James Yee</a:t>
            </a:r>
          </a:p>
          <a:p>
            <a:pPr lvl="1">
              <a:lnSpc>
                <a:spcPct val="80000"/>
              </a:lnSpc>
            </a:pPr>
            <a:r>
              <a:rPr lang="en-US" sz="1600" dirty="0" smtClean="0"/>
              <a:t>11-17-1030 </a:t>
            </a:r>
            <a:r>
              <a:rPr lang="en-US" sz="1600" dirty="0"/>
              <a:t>– </a:t>
            </a:r>
            <a:r>
              <a:rPr lang="en-US" sz="1600" dirty="0" err="1"/>
              <a:t>Jouni</a:t>
            </a:r>
            <a:r>
              <a:rPr lang="en-US" sz="1600" dirty="0"/>
              <a:t> </a:t>
            </a:r>
            <a:r>
              <a:rPr lang="en-US" sz="1600" dirty="0" err="1"/>
              <a:t>Malinen</a:t>
            </a:r>
            <a:endParaRPr lang="en-GB" sz="1200" dirty="0"/>
          </a:p>
          <a:p>
            <a:pPr lvl="1"/>
            <a:endParaRPr lang="en-US" altLang="en-US" sz="1200" dirty="0"/>
          </a:p>
          <a:p>
            <a:pPr lvl="1"/>
            <a:endParaRPr lang="en-US" altLang="en-US" sz="1400" dirty="0"/>
          </a:p>
          <a:p>
            <a:pPr marL="457200" lvl="1" indent="0">
              <a:buNone/>
            </a:pPr>
            <a:endParaRPr lang="en-GB" altLang="en-US" sz="1200" dirty="0"/>
          </a:p>
          <a:p>
            <a:pPr lvl="1"/>
            <a:endParaRPr lang="en-US" altLang="en-US" sz="1200" dirty="0"/>
          </a:p>
          <a:p>
            <a:pPr lvl="1"/>
            <a:endParaRPr lang="en-US" altLang="en-US" sz="1600" dirty="0"/>
          </a:p>
          <a:p>
            <a:pPr lvl="1"/>
            <a:endParaRPr lang="en-US" altLang="en-US" sz="1600" dirty="0"/>
          </a:p>
        </p:txBody>
      </p:sp>
      <p:sp>
        <p:nvSpPr>
          <p:cNvPr id="10" name="Rectangle 35"/>
          <p:cNvSpPr>
            <a:spLocks noChangeArrowheads="1"/>
          </p:cNvSpPr>
          <p:nvPr/>
        </p:nvSpPr>
        <p:spPr bwMode="auto">
          <a:xfrm>
            <a:off x="6324600" y="1615274"/>
            <a:ext cx="4343400" cy="14327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a:t>Thursday PM1 </a:t>
            </a:r>
          </a:p>
          <a:p>
            <a:pPr lvl="1">
              <a:lnSpc>
                <a:spcPct val="80000"/>
              </a:lnSpc>
            </a:pPr>
            <a:r>
              <a:rPr lang="en-US" sz="1600" dirty="0"/>
              <a:t>11-17-959 – Adrian Stephens</a:t>
            </a:r>
          </a:p>
          <a:p>
            <a:pPr lvl="1">
              <a:lnSpc>
                <a:spcPct val="80000"/>
              </a:lnSpc>
            </a:pPr>
            <a:r>
              <a:rPr lang="en-US" sz="1600" dirty="0"/>
              <a:t>11-17-987, 988 – Graham </a:t>
            </a:r>
            <a:r>
              <a:rPr lang="en-US" sz="1600" dirty="0" smtClean="0"/>
              <a:t>Smith</a:t>
            </a:r>
          </a:p>
          <a:p>
            <a:pPr lvl="1">
              <a:lnSpc>
                <a:spcPct val="80000"/>
              </a:lnSpc>
            </a:pPr>
            <a:r>
              <a:rPr lang="en-US" sz="1600" dirty="0" smtClean="0"/>
              <a:t>11-17-928 – GEN comments – Jon </a:t>
            </a:r>
            <a:r>
              <a:rPr lang="en-US" sz="1600" dirty="0" err="1" smtClean="0"/>
              <a:t>Rosdahl</a:t>
            </a:r>
            <a:endParaRPr lang="en-US" altLang="en-US" sz="1600" dirty="0"/>
          </a:p>
          <a:p>
            <a:pPr lvl="1"/>
            <a:endParaRPr lang="en-US" altLang="en-US" sz="1600" dirty="0"/>
          </a:p>
        </p:txBody>
      </p:sp>
    </p:spTree>
    <p:extLst>
      <p:ext uri="{BB962C8B-B14F-4D97-AF65-F5344CB8AC3E}">
        <p14:creationId xmlns:p14="http://schemas.microsoft.com/office/powerpoint/2010/main" val="35468801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828800" y="944563"/>
            <a:ext cx="8610600" cy="5532437"/>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The IEEE-SA strongly recommends that at each WG meeting the chair or a designee:</a:t>
            </a:r>
          </a:p>
          <a:p>
            <a:pPr lvl="1">
              <a:lnSpc>
                <a:spcPct val="80000"/>
              </a:lnSpc>
              <a:buFont typeface="Arial" panose="020B0604020202020204" pitchFamily="34" charset="0"/>
              <a:buChar char="•"/>
            </a:pPr>
            <a:r>
              <a:rPr lang="en-US" altLang="en-US" sz="1400" b="1" dirty="0"/>
              <a:t>Show slides #1 through #4 of this presentation</a:t>
            </a:r>
          </a:p>
          <a:p>
            <a:pPr lvl="1">
              <a:lnSpc>
                <a:spcPct val="80000"/>
              </a:lnSpc>
              <a:buFont typeface="Arial" panose="020B0604020202020204" pitchFamily="34" charset="0"/>
              <a:buChar char="•"/>
            </a:pPr>
            <a:r>
              <a:rPr lang="en-US" altLang="en-US" sz="1400" b="1" dirty="0"/>
              <a:t>Advise the WG attendees that:</a:t>
            </a:r>
            <a:r>
              <a:rPr lang="en-US" altLang="en-US" sz="1400" dirty="0"/>
              <a:t> </a:t>
            </a:r>
          </a:p>
          <a:p>
            <a:pPr lvl="2">
              <a:lnSpc>
                <a:spcPct val="80000"/>
              </a:lnSpc>
              <a:buFont typeface="Arial" panose="020B0604020202020204" pitchFamily="34" charset="0"/>
              <a:buChar char="•"/>
            </a:pPr>
            <a:r>
              <a:rPr lang="en-US" altLang="en-US" sz="1400" dirty="0"/>
              <a:t>The IEEE’s patent policy is described in Clause 6 of the </a:t>
            </a:r>
            <a:r>
              <a:rPr lang="en-US" altLang="en-US" sz="1400" i="1" dirty="0"/>
              <a:t>IEEE-SA Standards Board Bylaws</a:t>
            </a:r>
            <a:r>
              <a:rPr lang="en-US" altLang="en-US" sz="1400" dirty="0"/>
              <a:t>;</a:t>
            </a:r>
          </a:p>
          <a:p>
            <a:pPr lvl="2">
              <a:lnSpc>
                <a:spcPct val="80000"/>
              </a:lnSpc>
              <a:buFont typeface="Arial" panose="020B0604020202020204" pitchFamily="34" charset="0"/>
              <a:buChar char="•"/>
            </a:pPr>
            <a:r>
              <a:rPr lang="en-US" altLang="en-US" sz="1400" dirty="0"/>
              <a:t>Early identification of patent claims which may be essential for the use of standards under development is strongly encouraged; </a:t>
            </a:r>
          </a:p>
          <a:p>
            <a:pPr lvl="2">
              <a:lnSpc>
                <a:spcPct val="80000"/>
              </a:lnSpc>
              <a:buFont typeface="Arial" panose="020B0604020202020204" pitchFamily="34" charset="0"/>
              <a:buChar char="•"/>
            </a:pPr>
            <a:r>
              <a:rPr lang="en-US" altLang="en-US" sz="1400" dirty="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dirty="0"/>
            </a:br>
            <a:endParaRPr lang="en-US" altLang="en-US" sz="1400" dirty="0"/>
          </a:p>
          <a:p>
            <a:pPr lvl="1">
              <a:lnSpc>
                <a:spcPct val="20000"/>
              </a:lnSpc>
              <a:buFont typeface="Arial" panose="020B0604020202020204" pitchFamily="34" charset="0"/>
              <a:buChar char="•"/>
            </a:pPr>
            <a:r>
              <a:rPr lang="en-US" altLang="en-US" sz="1400" b="1" dirty="0"/>
              <a:t>Instruct the WG Secretary to record in the minutes of the relevant WG meeting:</a:t>
            </a:r>
            <a:r>
              <a:rPr lang="en-US" altLang="en-US" sz="900" dirty="0"/>
              <a:t> </a:t>
            </a:r>
          </a:p>
          <a:p>
            <a:pPr lvl="2">
              <a:lnSpc>
                <a:spcPct val="80000"/>
              </a:lnSpc>
              <a:buFont typeface="Arial" panose="020B0604020202020204" pitchFamily="34" charset="0"/>
              <a:buChar char="•"/>
            </a:pPr>
            <a:r>
              <a:rPr lang="en-US" altLang="en-US" sz="1400" dirty="0"/>
              <a:t>That the foregoing information was provided and that slides 1 through 4 (and this slide 0, if applicable) were shown; </a:t>
            </a:r>
          </a:p>
          <a:p>
            <a:pPr lvl="2">
              <a:lnSpc>
                <a:spcPct val="80000"/>
              </a:lnSpc>
              <a:buFont typeface="Arial" panose="020B0604020202020204" pitchFamily="34" charset="0"/>
              <a:buChar char="•"/>
            </a:pPr>
            <a:r>
              <a:rPr lang="en-US" altLang="en-US" sz="1400" dirty="0"/>
              <a:t>That the chair or designee provided an opportunity for participants to identify patent claim(s)/patent application claim(s) and/or the holder of patent claim(s)/patent application claim(s) of which the participant is personally aware and that may be essential for the use of that </a:t>
            </a:r>
            <a:r>
              <a:rPr lang="en-US" altLang="en-US" sz="1400"/>
              <a:t>standard </a:t>
            </a:r>
          </a:p>
          <a:p>
            <a:pPr lvl="2">
              <a:lnSpc>
                <a:spcPct val="80000"/>
              </a:lnSpc>
              <a:buFont typeface="Arial" panose="020B0604020202020204" pitchFamily="34" charset="0"/>
              <a:buChar char="•"/>
            </a:pPr>
            <a:r>
              <a:rPr lang="en-US" altLang="en-US" sz="1400"/>
              <a:t>Any responses that were given, specifically the patent claim(s)/patent application claim(s) and/or the holder of the patent claim(s)/patent application claim(s) that were identified (if any) and by whom.</a:t>
            </a:r>
          </a:p>
          <a:p>
            <a:pPr lvl="2">
              <a:lnSpc>
                <a:spcPct val="80000"/>
              </a:lnSpc>
              <a:buFont typeface="Arial" panose="020B0604020202020204" pitchFamily="34" charset="0"/>
              <a:buChar char="•"/>
            </a:pPr>
            <a:endParaRPr lang="en-US" altLang="en-US" sz="800"/>
          </a:p>
          <a:p>
            <a:pPr lvl="1">
              <a:lnSpc>
                <a:spcPct val="80000"/>
              </a:lnSpc>
              <a:spcBef>
                <a:spcPct val="5000"/>
              </a:spcBef>
              <a:buFont typeface="Arial" panose="020B0604020202020204" pitchFamily="34" charset="0"/>
              <a:buChar char="•"/>
            </a:pPr>
            <a:r>
              <a:rPr lang="en-US" altLang="en-US" sz="1400"/>
              <a:t>The WG Chair shall ensure that a request is made to any identified holders of potential essential patent claim(s) to complete and submit a Letter of Assurance.</a:t>
            </a:r>
          </a:p>
          <a:p>
            <a:pPr lvl="1">
              <a:lnSpc>
                <a:spcPct val="80000"/>
              </a:lnSpc>
              <a:spcBef>
                <a:spcPct val="5000"/>
              </a:spcBef>
              <a:buFont typeface="Arial" panose="020B0604020202020204" pitchFamily="34" charset="0"/>
              <a:buChar char="•"/>
            </a:pPr>
            <a:r>
              <a:rPr lang="en-US" altLang="en-US" sz="1400"/>
              <a:t>It is recommended that the WG chair review the guidance in </a:t>
            </a:r>
            <a:r>
              <a:rPr lang="en-US" altLang="en-US" sz="1400" i="1"/>
              <a:t>IEEE-SA Standards Board Operations Manual</a:t>
            </a:r>
            <a:r>
              <a:rPr lang="en-US" altLang="en-US" sz="1400"/>
              <a:t> 6.3.5 and in FAQs 14 and 15 on inclusion of potential Essential Patent Claims by incorporation or by reference.</a:t>
            </a:r>
            <a:r>
              <a:rPr lang="en-US" altLang="en-US" sz="1400">
                <a:solidFill>
                  <a:srgbClr val="FF3300"/>
                </a:solidFill>
              </a:rPr>
              <a:t> </a:t>
            </a:r>
          </a:p>
          <a:p>
            <a:pPr lvl="1">
              <a:lnSpc>
                <a:spcPct val="80000"/>
              </a:lnSpc>
              <a:spcBef>
                <a:spcPct val="5000"/>
              </a:spcBef>
              <a:buFont typeface="Monotype Sorts"/>
              <a:buNone/>
            </a:pPr>
            <a:endParaRPr lang="en-US" altLang="en-US" sz="1200"/>
          </a:p>
          <a:p>
            <a:pPr lvl="1">
              <a:lnSpc>
                <a:spcPct val="80000"/>
              </a:lnSpc>
              <a:spcBef>
                <a:spcPct val="5000"/>
              </a:spcBef>
              <a:buFont typeface="Monotype Sorts"/>
              <a:buNone/>
            </a:pPr>
            <a:r>
              <a:rPr lang="en-US" altLang="en-US" sz="1200"/>
              <a:t>	Note: </a:t>
            </a:r>
            <a:r>
              <a:rPr lang="en-US" altLang="en-US" sz="1200" b="1"/>
              <a:t>WG</a:t>
            </a:r>
            <a:r>
              <a:rPr lang="en-US" altLang="en-US" sz="1200"/>
              <a:t> includes Working Groups, Task Groups, and other standards-developing committees with a PAR approved by the IEEE-SA Standards Board.</a:t>
            </a:r>
            <a:endParaRPr lang="en-US" altLang="en-US" sz="1200" dirty="0"/>
          </a:p>
        </p:txBody>
      </p:sp>
      <p:sp>
        <p:nvSpPr>
          <p:cNvPr id="7171" name="Rectangle 1026"/>
          <p:cNvSpPr>
            <a:spLocks noGrp="1" noChangeArrowheads="1"/>
          </p:cNvSpPr>
          <p:nvPr>
            <p:ph type="title"/>
          </p:nvPr>
        </p:nvSpPr>
        <p:spPr>
          <a:xfrm>
            <a:off x="2223448" y="480219"/>
            <a:ext cx="7772400" cy="609600"/>
          </a:xfrm>
        </p:spPr>
        <p:txBody>
          <a:bodyPr vert="horz" wrap="square" lIns="90487" tIns="44450" rIns="90487" bIns="44450" numCol="1" anchor="ctr" anchorCtr="0" compatLnSpc="1">
            <a:prstTxWarp prst="textNoShape">
              <a:avLst/>
            </a:prstTxWarp>
          </a:bodyPr>
          <a:lstStyle/>
          <a:p>
            <a:r>
              <a:rPr lang="en-US" altLang="en-US" sz="2400" u="sng" dirty="0"/>
              <a:t>Instructions for the WG Chair</a:t>
            </a: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2891633" y="6475413"/>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p:txBody>
          <a:bodyPr/>
          <a:lstStyle/>
          <a:p>
            <a:pPr>
              <a:defRPr/>
            </a:pPr>
            <a:r>
              <a:rPr lang="en-US" smtClean="0"/>
              <a:t>July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a:xfrm>
            <a:off x="5930396" y="6475413"/>
            <a:ext cx="432811" cy="184666"/>
          </a:xfrm>
        </p:spPr>
        <p:txBody>
          <a:bodyPr/>
          <a:lstStyle/>
          <a:p>
            <a:pPr>
              <a:defRPr/>
            </a:pPr>
            <a:r>
              <a:rPr lang="en-US" smtClean="0"/>
              <a:t>Slide </a:t>
            </a:r>
            <a:fld id="{54FC9212-A276-4579-8D5E-ABD8504D37DD}" type="slidenum">
              <a:rPr lang="en-US" smtClean="0"/>
              <a:pPr>
                <a:defRPr/>
              </a:pPr>
              <a:t>4</a:t>
            </a:fld>
            <a:endParaRPr lang="en-US"/>
          </a:p>
        </p:txBody>
      </p:sp>
    </p:spTree>
    <p:extLst>
      <p:ext uri="{BB962C8B-B14F-4D97-AF65-F5344CB8AC3E}">
        <p14:creationId xmlns:p14="http://schemas.microsoft.com/office/powerpoint/2010/main" val="3457280755"/>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1714500" y="534194"/>
            <a:ext cx="8839200" cy="838200"/>
          </a:xfrm>
        </p:spPr>
        <p:txBody>
          <a:bodyPr/>
          <a:lstStyle/>
          <a:p>
            <a:r>
              <a:rPr lang="en-US" altLang="en-US" u="sng" dirty="0"/>
              <a:t>Participants, Patents, and Duty to Inform</a:t>
            </a:r>
            <a:endParaRPr lang="en-US" altLang="en-US" dirty="0"/>
          </a:p>
        </p:txBody>
      </p:sp>
      <p:sp>
        <p:nvSpPr>
          <p:cNvPr id="8195" name="Rectangle 1027"/>
          <p:cNvSpPr>
            <a:spLocks noGrp="1" noChangeArrowheads="1"/>
          </p:cNvSpPr>
          <p:nvPr>
            <p:ph type="body" idx="1"/>
          </p:nvPr>
        </p:nvSpPr>
        <p:spPr>
          <a:xfrm>
            <a:off x="1447800" y="1447800"/>
            <a:ext cx="9144000" cy="4876800"/>
          </a:xfrm>
        </p:spPr>
        <p:txBody>
          <a:bodyPr/>
          <a:lstStyle/>
          <a:p>
            <a:pPr algn="ctr">
              <a:buFont typeface="Monotype Sorts"/>
              <a:buNone/>
            </a:pPr>
            <a:r>
              <a:rPr lang="en-US" altLang="en-US" sz="1600" dirty="0"/>
              <a:t>All participants in this meeting have certain obligations under the IEEE-SA Patent Policy. </a:t>
            </a:r>
          </a:p>
          <a:p>
            <a:pPr lvl="1">
              <a:buFont typeface="Arial" panose="020B0604020202020204"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lvl="2">
              <a:buFont typeface="Arial" panose="020B0604020202020204" pitchFamily="34" charset="0"/>
              <a:buChar cha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buFont typeface="Arial" panose="020B0604020202020204" pitchFamily="34" charset="0"/>
              <a:buChar cha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a:solidFill>
                  <a:srgbClr val="003399"/>
                </a:solidFill>
              </a:rPr>
              <a:t>No duty to perform a patent search</a:t>
            </a:r>
            <a:endParaRPr lang="en-US" altLang="en-US" sz="1600" dirty="0"/>
          </a:p>
        </p:txBody>
      </p:sp>
      <p:sp>
        <p:nvSpPr>
          <p:cNvPr id="8196" name="Text Box 1028"/>
          <p:cNvSpPr txBox="1">
            <a:spLocks noChangeArrowheads="1"/>
          </p:cNvSpPr>
          <p:nvPr/>
        </p:nvSpPr>
        <p:spPr bwMode="auto">
          <a:xfrm>
            <a:off x="1600200" y="6030118"/>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r>
              <a:rPr lang="en-US" smtClean="0"/>
              <a:t>July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a:xfrm>
            <a:off x="5930396" y="6475413"/>
            <a:ext cx="432811" cy="184666"/>
          </a:xfrm>
        </p:spPr>
        <p:txBody>
          <a:bodyPr/>
          <a:lstStyle/>
          <a:p>
            <a:pPr>
              <a:defRPr/>
            </a:pPr>
            <a:r>
              <a:rPr lang="en-US" smtClean="0"/>
              <a:t>Slide </a:t>
            </a:r>
            <a:fld id="{54FC9212-A276-4579-8D5E-ABD8504D37DD}" type="slidenum">
              <a:rPr lang="en-US" smtClean="0"/>
              <a:pPr>
                <a:defRPr/>
              </a:pPr>
              <a:t>5</a:t>
            </a:fld>
            <a:endParaRPr lang="en-US"/>
          </a:p>
        </p:txBody>
      </p:sp>
    </p:spTree>
    <p:extLst>
      <p:ext uri="{BB962C8B-B14F-4D97-AF65-F5344CB8AC3E}">
        <p14:creationId xmlns:p14="http://schemas.microsoft.com/office/powerpoint/2010/main" val="14886416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133600" y="334963"/>
            <a:ext cx="7772400" cy="1143000"/>
          </a:xfrm>
        </p:spPr>
        <p:txBody>
          <a:bodyPr/>
          <a:lstStyle/>
          <a:p>
            <a:r>
              <a:rPr lang="en-GB" altLang="en-US" u="sng" dirty="0" smtClean="0"/>
              <a:t>Patent Related Links</a:t>
            </a:r>
            <a:endParaRPr lang="en-US" altLang="en-US" u="sng" dirty="0" smtClean="0"/>
          </a:p>
        </p:txBody>
      </p:sp>
      <p:sp>
        <p:nvSpPr>
          <p:cNvPr id="9219" name="Rectangle 3"/>
          <p:cNvSpPr>
            <a:spLocks noGrp="1" noChangeArrowheads="1"/>
          </p:cNvSpPr>
          <p:nvPr>
            <p:ph type="body" idx="1"/>
          </p:nvPr>
        </p:nvSpPr>
        <p:spPr>
          <a:xfrm>
            <a:off x="1524000" y="1295400"/>
            <a:ext cx="8991600" cy="3886200"/>
          </a:xfrm>
        </p:spPr>
        <p:txBody>
          <a:bodyPr/>
          <a:lstStyle/>
          <a:p>
            <a:pPr lvl="1">
              <a:lnSpc>
                <a:spcPct val="90000"/>
              </a:lnSpc>
              <a:buFont typeface="Monotype Sorts"/>
              <a:buNone/>
            </a:pPr>
            <a:r>
              <a:rPr lang="en-US" altLang="en-US" sz="2400" dirty="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dirty="0">
                <a:cs typeface="Times New Roman" panose="02020603050405020304" pitchFamily="18" charset="0"/>
              </a:rPr>
              <a:t>	Patent Policy is stated in these sources:</a:t>
            </a:r>
          </a:p>
          <a:p>
            <a:pPr lvl="1">
              <a:lnSpc>
                <a:spcPct val="90000"/>
              </a:lnSpc>
              <a:buFont typeface="Monotype Sorts"/>
              <a:buNone/>
            </a:pPr>
            <a:r>
              <a:rPr lang="en-GB" altLang="en-US" sz="2400" dirty="0"/>
              <a:t>		IEEE-SA Standards Boards Bylaws</a:t>
            </a:r>
          </a:p>
          <a:p>
            <a:pPr lvl="1">
              <a:lnSpc>
                <a:spcPct val="90000"/>
              </a:lnSpc>
              <a:buFont typeface="Monotype Sorts"/>
              <a:buNone/>
            </a:pPr>
            <a:r>
              <a:rPr lang="en-US" altLang="en-US" sz="2100" dirty="0"/>
              <a:t>		</a:t>
            </a:r>
            <a:r>
              <a:rPr lang="en-US" altLang="en-US" sz="2100" i="1" dirty="0"/>
              <a:t>http://standards.ieee.org/develop/policies/bylaws/sect6-7.html#6</a:t>
            </a:r>
          </a:p>
          <a:p>
            <a:pPr lvl="1">
              <a:lnSpc>
                <a:spcPct val="90000"/>
              </a:lnSpc>
              <a:buFont typeface="Monotype Sorts"/>
              <a:buNone/>
            </a:pPr>
            <a:r>
              <a:rPr lang="en-GB" altLang="en-US" sz="2400" dirty="0"/>
              <a:t>		IEEE-SA Standards Board Operations Manual</a:t>
            </a:r>
          </a:p>
          <a:p>
            <a:pPr lvl="1">
              <a:lnSpc>
                <a:spcPct val="90000"/>
              </a:lnSpc>
              <a:buFont typeface="Monotype Sorts"/>
              <a:buNone/>
            </a:pPr>
            <a:r>
              <a:rPr lang="en-US" altLang="en-US" sz="2400" dirty="0"/>
              <a:t>		</a:t>
            </a:r>
            <a:r>
              <a:rPr lang="en-US" altLang="en-US" sz="2100" i="1" dirty="0"/>
              <a:t>http://standards.ieee.org/develop/policies/opman/sect6.html#6.3</a:t>
            </a:r>
            <a:endParaRPr lang="en-US" altLang="en-US" sz="2400" dirty="0"/>
          </a:p>
          <a:p>
            <a:pPr lvl="1">
              <a:lnSpc>
                <a:spcPct val="90000"/>
              </a:lnSpc>
              <a:buFont typeface="Monotype Sorts"/>
              <a:buNone/>
            </a:pPr>
            <a:r>
              <a:rPr lang="en-US" altLang="en-US" sz="2400" dirty="0">
                <a:cs typeface="Times New Roman" panose="02020603050405020304" pitchFamily="18" charset="0"/>
              </a:rPr>
              <a:t>	Material about the patent policy is available at</a:t>
            </a:r>
            <a:r>
              <a:rPr lang="en-US" altLang="en-US" sz="2400" dirty="0"/>
              <a:t> </a:t>
            </a:r>
          </a:p>
          <a:p>
            <a:pPr lvl="1">
              <a:lnSpc>
                <a:spcPct val="90000"/>
              </a:lnSpc>
              <a:buFont typeface="Monotype Sorts"/>
              <a:buNone/>
            </a:pPr>
            <a:r>
              <a:rPr lang="en-US" altLang="en-US" sz="2400" dirty="0"/>
              <a:t>		</a:t>
            </a:r>
            <a:r>
              <a:rPr lang="en-US" altLang="en-US" sz="2100" i="1" dirty="0"/>
              <a:t>http://standards.ieee.org/about/sasb/patcom/materials.html</a:t>
            </a:r>
          </a:p>
        </p:txBody>
      </p:sp>
      <p:sp>
        <p:nvSpPr>
          <p:cNvPr id="9220" name="Text Box 6"/>
          <p:cNvSpPr txBox="1">
            <a:spLocks noChangeArrowheads="1"/>
          </p:cNvSpPr>
          <p:nvPr/>
        </p:nvSpPr>
        <p:spPr bwMode="auto">
          <a:xfrm>
            <a:off x="1600200" y="60198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9221" name="Rectangle 7"/>
          <p:cNvSpPr>
            <a:spLocks noChangeArrowheads="1"/>
          </p:cNvSpPr>
          <p:nvPr/>
        </p:nvSpPr>
        <p:spPr bwMode="auto">
          <a:xfrm>
            <a:off x="2819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200" b="1"/>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p>
          <a:p>
            <a:pPr algn="ctr">
              <a:lnSpc>
                <a:spcPct val="80000"/>
              </a:lnSpc>
              <a:buFont typeface="Monotype Sorts"/>
              <a:buNone/>
            </a:pPr>
            <a:r>
              <a:rPr lang="en-US" altLang="en-US" sz="1200" b="1"/>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r>
              <a:rPr lang="en-US" smtClean="0"/>
              <a:t>July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a:xfrm>
            <a:off x="5930396" y="6475413"/>
            <a:ext cx="432811" cy="184666"/>
          </a:xfrm>
        </p:spPr>
        <p:txBody>
          <a:bodyPr/>
          <a:lstStyle/>
          <a:p>
            <a:pPr>
              <a:defRPr/>
            </a:pPr>
            <a:r>
              <a:rPr lang="en-US" smtClean="0"/>
              <a:t>Slide </a:t>
            </a:r>
            <a:fld id="{54FC9212-A276-4579-8D5E-ABD8504D37DD}" type="slidenum">
              <a:rPr lang="en-US" smtClean="0"/>
              <a:pPr>
                <a:defRPr/>
              </a:pPr>
              <a:t>6</a:t>
            </a:fld>
            <a:endParaRPr lang="en-US"/>
          </a:p>
        </p:txBody>
      </p:sp>
    </p:spTree>
    <p:extLst>
      <p:ext uri="{BB962C8B-B14F-4D97-AF65-F5344CB8AC3E}">
        <p14:creationId xmlns:p14="http://schemas.microsoft.com/office/powerpoint/2010/main" val="648170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828800" y="476830"/>
            <a:ext cx="8686800" cy="1143000"/>
          </a:xfrm>
        </p:spPr>
        <p:txBody>
          <a:bodyPr/>
          <a:lstStyle/>
          <a:p>
            <a:r>
              <a:rPr lang="en-US" altLang="en-US" dirty="0" smtClean="0"/>
              <a:t>Call for Potentially Essential Patents</a:t>
            </a:r>
          </a:p>
        </p:txBody>
      </p:sp>
      <p:sp>
        <p:nvSpPr>
          <p:cNvPr id="10243" name="Rectangle 1027"/>
          <p:cNvSpPr>
            <a:spLocks noGrp="1" noChangeArrowheads="1"/>
          </p:cNvSpPr>
          <p:nvPr>
            <p:ph type="body" idx="1"/>
          </p:nvPr>
        </p:nvSpPr>
        <p:spPr>
          <a:xfrm>
            <a:off x="2220913" y="1761697"/>
            <a:ext cx="7772400" cy="4114800"/>
          </a:xfrm>
        </p:spPr>
        <p:txBody>
          <a:bodyPr/>
          <a:lstStyle/>
          <a:p>
            <a:pPr>
              <a:buFont typeface="Arial" panose="020B0604020202020204" pitchFamily="34" charset="0"/>
              <a:buChar char="•"/>
            </a:pPr>
            <a:r>
              <a:rPr lang="en-US" altLang="en-US" sz="2800" dirty="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dirty="0"/>
              <a:t>Either speak up now or</a:t>
            </a:r>
          </a:p>
          <a:p>
            <a:pPr lvl="1">
              <a:buFont typeface="Arial" panose="020B0604020202020204" pitchFamily="34" charset="0"/>
              <a:buChar char="•"/>
            </a:pPr>
            <a:r>
              <a:rPr lang="en-US" altLang="en-US" dirty="0"/>
              <a:t>Provide the chair of this group with the identity of the holder(s) of any and all such claims as soon as possible or</a:t>
            </a:r>
          </a:p>
          <a:p>
            <a:pPr lvl="1">
              <a:buFont typeface="Arial" panose="020B0604020202020204" pitchFamily="34" charset="0"/>
              <a:buChar char="•"/>
            </a:pPr>
            <a:r>
              <a:rPr lang="en-US" altLang="en-US" dirty="0"/>
              <a:t>Cause an LOA to be submitted</a:t>
            </a:r>
          </a:p>
        </p:txBody>
      </p:sp>
      <p:sp>
        <p:nvSpPr>
          <p:cNvPr id="10244" name="Text Box 1028"/>
          <p:cNvSpPr txBox="1">
            <a:spLocks noChangeArrowheads="1"/>
          </p:cNvSpPr>
          <p:nvPr/>
        </p:nvSpPr>
        <p:spPr bwMode="auto">
          <a:xfrm>
            <a:off x="1524000" y="60198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r>
              <a:rPr lang="en-US" smtClean="0"/>
              <a:t>July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a:xfrm>
            <a:off x="5930396" y="6475413"/>
            <a:ext cx="432811" cy="184666"/>
          </a:xfrm>
        </p:spPr>
        <p:txBody>
          <a:bodyPr/>
          <a:lstStyle/>
          <a:p>
            <a:pPr>
              <a:defRPr/>
            </a:pPr>
            <a:r>
              <a:rPr lang="en-US" smtClean="0"/>
              <a:t>Slide </a:t>
            </a:r>
            <a:fld id="{54FC9212-A276-4579-8D5E-ABD8504D37DD}" type="slidenum">
              <a:rPr lang="en-US" smtClean="0"/>
              <a:pPr>
                <a:defRPr/>
              </a:pPr>
              <a:t>7</a:t>
            </a:fld>
            <a:endParaRPr lang="en-US"/>
          </a:p>
        </p:txBody>
      </p:sp>
    </p:spTree>
    <p:extLst>
      <p:ext uri="{BB962C8B-B14F-4D97-AF65-F5344CB8AC3E}">
        <p14:creationId xmlns:p14="http://schemas.microsoft.com/office/powerpoint/2010/main" val="6538480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840173" y="759619"/>
            <a:ext cx="8458200" cy="609600"/>
          </a:xfrm>
        </p:spPr>
        <p:txBody>
          <a:bodyPr/>
          <a:lstStyle/>
          <a:p>
            <a:r>
              <a:rPr lang="en-US" altLang="en-US" u="sng" dirty="0"/>
              <a:t>Other Guidelines for IEEE WG Meetings</a:t>
            </a:r>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1952625" y="1624013"/>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buFont typeface="Arial" panose="020B0604020202020204" pitchFamily="34" charset="0"/>
              <a:buChar char="•"/>
            </a:pPr>
            <a:r>
              <a:rPr lang="en-US" altLang="en-US" sz="1800" b="1" dirty="0"/>
              <a:t>All IEEE-SA standards meetings shall be conducted in compliance with all applicable laws, including antitrust and competition laws. </a:t>
            </a:r>
          </a:p>
          <a:p>
            <a:pPr lvl="1">
              <a:lnSpc>
                <a:spcPct val="80000"/>
              </a:lnSpc>
              <a:spcAft>
                <a:spcPct val="40000"/>
              </a:spcAft>
              <a:buFont typeface="Arial" panose="020B0604020202020204" pitchFamily="34" charset="0"/>
              <a:buChar char="•"/>
            </a:pPr>
            <a:r>
              <a:rPr lang="en-US" altLang="en-US" sz="1600" b="1" dirty="0"/>
              <a:t>Don’t discuss the interpretation, validity, or essentiality of patents/patent claims. </a:t>
            </a:r>
          </a:p>
          <a:p>
            <a:pPr lvl="1">
              <a:lnSpc>
                <a:spcPct val="80000"/>
              </a:lnSpc>
              <a:spcAft>
                <a:spcPct val="40000"/>
              </a:spcAft>
              <a:buFont typeface="Arial" panose="020B0604020202020204" pitchFamily="34" charset="0"/>
              <a:buChar char="•"/>
            </a:pPr>
            <a:r>
              <a:rPr lang="en-US" altLang="en-US" sz="1600" b="1" dirty="0"/>
              <a:t>Don’t discuss specific license rates, terms, or conditions.</a:t>
            </a:r>
          </a:p>
          <a:p>
            <a:pPr lvl="2">
              <a:lnSpc>
                <a:spcPct val="80000"/>
              </a:lnSpc>
              <a:spcAft>
                <a:spcPct val="40000"/>
              </a:spcAft>
              <a:buFont typeface="Arial" panose="020B0604020202020204" pitchFamily="34" charset="0"/>
              <a:buChar char="•"/>
            </a:pPr>
            <a:r>
              <a:rPr lang="en-US" altLang="en-US" sz="1400" dirty="0"/>
              <a:t>Relative costs, including licensing costs of essential patent claims, of different technical approaches may be discussed in standards development meetings. </a:t>
            </a:r>
          </a:p>
          <a:p>
            <a:pPr lvl="3">
              <a:lnSpc>
                <a:spcPct val="80000"/>
              </a:lnSpc>
              <a:spcAft>
                <a:spcPct val="40000"/>
              </a:spcAft>
              <a:buFont typeface="Arial" panose="020B0604020202020204" pitchFamily="34" charset="0"/>
              <a:buChar char="•"/>
            </a:pPr>
            <a:r>
              <a:rPr lang="en-GB" altLang="en-US" sz="1400" dirty="0"/>
              <a:t>Technical considerations remain primary focus</a:t>
            </a:r>
            <a:endParaRPr lang="en-US" altLang="en-US" sz="1400" dirty="0"/>
          </a:p>
          <a:p>
            <a:pPr lvl="1">
              <a:lnSpc>
                <a:spcPct val="80000"/>
              </a:lnSpc>
              <a:spcAft>
                <a:spcPct val="40000"/>
              </a:spcAft>
              <a:buFont typeface="Arial" panose="020B0604020202020204" pitchFamily="34" charset="0"/>
              <a:buChar char="•"/>
            </a:pPr>
            <a:r>
              <a:rPr lang="en-US" altLang="en-US" sz="1600" b="1" dirty="0"/>
              <a:t>Don’t discuss or engage in the fixing of product prices, allocation of customers, or division of sales markets.</a:t>
            </a:r>
          </a:p>
          <a:p>
            <a:pPr lvl="1">
              <a:lnSpc>
                <a:spcPct val="80000"/>
              </a:lnSpc>
              <a:spcAft>
                <a:spcPct val="40000"/>
              </a:spcAft>
              <a:buFont typeface="Arial" panose="020B0604020202020204" pitchFamily="34" charset="0"/>
              <a:buChar char="•"/>
            </a:pPr>
            <a:r>
              <a:rPr lang="en-US" altLang="en-US" sz="1600" b="1" dirty="0"/>
              <a:t>Don’t discuss the status or substance of ongoing or threatened litigation.</a:t>
            </a:r>
          </a:p>
          <a:p>
            <a:pPr lvl="1">
              <a:lnSpc>
                <a:spcPct val="80000"/>
              </a:lnSpc>
              <a:spcAft>
                <a:spcPct val="40000"/>
              </a:spcAft>
              <a:buFont typeface="Arial" panose="020B0604020202020204" pitchFamily="34" charset="0"/>
              <a:buChar char="•"/>
            </a:pPr>
            <a:r>
              <a:rPr lang="en-US" altLang="en-US" sz="1600" b="1" dirty="0"/>
              <a:t>Don’t be silent if inappropriate topics are discussed … do formally object.</a:t>
            </a:r>
          </a:p>
          <a:p>
            <a:pPr algn="ctr">
              <a:lnSpc>
                <a:spcPct val="80000"/>
              </a:lnSpc>
              <a:buFont typeface="Monotype Sorts"/>
              <a:buNone/>
            </a:pPr>
            <a:r>
              <a:rPr lang="en-US" altLang="en-US" sz="1000" b="1" dirty="0"/>
              <a:t>---------------------------------------------------------------   </a:t>
            </a:r>
            <a:endParaRPr lang="en-US" altLang="en-US" sz="1200" b="1" dirty="0"/>
          </a:p>
          <a:p>
            <a:pPr algn="ctr">
              <a:lnSpc>
                <a:spcPct val="80000"/>
              </a:lnSpc>
              <a:buFont typeface="Monotype Sorts"/>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p:txBody>
      </p:sp>
      <p:sp>
        <p:nvSpPr>
          <p:cNvPr id="11269" name="Text Box 7"/>
          <p:cNvSpPr txBox="1">
            <a:spLocks noChangeArrowheads="1"/>
          </p:cNvSpPr>
          <p:nvPr/>
        </p:nvSpPr>
        <p:spPr bwMode="auto">
          <a:xfrm>
            <a:off x="1581150" y="60198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July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a:xfrm>
            <a:off x="5930396" y="6475413"/>
            <a:ext cx="432811" cy="184666"/>
          </a:xfrm>
        </p:spPr>
        <p:txBody>
          <a:bodyPr/>
          <a:lstStyle/>
          <a:p>
            <a:pPr>
              <a:defRPr/>
            </a:pPr>
            <a:r>
              <a:rPr lang="en-US" smtClean="0"/>
              <a:t>Slide </a:t>
            </a:r>
            <a:fld id="{54FC9212-A276-4579-8D5E-ABD8504D37DD}" type="slidenum">
              <a:rPr lang="en-US" smtClean="0"/>
              <a:pPr>
                <a:defRPr/>
              </a:pPr>
              <a:t>8</a:t>
            </a:fld>
            <a:endParaRPr lang="en-US"/>
          </a:p>
        </p:txBody>
      </p:sp>
    </p:spTree>
    <p:extLst>
      <p:ext uri="{BB962C8B-B14F-4D97-AF65-F5344CB8AC3E}">
        <p14:creationId xmlns:p14="http://schemas.microsoft.com/office/powerpoint/2010/main" val="1330436899"/>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5868989" y="6475414"/>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a:ea typeface="MS Gothic" panose="020B0609070205080204" pitchFamily="49" charset="-128"/>
              </a:rPr>
              <a:t>Slide </a:t>
            </a:r>
            <a:fld id="{21D73FE3-120F-408C-B303-7C3A7515F23A}" type="slidenum">
              <a:rPr lang="en-US" altLang="en-US">
                <a:ea typeface="MS Gothic" panose="020B0609070205080204" pitchFamily="49" charset="-128"/>
              </a:rPr>
              <a:pPr hangingPunct="0">
                <a:buClrTx/>
                <a:buFontTx/>
                <a:buNone/>
              </a:pPr>
              <a:t>9</a:t>
            </a:fld>
            <a:endParaRPr lang="en-US" altLang="en-US">
              <a:ea typeface="MS Gothic" panose="020B0609070205080204" pitchFamily="49" charset="-128"/>
            </a:endParaRPr>
          </a:p>
        </p:txBody>
      </p:sp>
      <p:sp>
        <p:nvSpPr>
          <p:cNvPr id="4100" name="Rectangle 4"/>
          <p:cNvSpPr>
            <a:spLocks noGrp="1" noChangeArrowheads="1"/>
          </p:cNvSpPr>
          <p:nvPr>
            <p:ph type="title"/>
          </p:nvPr>
        </p:nvSpPr>
        <p:spPr>
          <a:xfrm>
            <a:off x="2209800" y="609601"/>
            <a:ext cx="8001000" cy="1160463"/>
          </a:xfrm>
          <a:ln/>
        </p:spPr>
        <p:txBody>
          <a:bodyPr vert="horz" wrap="square" lIns="90000" tIns="46800" rIns="90000" bIns="46800" numCol="1" anchor="ctr" anchorCtr="0" compatLnSpc="1">
            <a:prstTxWarp prst="textNoShape">
              <a:avLst/>
            </a:prstTxWarp>
          </a:bodyPr>
          <a:lstStyle/>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dirty="0">
                <a:solidFill>
                  <a:srgbClr val="000000"/>
                </a:solidFill>
              </a:rPr>
              <a:t>Participation in IEEE 802 Meetings</a:t>
            </a:r>
          </a:p>
        </p:txBody>
      </p:sp>
      <p:sp>
        <p:nvSpPr>
          <p:cNvPr id="4101" name="Text Box 5"/>
          <p:cNvSpPr txBox="1">
            <a:spLocks noChangeArrowheads="1"/>
          </p:cNvSpPr>
          <p:nvPr/>
        </p:nvSpPr>
        <p:spPr bwMode="auto">
          <a:xfrm>
            <a:off x="2209800" y="1600200"/>
            <a:ext cx="7848600" cy="4495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pPr>
            <a:r>
              <a:rPr lang="en-GB" altLang="en-US" sz="1600" b="1" dirty="0">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ea typeface="MS Gothic" panose="020B0609070205080204" pitchFamily="49" charset="-128"/>
              </a:rPr>
              <a:t>https://standards.ieee.org/develop/policies/bylaws/sb_bylaws.pdf </a:t>
            </a:r>
            <a:r>
              <a:rPr lang="en-GB" altLang="en-US" sz="1400" b="1" dirty="0">
                <a:ea typeface="MS Gothic" panose="020B0609070205080204" pitchFamily="49" charset="-128"/>
              </a:rPr>
              <a:t> section 5.2.1.3 and the IEEE 802 LMSC Working Group Policies and Procedures,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3.4.1 “Chair”, list item x.</a:t>
            </a:r>
          </a:p>
          <a:p>
            <a:pPr>
              <a:spcBef>
                <a:spcPts val="600"/>
              </a:spcBef>
            </a:pPr>
            <a:r>
              <a:rPr lang="en-GB" altLang="en-US" sz="1600" b="1" dirty="0">
                <a:ea typeface="MS Gothic" panose="020B0609070205080204" pitchFamily="49" charset="-128"/>
              </a:rPr>
              <a:t>By participating in IEEE 802 meetings, you accept these requirements.  If you do not agree to these policies then you shall not participate.</a:t>
            </a:r>
          </a:p>
          <a:p>
            <a:pPr algn="ctr">
              <a:spcBef>
                <a:spcPts val="600"/>
              </a:spcBef>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3"/>
              </a:rPr>
              <a:t>http://www.ieee802.org/devdocs.shtml</a:t>
            </a:r>
            <a:r>
              <a:rPr lang="en-GB" altLang="en-US" dirty="0">
                <a:ea typeface="MS Gothic" panose="020B0609070205080204" pitchFamily="49" charset="-128"/>
              </a:rPr>
              <a:t>)</a:t>
            </a:r>
          </a:p>
          <a:p>
            <a:pPr>
              <a:spcBef>
                <a:spcPts val="600"/>
              </a:spcBef>
            </a:pPr>
            <a:endParaRPr lang="en-GB" altLang="en-US" sz="1600" b="1" dirty="0">
              <a:ea typeface="MS Gothic" panose="020B0609070205080204" pitchFamily="49" charset="-128"/>
            </a:endParaRPr>
          </a:p>
        </p:txBody>
      </p:sp>
      <p:sp>
        <p:nvSpPr>
          <p:cNvPr id="2" name="Date Placeholder 1"/>
          <p:cNvSpPr>
            <a:spLocks noGrp="1"/>
          </p:cNvSpPr>
          <p:nvPr>
            <p:ph type="dt" sz="half" idx="10"/>
          </p:nvPr>
        </p:nvSpPr>
        <p:spPr/>
        <p:txBody>
          <a:bodyPr/>
          <a:lstStyle/>
          <a:p>
            <a:pPr>
              <a:defRPr/>
            </a:pPr>
            <a:r>
              <a:rPr lang="en-US" smtClean="0"/>
              <a:t>July 2017</a:t>
            </a:r>
            <a:endParaRPr lang="en-US" dirty="0"/>
          </a:p>
        </p:txBody>
      </p:sp>
      <p:sp>
        <p:nvSpPr>
          <p:cNvPr id="3" name="Footer Placeholder 2"/>
          <p:cNvSpPr>
            <a:spLocks noGrp="1"/>
          </p:cNvSpPr>
          <p:nvPr>
            <p:ph type="ftr" sz="quarter" idx="11"/>
          </p:nvPr>
        </p:nvSpPr>
        <p:spPr>
          <a:xfrm>
            <a:off x="8128878" y="6473032"/>
            <a:ext cx="1944763" cy="184666"/>
          </a:xfrm>
        </p:spPr>
        <p:txBody>
          <a:bodyPr/>
          <a:lstStyle/>
          <a:p>
            <a:pPr>
              <a:defRPr/>
            </a:pPr>
            <a:r>
              <a:rPr lang="en-US" dirty="0" smtClean="0"/>
              <a:t>Dorothy Stanley, HP Enterprise</a:t>
            </a:r>
            <a:endParaRPr lang="en-US" dirty="0"/>
          </a:p>
        </p:txBody>
      </p:sp>
    </p:spTree>
    <p:extLst>
      <p:ext uri="{BB962C8B-B14F-4D97-AF65-F5344CB8AC3E}">
        <p14:creationId xmlns:p14="http://schemas.microsoft.com/office/powerpoint/2010/main" val="2426185282"/>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465199</TotalTime>
  <Words>2410</Words>
  <Application>Microsoft Office PowerPoint</Application>
  <PresentationFormat>Widescreen</PresentationFormat>
  <Paragraphs>453</Paragraphs>
  <Slides>26</Slides>
  <Notes>15</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4" baseType="lpstr">
      <vt:lpstr>MS Gothic</vt:lpstr>
      <vt:lpstr>MS PGothic</vt:lpstr>
      <vt:lpstr>Arial</vt:lpstr>
      <vt:lpstr>Helvetica</vt:lpstr>
      <vt:lpstr>Monotype Sorts</vt:lpstr>
      <vt:lpstr>Times New Roman</vt:lpstr>
      <vt:lpstr>802-11-Submission</vt:lpstr>
      <vt:lpstr>Document</vt:lpstr>
      <vt:lpstr>IEEE 802.11 TGmd July 2017 Agenda</vt:lpstr>
      <vt:lpstr>Abstract</vt:lpstr>
      <vt:lpstr>TGmd Agenda</vt:lpstr>
      <vt:lpstr>Instructions for the WG Chair</vt:lpstr>
      <vt:lpstr>Participants, Patents, and Duty to Inform</vt:lpstr>
      <vt:lpstr>Patent Related Links</vt:lpstr>
      <vt:lpstr>Call for Potentially Essential Patents</vt:lpstr>
      <vt:lpstr>Other Guidelines for IEEE WG Meetings</vt:lpstr>
      <vt:lpstr>Participation in IEEE 802 Meetings</vt:lpstr>
      <vt:lpstr>Approve prior TGmd minutes</vt:lpstr>
      <vt:lpstr>Approve final TGmc minutes</vt:lpstr>
      <vt:lpstr>Standard and Amendment Ratification</vt:lpstr>
      <vt:lpstr>TGmd Schedule</vt:lpstr>
      <vt:lpstr>Alternative A- Incorporate 11ax</vt:lpstr>
      <vt:lpstr>Alternative B – through 11aj only</vt:lpstr>
      <vt:lpstr>Proposed Schedule dates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July – Sept 2017 Meeting Planning</vt:lpstr>
      <vt:lpstr>References</vt:lpstr>
    </vt:vector>
  </TitlesOfParts>
  <Company>Hewlett Packard Enterprise (HPE)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keywords>July 2017</cp:keywords>
  <cp:lastModifiedBy>Stanley, Dorothy</cp:lastModifiedBy>
  <cp:revision>2852</cp:revision>
  <cp:lastPrinted>1998-02-10T13:28:06Z</cp:lastPrinted>
  <dcterms:created xsi:type="dcterms:W3CDTF">2005-01-04T21:26:55Z</dcterms:created>
  <dcterms:modified xsi:type="dcterms:W3CDTF">2017-07-13T16:04:23Z</dcterms:modified>
</cp:coreProperties>
</file>