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8" r:id="rId3"/>
    <p:sldId id="632" r:id="rId4"/>
    <p:sldId id="621" r:id="rId5"/>
    <p:sldId id="622" r:id="rId6"/>
    <p:sldId id="623" r:id="rId7"/>
    <p:sldId id="624" r:id="rId8"/>
    <p:sldId id="625" r:id="rId9"/>
    <p:sldId id="620" r:id="rId10"/>
    <p:sldId id="557" r:id="rId11"/>
    <p:sldId id="630" r:id="rId12"/>
    <p:sldId id="629" r:id="rId13"/>
    <p:sldId id="628" r:id="rId14"/>
    <p:sldId id="631" r:id="rId15"/>
    <p:sldId id="616" r:id="rId16"/>
    <p:sldId id="635" r:id="rId17"/>
    <p:sldId id="633" r:id="rId18"/>
    <p:sldId id="634" r:id="rId19"/>
    <p:sldId id="636" r:id="rId20"/>
    <p:sldId id="638" r:id="rId21"/>
    <p:sldId id="637" r:id="rId22"/>
    <p:sldId id="590" r:id="rId23"/>
    <p:sldId id="516" r:id="rId24"/>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69" d="100"/>
          <a:sy n="69" d="100"/>
        </p:scale>
        <p:origin x="824" y="6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802.11-17/0872r5</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802.11-17/0872r5</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2017</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802.11-17/0872r5</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636191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9880173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44763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802.11-17/0872r5</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22</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802.11-17/0872r5</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23</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802.11-17/0872r5</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802.11-17/0872r5</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xfrm>
            <a:off x="342900" y="703263"/>
            <a:ext cx="6173788" cy="3473450"/>
          </a:xfrm>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xfrm>
            <a:off x="342900" y="703263"/>
            <a:ext cx="6173788" cy="347345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27794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2017</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802.11-17/0872r5</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0567-00-000m-minutes-revmd-initial-f2f-mtg-daejeon.doc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mentor.ieee.org/802.11/dcn/17/11-17-0885-02-000m-minutes-revmd-may-and-june-telecon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072-00-000m-minutes-for-revmc-brc-face-to-face-meeting-sept-12-15.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7/11-17-0871-00-000m-extended-nss-editorial-errata.doc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56-03-000m-revmd-wg-cc25-for-editor-ad-hoc.xls" TargetMode="External"/><Relationship Id="rId2" Type="http://schemas.openxmlformats.org/officeDocument/2006/relationships/hyperlink" Target="https://mentor.ieee.org/802.11/dcn/17/11-17-0930-02-000m-revmd-cc25-phy-plus-comments.xls"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0-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July 2017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2017-07-12</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295"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10</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May 2017 meeting, Daejeon in </a:t>
            </a:r>
            <a:r>
              <a:rPr lang="en-US" altLang="en-US" dirty="0" smtClean="0">
                <a:solidFill>
                  <a:srgbClr val="006600"/>
                </a:solidFill>
                <a:hlinkClick r:id="rId3"/>
              </a:rPr>
              <a:t>https</a:t>
            </a:r>
            <a:r>
              <a:rPr lang="en-US" altLang="en-US" dirty="0">
                <a:solidFill>
                  <a:srgbClr val="006600"/>
                </a:solidFill>
                <a:hlinkClick r:id="rId3"/>
              </a:rPr>
              <a:t>://</a:t>
            </a:r>
            <a:r>
              <a:rPr lang="en-US" altLang="en-US" dirty="0" smtClean="0">
                <a:solidFill>
                  <a:srgbClr val="006600"/>
                </a:solidFill>
                <a:hlinkClick r:id="rId3"/>
              </a:rPr>
              <a:t>mentor.ieee.org/802.11/dcn/17/11-17-0567-00-000m-minutes-revmd-initial-f2f-mtg-daejeon.docx</a:t>
            </a:r>
            <a:r>
              <a:rPr lang="en-US" altLang="en-US" dirty="0" smtClean="0">
                <a:solidFill>
                  <a:srgbClr val="006600"/>
                </a:solidFill>
              </a:rPr>
              <a:t> </a:t>
            </a:r>
            <a:r>
              <a:rPr lang="en-US" altLang="en-US" dirty="0" smtClean="0"/>
              <a:t>and</a:t>
            </a:r>
          </a:p>
          <a:p>
            <a:pPr lvl="1">
              <a:lnSpc>
                <a:spcPct val="80000"/>
              </a:lnSpc>
            </a:pPr>
            <a:r>
              <a:rPr lang="en-US" altLang="en-US" dirty="0" err="1" smtClean="0"/>
              <a:t>TGmd</a:t>
            </a:r>
            <a:r>
              <a:rPr lang="en-US" altLang="en-US" dirty="0" smtClean="0"/>
              <a:t> May 30</a:t>
            </a:r>
            <a:r>
              <a:rPr lang="en-US" altLang="en-US" baseline="30000" dirty="0" smtClean="0"/>
              <a:t>th</a:t>
            </a:r>
            <a:r>
              <a:rPr lang="en-US" altLang="en-US" dirty="0" smtClean="0"/>
              <a:t>, June 23, June 30</a:t>
            </a:r>
            <a:r>
              <a:rPr lang="en-US" altLang="en-US" baseline="30000" dirty="0" smtClean="0"/>
              <a:t>th</a:t>
            </a:r>
            <a:r>
              <a:rPr lang="en-US" altLang="en-US" dirty="0" smtClean="0"/>
              <a:t> teleconferences in  </a:t>
            </a:r>
            <a:r>
              <a:rPr lang="en-US" altLang="en-US" dirty="0" smtClean="0">
                <a:hlinkClick r:id="rId4"/>
              </a:rPr>
              <a:t>https</a:t>
            </a:r>
            <a:r>
              <a:rPr lang="en-US" altLang="en-US" dirty="0">
                <a:hlinkClick r:id="rId4"/>
              </a:rPr>
              <a:t>://</a:t>
            </a:r>
            <a:r>
              <a:rPr lang="en-US" altLang="en-US" dirty="0" smtClean="0">
                <a:hlinkClick r:id="rId4"/>
              </a:rPr>
              <a:t>mentor.ieee.org/802.11/dcn/17/11-17-0885-02-000m-minutes-revmd-may-and-june-telecons.docx</a:t>
            </a:r>
            <a:endParaRPr lang="en-US" altLang="en-US" dirty="0" smtClean="0"/>
          </a:p>
          <a:p>
            <a:pPr lvl="1">
              <a:lnSpc>
                <a:spcPct val="80000"/>
              </a:lnSpc>
            </a:pPr>
            <a:endParaRPr lang="en-US" altLang="en-US" sz="2400" dirty="0">
              <a:solidFill>
                <a:srgbClr val="006600"/>
              </a:solidFill>
            </a:endParaRPr>
          </a:p>
          <a:p>
            <a:pPr>
              <a:lnSpc>
                <a:spcPct val="80000"/>
              </a:lnSpc>
            </a:pPr>
            <a:r>
              <a:rPr lang="en-US" altLang="en-US" dirty="0" smtClean="0"/>
              <a:t>Moved: Emily Qi</a:t>
            </a:r>
          </a:p>
          <a:p>
            <a:pPr>
              <a:lnSpc>
                <a:spcPct val="80000"/>
              </a:lnSpc>
            </a:pPr>
            <a:r>
              <a:rPr lang="en-US" altLang="en-US" dirty="0" smtClean="0"/>
              <a:t>Seconded: Mark Hamilton</a:t>
            </a:r>
          </a:p>
          <a:p>
            <a:pPr>
              <a:lnSpc>
                <a:spcPct val="80000"/>
              </a:lnSpc>
            </a:pPr>
            <a:r>
              <a:rPr lang="en-US" altLang="en-US" dirty="0" smtClean="0"/>
              <a:t>Result</a:t>
            </a:r>
            <a:r>
              <a:rPr lang="en-US" altLang="en-US" dirty="0" smtClean="0"/>
              <a:t>: Unanimous</a:t>
            </a:r>
            <a:endParaRPr lang="en-US" altLang="en-US"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4777" y="6475413"/>
            <a:ext cx="504049"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5882077" y="6475413"/>
            <a:ext cx="5040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final </a:t>
            </a:r>
            <a:r>
              <a:rPr lang="en-US" altLang="en-US" dirty="0" err="1" smtClean="0"/>
              <a:t>TGmc</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TGmc</a:t>
            </a:r>
            <a:r>
              <a:rPr lang="en-US" altLang="en-US" dirty="0" smtClean="0"/>
              <a:t> </a:t>
            </a:r>
            <a:r>
              <a:rPr lang="en-US" altLang="en-US" dirty="0"/>
              <a:t>September 2016 </a:t>
            </a:r>
            <a:r>
              <a:rPr lang="en-US" altLang="en-US" dirty="0" smtClean="0"/>
              <a:t>in </a:t>
            </a:r>
            <a:r>
              <a:rPr lang="en-US" altLang="en-US" dirty="0" smtClean="0">
                <a:solidFill>
                  <a:srgbClr val="006600"/>
                </a:solidFill>
                <a:hlinkClick r:id="rId3"/>
              </a:rPr>
              <a:t>https</a:t>
            </a:r>
            <a:r>
              <a:rPr lang="en-US" altLang="en-US" dirty="0">
                <a:solidFill>
                  <a:srgbClr val="006600"/>
                </a:solidFill>
                <a:hlinkClick r:id="rId3"/>
              </a:rPr>
              <a:t>://</a:t>
            </a:r>
            <a:r>
              <a:rPr lang="en-US" altLang="en-US" dirty="0" smtClean="0">
                <a:solidFill>
                  <a:srgbClr val="006600"/>
                </a:solidFill>
                <a:hlinkClick r:id="rId3"/>
              </a:rPr>
              <a:t>mentor.ieee.org/802.11/dcn/16/11-16-1072-00-000m-minutes-for-revmc-brc-face-to-face-meeting-sept-12-15.docx</a:t>
            </a:r>
            <a:endParaRPr lang="en-US" altLang="en-US" dirty="0" smtClean="0">
              <a:solidFill>
                <a:srgbClr val="006600"/>
              </a:solidFill>
            </a:endParaRPr>
          </a:p>
          <a:p>
            <a:pPr lvl="1">
              <a:lnSpc>
                <a:spcPct val="80000"/>
              </a:lnSpc>
            </a:pPr>
            <a:endParaRPr lang="en-US" altLang="en-US" sz="2400" dirty="0">
              <a:solidFill>
                <a:srgbClr val="006600"/>
              </a:solidFill>
            </a:endParaRPr>
          </a:p>
          <a:p>
            <a:pPr>
              <a:lnSpc>
                <a:spcPct val="80000"/>
              </a:lnSpc>
            </a:pPr>
            <a:r>
              <a:rPr lang="en-US" altLang="en-US" dirty="0" smtClean="0"/>
              <a:t>Moved: Mark Hamilton</a:t>
            </a:r>
          </a:p>
          <a:p>
            <a:pPr>
              <a:lnSpc>
                <a:spcPct val="80000"/>
              </a:lnSpc>
            </a:pPr>
            <a:r>
              <a:rPr lang="en-US" altLang="en-US" dirty="0" smtClean="0"/>
              <a:t>Seconded: Jon </a:t>
            </a:r>
            <a:r>
              <a:rPr lang="en-US" altLang="en-US" dirty="0" err="1" smtClean="0"/>
              <a:t>Rosdahl</a:t>
            </a:r>
            <a:endParaRPr lang="en-US" altLang="en-US" dirty="0" smtClean="0"/>
          </a:p>
          <a:p>
            <a:pPr>
              <a:lnSpc>
                <a:spcPct val="80000"/>
              </a:lnSpc>
            </a:pPr>
            <a:r>
              <a:rPr lang="en-US" altLang="en-US" dirty="0" smtClean="0"/>
              <a:t>Result: 15-0-0</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88649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2016</a:t>
            </a: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expected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P802.11aq – Aug 2017</a:t>
            </a:r>
          </a:p>
          <a:p>
            <a:pPr>
              <a:lnSpc>
                <a:spcPct val="80000"/>
              </a:lnSpc>
            </a:pPr>
            <a:r>
              <a:rPr lang="en-US" altLang="en-US" sz="2000" dirty="0">
                <a:solidFill>
                  <a:srgbClr val="006600"/>
                </a:solidFill>
              </a:rPr>
              <a:t>P802.11ak – Nov 2017</a:t>
            </a:r>
          </a:p>
          <a:p>
            <a:pPr>
              <a:lnSpc>
                <a:spcPct val="80000"/>
              </a:lnSpc>
            </a:pPr>
            <a:r>
              <a:rPr lang="en-US" altLang="en-US" sz="2000" dirty="0">
                <a:solidFill>
                  <a:srgbClr val="006600"/>
                </a:solidFill>
              </a:rPr>
              <a:t>P802.11aj – Dec 2017</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P802.11ax – July 2019</a:t>
            </a:r>
          </a:p>
          <a:p>
            <a:pPr>
              <a:lnSpc>
                <a:spcPct val="80000"/>
              </a:lnSpc>
            </a:pPr>
            <a:r>
              <a:rPr lang="en-US" altLang="en-US" sz="2000" dirty="0">
                <a:solidFill>
                  <a:srgbClr val="006600"/>
                </a:solidFill>
              </a:rPr>
              <a:t>P802.11ay – Nov 2019</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P802.11ba – Jul 2020</a:t>
            </a:r>
          </a:p>
          <a:p>
            <a:pPr>
              <a:lnSpc>
                <a:spcPct val="80000"/>
              </a:lnSpc>
            </a:pPr>
            <a:r>
              <a:rPr lang="en-US" altLang="en-US" sz="2000" dirty="0">
                <a:solidFill>
                  <a:srgbClr val="006600"/>
                </a:solidFill>
              </a:rPr>
              <a:t>P802.11az – Mar 2021</a:t>
            </a:r>
          </a:p>
          <a:p>
            <a:pPr>
              <a:lnSpc>
                <a:spcPct val="80000"/>
              </a:lnSpc>
            </a:pPr>
            <a:endParaRPr lang="en-US" altLang="en-US" sz="2000" dirty="0"/>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an 18 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13</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Schedule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March 2017 – PAR Approval</a:t>
            </a:r>
          </a:p>
          <a:p>
            <a:pPr>
              <a:lnSpc>
                <a:spcPct val="80000"/>
              </a:lnSpc>
            </a:pPr>
            <a:r>
              <a:rPr lang="en-US" altLang="en-US" sz="2000" dirty="0">
                <a:solidFill>
                  <a:srgbClr val="006600"/>
                </a:solidFill>
              </a:rPr>
              <a:t>May 2017 – Initial meeting, issue comment collection on IEEE </a:t>
            </a:r>
            <a:r>
              <a:rPr lang="en-US" altLang="en-US" sz="2000" dirty="0" err="1">
                <a:solidFill>
                  <a:srgbClr val="006600"/>
                </a:solidFill>
              </a:rPr>
              <a:t>Std</a:t>
            </a:r>
            <a:r>
              <a:rPr lang="en-US" altLang="en-US" sz="2000" dirty="0">
                <a:solidFill>
                  <a:srgbClr val="006600"/>
                </a:solidFill>
              </a:rPr>
              <a:t> 802.11-2016</a:t>
            </a:r>
          </a:p>
          <a:p>
            <a:pPr>
              <a:lnSpc>
                <a:spcPct val="80000"/>
              </a:lnSpc>
            </a:pPr>
            <a:r>
              <a:rPr lang="en-US" altLang="en-US" sz="2000" dirty="0">
                <a:solidFill>
                  <a:srgbClr val="006600"/>
                </a:solidFill>
              </a:rPr>
              <a:t>July 2017 – Begin processing CC input, 11ai integration</a:t>
            </a:r>
          </a:p>
          <a:p>
            <a:pPr>
              <a:lnSpc>
                <a:spcPct val="80000"/>
              </a:lnSpc>
            </a:pPr>
            <a:endParaRPr lang="en-US" altLang="en-US" sz="2000" dirty="0"/>
          </a:p>
          <a:p>
            <a:pPr>
              <a:lnSpc>
                <a:spcPct val="80000"/>
              </a:lnSpc>
            </a:pPr>
            <a:r>
              <a:rPr lang="en-US" altLang="en-US" sz="2000" dirty="0"/>
              <a:t>Alternative A: </a:t>
            </a:r>
          </a:p>
          <a:p>
            <a:pPr lvl="1">
              <a:lnSpc>
                <a:spcPct val="80000"/>
              </a:lnSpc>
            </a:pPr>
            <a:r>
              <a:rPr lang="en-US" altLang="en-US" sz="1600" dirty="0"/>
              <a:t>Incorporate 11ai, ah, </a:t>
            </a:r>
            <a:r>
              <a:rPr lang="en-US" altLang="en-US" sz="1600" dirty="0" err="1"/>
              <a:t>aj</a:t>
            </a:r>
            <a:r>
              <a:rPr lang="en-US" altLang="en-US" sz="1600" dirty="0"/>
              <a:t>, </a:t>
            </a:r>
            <a:r>
              <a:rPr lang="en-US" altLang="en-US" sz="1600" dirty="0" err="1"/>
              <a:t>ak</a:t>
            </a:r>
            <a:r>
              <a:rPr lang="en-US" altLang="en-US" sz="1600" dirty="0"/>
              <a:t>, </a:t>
            </a:r>
            <a:r>
              <a:rPr lang="en-US" altLang="en-US" sz="1600" dirty="0" err="1"/>
              <a:t>aq</a:t>
            </a:r>
            <a:r>
              <a:rPr lang="en-US" altLang="en-US" sz="1600" dirty="0"/>
              <a:t>, ax (current July 2019, assume Oct 2019). </a:t>
            </a:r>
          </a:p>
          <a:p>
            <a:pPr lvl="1">
              <a:lnSpc>
                <a:spcPct val="80000"/>
              </a:lnSpc>
            </a:pPr>
            <a:r>
              <a:rPr lang="en-US" altLang="en-US" sz="1600" dirty="0"/>
              <a:t>Do not incorporate 11ay (Nov 2019 current, assume June 2020), </a:t>
            </a:r>
            <a:r>
              <a:rPr lang="en-US" altLang="en-US" sz="1600" dirty="0" err="1"/>
              <a:t>az</a:t>
            </a:r>
            <a:r>
              <a:rPr lang="en-US" altLang="en-US" sz="1600" dirty="0"/>
              <a:t> (current March 2021), </a:t>
            </a:r>
            <a:r>
              <a:rPr lang="en-US" altLang="en-US" sz="1600" dirty="0" err="1"/>
              <a:t>ba</a:t>
            </a:r>
            <a:r>
              <a:rPr lang="en-US" altLang="en-US" sz="1600" dirty="0"/>
              <a:t> (current July 2020)</a:t>
            </a:r>
          </a:p>
          <a:p>
            <a:pPr lvl="1">
              <a:lnSpc>
                <a:spcPct val="80000"/>
              </a:lnSpc>
            </a:pPr>
            <a:r>
              <a:rPr lang="en-US" altLang="en-US" sz="1600" dirty="0"/>
              <a:t>Publish in 2020</a:t>
            </a:r>
          </a:p>
          <a:p>
            <a:pPr lvl="1">
              <a:lnSpc>
                <a:spcPct val="80000"/>
              </a:lnSpc>
            </a:pPr>
            <a:r>
              <a:rPr lang="en-US" altLang="en-US" sz="1600" dirty="0"/>
              <a:t>Incorporates key PHY amendment as did 802.11-2016 (11ac, 11ad), 802.11-2012 (11n)</a:t>
            </a:r>
          </a:p>
          <a:p>
            <a:pPr lvl="1">
              <a:lnSpc>
                <a:spcPct val="80000"/>
              </a:lnSpc>
            </a:pPr>
            <a:endParaRPr lang="en-US" altLang="en-US" sz="1600" dirty="0"/>
          </a:p>
          <a:p>
            <a:pPr>
              <a:lnSpc>
                <a:spcPct val="80000"/>
              </a:lnSpc>
            </a:pPr>
            <a:r>
              <a:rPr lang="en-US" altLang="en-US" sz="2000" dirty="0"/>
              <a:t>Alternative B: </a:t>
            </a:r>
          </a:p>
          <a:p>
            <a:pPr lvl="1">
              <a:lnSpc>
                <a:spcPct val="80000"/>
              </a:lnSpc>
            </a:pPr>
            <a:r>
              <a:rPr lang="en-US" altLang="en-US" sz="1600" dirty="0"/>
              <a:t>Incorporate 11ai, ah, </a:t>
            </a:r>
            <a:r>
              <a:rPr lang="en-US" altLang="en-US" sz="1600" dirty="0" err="1"/>
              <a:t>aj</a:t>
            </a:r>
            <a:r>
              <a:rPr lang="en-US" altLang="en-US" sz="1600" dirty="0"/>
              <a:t>, </a:t>
            </a:r>
            <a:r>
              <a:rPr lang="en-US" altLang="en-US" sz="1600" dirty="0" err="1"/>
              <a:t>ak</a:t>
            </a:r>
            <a:r>
              <a:rPr lang="en-US" altLang="en-US" sz="1600" dirty="0"/>
              <a:t>, </a:t>
            </a:r>
            <a:r>
              <a:rPr lang="en-US" altLang="en-US" sz="1600" dirty="0" err="1"/>
              <a:t>aq</a:t>
            </a:r>
            <a:r>
              <a:rPr lang="en-US" altLang="en-US" sz="1600" dirty="0"/>
              <a:t> </a:t>
            </a:r>
          </a:p>
          <a:p>
            <a:pPr lvl="1">
              <a:lnSpc>
                <a:spcPct val="80000"/>
              </a:lnSpc>
            </a:pPr>
            <a:r>
              <a:rPr lang="en-US" altLang="en-US" sz="1600" dirty="0"/>
              <a:t>Do not incorporate 11ax (current July 2019, assume Oct 2019), 11ay (Nov 2019 current, assume June 2020), </a:t>
            </a:r>
            <a:r>
              <a:rPr lang="en-US" altLang="en-US" sz="1600" dirty="0" err="1"/>
              <a:t>az</a:t>
            </a:r>
            <a:r>
              <a:rPr lang="en-US" altLang="en-US" sz="1600" dirty="0"/>
              <a:t> (current March 2021), </a:t>
            </a:r>
            <a:r>
              <a:rPr lang="en-US" altLang="en-US" sz="1600" dirty="0" err="1"/>
              <a:t>ba</a:t>
            </a:r>
            <a:r>
              <a:rPr lang="en-US" altLang="en-US" sz="1600" dirty="0"/>
              <a:t> (current July 2020)</a:t>
            </a:r>
          </a:p>
          <a:p>
            <a:pPr lvl="1">
              <a:lnSpc>
                <a:spcPct val="80000"/>
              </a:lnSpc>
            </a:pPr>
            <a:r>
              <a:rPr lang="en-US" altLang="en-US" sz="1600" dirty="0"/>
              <a:t>Publish in 2020</a:t>
            </a:r>
          </a:p>
          <a:p>
            <a:pPr lvl="1">
              <a:lnSpc>
                <a:spcPct val="80000"/>
              </a:lnSpc>
            </a:pPr>
            <a:r>
              <a:rPr lang="en-US" altLang="en-US" sz="1600" dirty="0"/>
              <a:t>Does not incorporate key PHY amendment as did 802.11-2016 (11ac, 11ad), 802.11-2012 (11n)</a:t>
            </a:r>
          </a:p>
          <a:p>
            <a:pPr>
              <a:lnSpc>
                <a:spcPct val="80000"/>
              </a:lnSpc>
            </a:pPr>
            <a:endParaRPr lang="en-US" altLang="en-US" dirty="0" smtClean="0"/>
          </a:p>
          <a:p>
            <a:pPr lvl="1">
              <a:lnSpc>
                <a:spcPct val="80000"/>
              </a:lnSpc>
            </a:pPr>
            <a:endParaRPr lang="en-US" altLang="en-US" sz="1600" dirty="0"/>
          </a:p>
        </p:txBody>
      </p:sp>
      <p:sp>
        <p:nvSpPr>
          <p:cNvPr id="2" name="Rectangle 1"/>
          <p:cNvSpPr/>
          <p:nvPr/>
        </p:nvSpPr>
        <p:spPr>
          <a:xfrm>
            <a:off x="6281346" y="4419600"/>
            <a:ext cx="3700854" cy="707886"/>
          </a:xfrm>
          <a:prstGeom prst="rect">
            <a:avLst/>
          </a:prstGeom>
          <a:noFill/>
        </p:spPr>
        <p:txBody>
          <a:bodyPr wrap="square" lIns="91440" tIns="45720" rIns="91440" bIns="45720">
            <a:spAutoFit/>
          </a:bodyPr>
          <a:lstStyle/>
          <a:p>
            <a:pPr algn="ctr"/>
            <a:r>
              <a:rPr lang="en-US" sz="4000" b="1" spc="50" dirty="0">
                <a:ln w="9525" cmpd="sng">
                  <a:solidFill>
                    <a:schemeClr val="accent1"/>
                  </a:solidFill>
                  <a:prstDash val="solid"/>
                </a:ln>
                <a:solidFill>
                  <a:srgbClr val="70AD47">
                    <a:tint val="1000"/>
                  </a:srgbClr>
                </a:solidFill>
                <a:effectLst>
                  <a:glow rad="38100">
                    <a:schemeClr val="accent1">
                      <a:alpha val="40000"/>
                    </a:schemeClr>
                  </a:glow>
                </a:effectLst>
              </a:rPr>
              <a:t>For discussion</a:t>
            </a:r>
          </a:p>
        </p:txBody>
      </p:sp>
    </p:spTree>
    <p:extLst>
      <p:ext uri="{BB962C8B-B14F-4D97-AF65-F5344CB8AC3E}">
        <p14:creationId xmlns:p14="http://schemas.microsoft.com/office/powerpoint/2010/main" val="21789074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14</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Alternative A- Incorporate 11ax</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t>September 2017 – Complete 11ah integration</a:t>
            </a:r>
          </a:p>
          <a:p>
            <a:pPr>
              <a:lnSpc>
                <a:spcPct val="80000"/>
              </a:lnSpc>
            </a:pPr>
            <a:r>
              <a:rPr lang="en-US" altLang="en-US" sz="2000" dirty="0"/>
              <a:t>November 2017 – Complete 11aq (current Sept 2017) integration</a:t>
            </a:r>
          </a:p>
          <a:p>
            <a:pPr>
              <a:lnSpc>
                <a:spcPct val="80000"/>
              </a:lnSpc>
            </a:pPr>
            <a:r>
              <a:rPr lang="en-US" altLang="en-US" sz="2000" dirty="0"/>
              <a:t>Jan 2018 – Initial WGLB</a:t>
            </a:r>
          </a:p>
          <a:p>
            <a:pPr>
              <a:lnSpc>
                <a:spcPct val="80000"/>
              </a:lnSpc>
            </a:pPr>
            <a:r>
              <a:rPr lang="en-US" altLang="en-US" sz="2000" dirty="0"/>
              <a:t>March 2018 – Complete 11ak, </a:t>
            </a:r>
            <a:r>
              <a:rPr lang="en-US" altLang="en-US" sz="2000" dirty="0" err="1"/>
              <a:t>aj</a:t>
            </a:r>
            <a:r>
              <a:rPr lang="en-US" altLang="en-US" sz="2000" dirty="0"/>
              <a:t> ( current Dec 2017) integration </a:t>
            </a:r>
          </a:p>
          <a:p>
            <a:pPr>
              <a:lnSpc>
                <a:spcPct val="80000"/>
              </a:lnSpc>
            </a:pPr>
            <a:r>
              <a:rPr lang="en-US" altLang="en-US" sz="2000" dirty="0"/>
              <a:t>September 2018 –D2.0 Recirculation LB </a:t>
            </a:r>
          </a:p>
          <a:p>
            <a:pPr>
              <a:lnSpc>
                <a:spcPct val="80000"/>
              </a:lnSpc>
            </a:pPr>
            <a:r>
              <a:rPr lang="en-US" altLang="en-US" sz="2000" dirty="0"/>
              <a:t>Jan/Mar 2019 – D3.0/D4.0 Recirculation LB</a:t>
            </a:r>
          </a:p>
          <a:p>
            <a:pPr>
              <a:lnSpc>
                <a:spcPct val="80000"/>
              </a:lnSpc>
            </a:pPr>
            <a:r>
              <a:rPr lang="en-US" altLang="en-US" sz="2000" dirty="0"/>
              <a:t>April 2019 – Initial SB D4.0</a:t>
            </a:r>
          </a:p>
          <a:p>
            <a:pPr>
              <a:lnSpc>
                <a:spcPct val="80000"/>
              </a:lnSpc>
            </a:pPr>
            <a:r>
              <a:rPr lang="en-US" altLang="en-US" sz="2000" dirty="0"/>
              <a:t>October 2019 – D5.0 Recirculation SB</a:t>
            </a:r>
          </a:p>
          <a:p>
            <a:pPr>
              <a:lnSpc>
                <a:spcPct val="80000"/>
              </a:lnSpc>
            </a:pPr>
            <a:r>
              <a:rPr lang="en-US" altLang="en-US" sz="2000" dirty="0"/>
              <a:t>Jan 2020 – D6.0 Recirculation SB incorporating 11ax</a:t>
            </a:r>
          </a:p>
          <a:p>
            <a:pPr>
              <a:lnSpc>
                <a:spcPct val="80000"/>
              </a:lnSpc>
            </a:pPr>
            <a:r>
              <a:rPr lang="en-US" altLang="en-US" sz="2000" dirty="0">
                <a:solidFill>
                  <a:srgbClr val="0070C0"/>
                </a:solidFill>
              </a:rPr>
              <a:t>&lt;11ax schedule dependency&gt;</a:t>
            </a:r>
          </a:p>
          <a:p>
            <a:pPr>
              <a:lnSpc>
                <a:spcPct val="80000"/>
              </a:lnSpc>
            </a:pPr>
            <a:r>
              <a:rPr lang="en-US" altLang="en-US" sz="2000" dirty="0" smtClean="0"/>
              <a:t>Sept/Dec </a:t>
            </a:r>
            <a:r>
              <a:rPr lang="en-US" altLang="en-US" sz="2000" dirty="0"/>
              <a:t>2020 – </a:t>
            </a:r>
            <a:r>
              <a:rPr lang="en-US" altLang="en-US" sz="2000" dirty="0" err="1"/>
              <a:t>Revcom</a:t>
            </a:r>
            <a:r>
              <a:rPr lang="en-US" altLang="en-US" sz="2000" dirty="0"/>
              <a:t>/SASB approval</a:t>
            </a:r>
          </a:p>
          <a:p>
            <a:pPr>
              <a:lnSpc>
                <a:spcPct val="80000"/>
              </a:lnSpc>
            </a:pPr>
            <a:endParaRPr lang="en-US" altLang="en-US" sz="2000" dirty="0"/>
          </a:p>
          <a:p>
            <a:pPr>
              <a:lnSpc>
                <a:spcPct val="80000"/>
              </a:lnSpc>
            </a:pPr>
            <a:r>
              <a:rPr lang="en-US" altLang="en-US" sz="2000" dirty="0"/>
              <a:t>Will require off-month ad-hoc meetings</a:t>
            </a:r>
          </a:p>
          <a:p>
            <a:pPr>
              <a:lnSpc>
                <a:spcPct val="80000"/>
              </a:lnSpc>
            </a:pPr>
            <a:endParaRPr lang="en-US" altLang="en-US" sz="2000" dirty="0"/>
          </a:p>
        </p:txBody>
      </p:sp>
      <p:sp>
        <p:nvSpPr>
          <p:cNvPr id="2" name="Rectangle 1"/>
          <p:cNvSpPr/>
          <p:nvPr/>
        </p:nvSpPr>
        <p:spPr>
          <a:xfrm>
            <a:off x="6125308" y="5486400"/>
            <a:ext cx="3700854" cy="707886"/>
          </a:xfrm>
          <a:prstGeom prst="rect">
            <a:avLst/>
          </a:prstGeom>
          <a:noFill/>
        </p:spPr>
        <p:txBody>
          <a:bodyPr wrap="square" lIns="91440" tIns="45720" rIns="91440" bIns="45720">
            <a:spAutoFit/>
          </a:bodyPr>
          <a:lstStyle/>
          <a:p>
            <a:pPr algn="ctr"/>
            <a:r>
              <a:rPr lang="en-US" sz="4000" b="1" spc="50" dirty="0">
                <a:ln w="9525" cmpd="sng">
                  <a:solidFill>
                    <a:schemeClr val="accent1"/>
                  </a:solidFill>
                  <a:prstDash val="solid"/>
                </a:ln>
                <a:solidFill>
                  <a:srgbClr val="70AD47">
                    <a:tint val="1000"/>
                  </a:srgbClr>
                </a:solidFill>
                <a:effectLst>
                  <a:glow rad="38100">
                    <a:schemeClr val="accent1">
                      <a:alpha val="40000"/>
                    </a:schemeClr>
                  </a:glow>
                </a:effectLst>
              </a:rPr>
              <a:t>For discussion</a:t>
            </a:r>
          </a:p>
        </p:txBody>
      </p:sp>
    </p:spTree>
    <p:extLst>
      <p:ext uri="{BB962C8B-B14F-4D97-AF65-F5344CB8AC3E}">
        <p14:creationId xmlns:p14="http://schemas.microsoft.com/office/powerpoint/2010/main" val="2659445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15</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Alternative B – through 11aj only</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t>September 2017 – Complete 11ah integration</a:t>
            </a:r>
          </a:p>
          <a:p>
            <a:pPr>
              <a:lnSpc>
                <a:spcPct val="80000"/>
              </a:lnSpc>
            </a:pPr>
            <a:r>
              <a:rPr lang="en-US" altLang="en-US" sz="2000" dirty="0"/>
              <a:t>November 2017 – Complete 11aq (current Sept 2017) integration</a:t>
            </a:r>
          </a:p>
          <a:p>
            <a:pPr>
              <a:lnSpc>
                <a:spcPct val="80000"/>
              </a:lnSpc>
            </a:pPr>
            <a:r>
              <a:rPr lang="en-US" altLang="en-US" sz="2000" dirty="0"/>
              <a:t>Jan 2018 – Initial WGLB</a:t>
            </a:r>
          </a:p>
          <a:p>
            <a:pPr>
              <a:lnSpc>
                <a:spcPct val="80000"/>
              </a:lnSpc>
            </a:pPr>
            <a:r>
              <a:rPr lang="en-US" altLang="en-US" sz="2000" dirty="0"/>
              <a:t>March 2018 – Complete 11ak, </a:t>
            </a:r>
            <a:r>
              <a:rPr lang="en-US" altLang="en-US" sz="2000" dirty="0" err="1"/>
              <a:t>aj</a:t>
            </a:r>
            <a:r>
              <a:rPr lang="en-US" altLang="en-US" sz="2000" dirty="0"/>
              <a:t> ( current Dec 2017) integration </a:t>
            </a:r>
          </a:p>
          <a:p>
            <a:pPr>
              <a:lnSpc>
                <a:spcPct val="80000"/>
              </a:lnSpc>
            </a:pPr>
            <a:r>
              <a:rPr lang="en-US" altLang="en-US" sz="2000" dirty="0"/>
              <a:t>September 2018 –D2.0 Recirculation LB </a:t>
            </a:r>
          </a:p>
          <a:p>
            <a:pPr>
              <a:lnSpc>
                <a:spcPct val="80000"/>
              </a:lnSpc>
            </a:pPr>
            <a:r>
              <a:rPr lang="en-US" altLang="en-US" sz="2000" dirty="0"/>
              <a:t>Jan/Mar 2019 – D3.0/D4.0 Recirculation LB</a:t>
            </a:r>
          </a:p>
          <a:p>
            <a:pPr>
              <a:lnSpc>
                <a:spcPct val="80000"/>
              </a:lnSpc>
            </a:pPr>
            <a:r>
              <a:rPr lang="en-US" altLang="en-US" sz="2000" dirty="0"/>
              <a:t>April 2019 – Initial SB D4.0</a:t>
            </a:r>
          </a:p>
          <a:p>
            <a:pPr>
              <a:lnSpc>
                <a:spcPct val="80000"/>
              </a:lnSpc>
            </a:pPr>
            <a:r>
              <a:rPr lang="en-US" altLang="en-US" sz="2000" dirty="0"/>
              <a:t>October 2019 – D5.0 Recirculation SB</a:t>
            </a:r>
          </a:p>
          <a:p>
            <a:pPr>
              <a:lnSpc>
                <a:spcPct val="80000"/>
              </a:lnSpc>
            </a:pPr>
            <a:r>
              <a:rPr lang="en-US" altLang="en-US" sz="2000" dirty="0"/>
              <a:t>Jan 2020 – D6.0 Recirculation SB </a:t>
            </a:r>
          </a:p>
          <a:p>
            <a:pPr>
              <a:lnSpc>
                <a:spcPct val="80000"/>
              </a:lnSpc>
            </a:pPr>
            <a:endParaRPr lang="en-US" altLang="en-US" sz="2000" dirty="0">
              <a:solidFill>
                <a:srgbClr val="0070C0"/>
              </a:solidFill>
            </a:endParaRPr>
          </a:p>
          <a:p>
            <a:pPr>
              <a:lnSpc>
                <a:spcPct val="80000"/>
              </a:lnSpc>
            </a:pPr>
            <a:r>
              <a:rPr lang="en-US" altLang="en-US" sz="2000" dirty="0"/>
              <a:t>March 2020 – </a:t>
            </a:r>
            <a:r>
              <a:rPr lang="en-US" altLang="en-US" sz="2000" dirty="0" err="1"/>
              <a:t>Revcom</a:t>
            </a:r>
            <a:r>
              <a:rPr lang="en-US" altLang="en-US" sz="2000" dirty="0"/>
              <a:t>/SASB approval</a:t>
            </a:r>
          </a:p>
          <a:p>
            <a:pPr>
              <a:lnSpc>
                <a:spcPct val="80000"/>
              </a:lnSpc>
            </a:pPr>
            <a:endParaRPr lang="en-US" altLang="en-US" sz="2000" dirty="0"/>
          </a:p>
          <a:p>
            <a:pPr>
              <a:lnSpc>
                <a:spcPct val="80000"/>
              </a:lnSpc>
            </a:pPr>
            <a:endParaRPr lang="en-US" altLang="en-US" sz="2000" dirty="0"/>
          </a:p>
          <a:p>
            <a:pPr>
              <a:lnSpc>
                <a:spcPct val="80000"/>
              </a:lnSpc>
            </a:pPr>
            <a:r>
              <a:rPr lang="en-US" altLang="en-US" sz="2000" dirty="0"/>
              <a:t>Will require off-month ad-hoc meetings</a:t>
            </a:r>
          </a:p>
        </p:txBody>
      </p:sp>
      <p:sp>
        <p:nvSpPr>
          <p:cNvPr id="2" name="Rectangle 1"/>
          <p:cNvSpPr/>
          <p:nvPr/>
        </p:nvSpPr>
        <p:spPr>
          <a:xfrm>
            <a:off x="6399213" y="5691327"/>
            <a:ext cx="3700854" cy="707886"/>
          </a:xfrm>
          <a:prstGeom prst="rect">
            <a:avLst/>
          </a:prstGeom>
          <a:noFill/>
        </p:spPr>
        <p:txBody>
          <a:bodyPr wrap="square" lIns="91440" tIns="45720" rIns="91440" bIns="45720">
            <a:spAutoFit/>
          </a:bodyPr>
          <a:lstStyle/>
          <a:p>
            <a:pPr algn="ctr"/>
            <a:r>
              <a:rPr lang="en-US" sz="4000" b="1" spc="50" dirty="0">
                <a:ln w="9525" cmpd="sng">
                  <a:solidFill>
                    <a:schemeClr val="accent1"/>
                  </a:solidFill>
                  <a:prstDash val="solid"/>
                </a:ln>
                <a:solidFill>
                  <a:srgbClr val="70AD47">
                    <a:tint val="1000"/>
                  </a:srgbClr>
                </a:solidFill>
                <a:effectLst>
                  <a:glow rad="38100">
                    <a:schemeClr val="accent1">
                      <a:alpha val="40000"/>
                    </a:schemeClr>
                  </a:glow>
                </a:effectLst>
              </a:rPr>
              <a:t>For discussion</a:t>
            </a:r>
          </a:p>
        </p:txBody>
      </p:sp>
    </p:spTree>
    <p:extLst>
      <p:ext uri="{BB962C8B-B14F-4D97-AF65-F5344CB8AC3E}">
        <p14:creationId xmlns:p14="http://schemas.microsoft.com/office/powerpoint/2010/main" val="15782923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16</a:t>
            </a:fld>
            <a:endParaRPr lang="en-US" altLang="en-US" sz="1200" b="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Proposed Schedule dates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571625"/>
            <a:ext cx="7772400" cy="5210175"/>
          </a:xfrm>
        </p:spPr>
        <p:txBody>
          <a:bodyPr/>
          <a:lstStyle/>
          <a:p>
            <a:pPr>
              <a:lnSpc>
                <a:spcPct val="80000"/>
              </a:lnSpc>
            </a:pPr>
            <a:r>
              <a:rPr lang="en-US" altLang="en-US" sz="2000" dirty="0" smtClean="0"/>
              <a:t>January </a:t>
            </a:r>
            <a:r>
              <a:rPr lang="en-US" altLang="en-US" sz="2000" dirty="0"/>
              <a:t>2018 – Initial WGLB</a:t>
            </a:r>
          </a:p>
          <a:p>
            <a:pPr>
              <a:lnSpc>
                <a:spcPct val="80000"/>
              </a:lnSpc>
            </a:pPr>
            <a:r>
              <a:rPr lang="en-US" altLang="en-US" sz="2000" dirty="0" smtClean="0"/>
              <a:t>September </a:t>
            </a:r>
            <a:r>
              <a:rPr lang="en-US" altLang="en-US" sz="2000" dirty="0"/>
              <a:t>2018 –D2.0 </a:t>
            </a:r>
            <a:r>
              <a:rPr lang="en-US" altLang="en-US" sz="2000" dirty="0" smtClean="0"/>
              <a:t>WGLB Recirculation </a:t>
            </a:r>
            <a:r>
              <a:rPr lang="en-US" altLang="en-US" sz="2000" dirty="0"/>
              <a:t>LB </a:t>
            </a:r>
          </a:p>
          <a:p>
            <a:pPr>
              <a:lnSpc>
                <a:spcPct val="80000"/>
              </a:lnSpc>
            </a:pPr>
            <a:r>
              <a:rPr lang="en-US" altLang="en-US" sz="2000" dirty="0" smtClean="0"/>
              <a:t>February </a:t>
            </a:r>
            <a:r>
              <a:rPr lang="en-US" altLang="en-US" sz="2000" dirty="0" smtClean="0"/>
              <a:t>2019 – Form SB Pool</a:t>
            </a:r>
          </a:p>
          <a:p>
            <a:pPr>
              <a:lnSpc>
                <a:spcPct val="80000"/>
              </a:lnSpc>
            </a:pPr>
            <a:r>
              <a:rPr lang="en-US" altLang="en-US" sz="2000" dirty="0" smtClean="0"/>
              <a:t>March 2019 – MEC/MDR done</a:t>
            </a:r>
            <a:endParaRPr lang="en-US" altLang="en-US" sz="2000" dirty="0"/>
          </a:p>
          <a:p>
            <a:pPr>
              <a:lnSpc>
                <a:spcPct val="80000"/>
              </a:lnSpc>
            </a:pPr>
            <a:r>
              <a:rPr lang="en-US" altLang="en-US" sz="2000" dirty="0"/>
              <a:t>April 2019 – Initial SB </a:t>
            </a:r>
          </a:p>
          <a:p>
            <a:pPr>
              <a:lnSpc>
                <a:spcPct val="80000"/>
              </a:lnSpc>
            </a:pPr>
            <a:r>
              <a:rPr lang="en-US" altLang="en-US" sz="2000" dirty="0"/>
              <a:t>October 2019 – </a:t>
            </a:r>
            <a:r>
              <a:rPr lang="en-US" altLang="en-US" sz="2000" dirty="0" smtClean="0"/>
              <a:t>Recirculation </a:t>
            </a:r>
            <a:r>
              <a:rPr lang="en-US" altLang="en-US" sz="2000" dirty="0"/>
              <a:t>SB</a:t>
            </a:r>
          </a:p>
          <a:p>
            <a:pPr>
              <a:lnSpc>
                <a:spcPct val="80000"/>
              </a:lnSpc>
            </a:pPr>
            <a:r>
              <a:rPr lang="en-US" altLang="en-US" sz="2000" dirty="0"/>
              <a:t>July 2020 – Final WG/EC approval</a:t>
            </a:r>
          </a:p>
          <a:p>
            <a:pPr>
              <a:lnSpc>
                <a:spcPct val="80000"/>
              </a:lnSpc>
            </a:pPr>
            <a:r>
              <a:rPr lang="en-US" altLang="en-US" sz="2000" dirty="0" smtClean="0"/>
              <a:t>September </a:t>
            </a:r>
            <a:r>
              <a:rPr lang="en-US" altLang="en-US" sz="2000" dirty="0" smtClean="0"/>
              <a:t>2020 </a:t>
            </a:r>
            <a:r>
              <a:rPr lang="en-US" altLang="en-US" sz="2000" dirty="0"/>
              <a:t>– </a:t>
            </a:r>
            <a:r>
              <a:rPr lang="en-US" altLang="en-US" sz="2000" dirty="0" err="1"/>
              <a:t>Revcom</a:t>
            </a:r>
            <a:r>
              <a:rPr lang="en-US" altLang="en-US" sz="2000" dirty="0"/>
              <a:t>/SASB approval</a:t>
            </a:r>
          </a:p>
          <a:p>
            <a:pPr>
              <a:lnSpc>
                <a:spcPct val="80000"/>
              </a:lnSpc>
            </a:pPr>
            <a:endParaRPr lang="en-US" altLang="en-US" sz="2000" dirty="0"/>
          </a:p>
          <a:p>
            <a:pPr>
              <a:lnSpc>
                <a:spcPct val="80000"/>
              </a:lnSpc>
            </a:pPr>
            <a:endParaRPr lang="en-US" altLang="en-US" sz="2000" dirty="0"/>
          </a:p>
          <a:p>
            <a:pPr>
              <a:lnSpc>
                <a:spcPct val="80000"/>
              </a:lnSpc>
            </a:pPr>
            <a:r>
              <a:rPr lang="en-US" altLang="en-US" sz="2000" dirty="0"/>
              <a:t>Will require off-month ad-hoc meetings</a:t>
            </a:r>
          </a:p>
        </p:txBody>
      </p:sp>
      <p:sp>
        <p:nvSpPr>
          <p:cNvPr id="2" name="Rectangle 1"/>
          <p:cNvSpPr/>
          <p:nvPr/>
        </p:nvSpPr>
        <p:spPr>
          <a:xfrm>
            <a:off x="6399213" y="5691327"/>
            <a:ext cx="3700854" cy="707886"/>
          </a:xfrm>
          <a:prstGeom prst="rect">
            <a:avLst/>
          </a:prstGeom>
          <a:noFill/>
        </p:spPr>
        <p:txBody>
          <a:bodyPr wrap="square" lIns="91440" tIns="45720" rIns="91440" bIns="45720">
            <a:spAutoFit/>
          </a:bodyPr>
          <a:lstStyle/>
          <a:p>
            <a:pPr algn="ctr"/>
            <a:r>
              <a:rPr lang="en-US" sz="4000" b="1" spc="50" dirty="0">
                <a:ln w="9525" cmpd="sng">
                  <a:solidFill>
                    <a:schemeClr val="accent1"/>
                  </a:solidFill>
                  <a:prstDash val="solid"/>
                </a:ln>
                <a:solidFill>
                  <a:srgbClr val="70AD47">
                    <a:tint val="1000"/>
                  </a:srgbClr>
                </a:solidFill>
                <a:effectLst>
                  <a:glow rad="38100">
                    <a:schemeClr val="accent1">
                      <a:alpha val="40000"/>
                    </a:schemeClr>
                  </a:glow>
                </a:effectLst>
              </a:rPr>
              <a:t>For discussion</a:t>
            </a:r>
          </a:p>
        </p:txBody>
      </p:sp>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209800" y="4572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a:t>CID 63 Pre-RSNA </a:t>
            </a:r>
            <a:r>
              <a:rPr lang="en-US" dirty="0" smtClean="0"/>
              <a:t>security methods Straw Polls</a:t>
            </a:r>
            <a:endParaRPr lang="en-GB" dirty="0"/>
          </a:p>
        </p:txBody>
      </p:sp>
      <p:sp>
        <p:nvSpPr>
          <p:cNvPr id="6" name="Rectangle 3"/>
          <p:cNvSpPr txBox="1">
            <a:spLocks noChangeArrowheads="1"/>
          </p:cNvSpPr>
          <p:nvPr/>
        </p:nvSpPr>
        <p:spPr bwMode="auto">
          <a:xfrm>
            <a:off x="2209800" y="2209800"/>
            <a:ext cx="77724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514350" indent="-514350">
              <a:lnSpc>
                <a:spcPct val="80000"/>
              </a:lnSpc>
              <a:buFont typeface="+mj-lt"/>
              <a:buAutoNum type="arabicPeriod"/>
            </a:pPr>
            <a:r>
              <a:rPr lang="en-US" altLang="en-US" sz="2800" kern="0" dirty="0" smtClean="0"/>
              <a:t>Remove WEP as an independent cipher in </a:t>
            </a:r>
            <a:r>
              <a:rPr lang="en-US" altLang="en-US" sz="2800" kern="0" dirty="0" err="1" smtClean="0"/>
              <a:t>TGmd</a:t>
            </a:r>
            <a:r>
              <a:rPr lang="en-US" altLang="en-US" sz="2800" kern="0" dirty="0" smtClean="0"/>
              <a:t>; Retain fully defined TKIP</a:t>
            </a:r>
          </a:p>
          <a:p>
            <a:pPr marL="914400" lvl="1" indent="-514350">
              <a:lnSpc>
                <a:spcPct val="80000"/>
              </a:lnSpc>
              <a:buFont typeface="+mj-lt"/>
              <a:buAutoNum type="arabicPeriod"/>
            </a:pPr>
            <a:r>
              <a:rPr lang="en-US" altLang="en-US" kern="0" dirty="0" smtClean="0"/>
              <a:t>Yes/No 16/8</a:t>
            </a:r>
          </a:p>
          <a:p>
            <a:pPr marL="514350" indent="-514350">
              <a:lnSpc>
                <a:spcPct val="80000"/>
              </a:lnSpc>
              <a:buFont typeface="+mj-lt"/>
              <a:buAutoNum type="arabicPeriod"/>
            </a:pPr>
            <a:r>
              <a:rPr lang="en-US" altLang="en-US" sz="2800" kern="0" dirty="0" smtClean="0"/>
              <a:t>Remove WEP and TKIP in </a:t>
            </a:r>
            <a:r>
              <a:rPr lang="en-US" altLang="en-US" sz="2800" kern="0" dirty="0" err="1" smtClean="0"/>
              <a:t>TGmd</a:t>
            </a:r>
            <a:endParaRPr lang="en-US" altLang="en-US" sz="2800" kern="0" dirty="0" smtClean="0"/>
          </a:p>
          <a:p>
            <a:pPr marL="914400" lvl="1" indent="-514350">
              <a:lnSpc>
                <a:spcPct val="80000"/>
              </a:lnSpc>
              <a:buFont typeface="+mj-lt"/>
              <a:buAutoNum type="arabicPeriod"/>
            </a:pPr>
            <a:r>
              <a:rPr lang="en-US" altLang="en-US" kern="0" dirty="0" smtClean="0"/>
              <a:t>Yes/No 15/6</a:t>
            </a:r>
          </a:p>
          <a:p>
            <a:pPr marL="514350" indent="-514350">
              <a:lnSpc>
                <a:spcPct val="80000"/>
              </a:lnSpc>
              <a:buFont typeface="+mj-lt"/>
              <a:buAutoNum type="arabicPeriod"/>
            </a:pPr>
            <a:r>
              <a:rPr lang="en-US" altLang="en-US" sz="2800" kern="0" dirty="0" smtClean="0"/>
              <a:t>Mark both WEP and TKIP as Obsolete/will be removed</a:t>
            </a:r>
          </a:p>
          <a:p>
            <a:pPr marL="914400" lvl="1" indent="-514350">
              <a:lnSpc>
                <a:spcPct val="80000"/>
              </a:lnSpc>
              <a:buFont typeface="+mj-lt"/>
              <a:buAutoNum type="arabicPeriod"/>
            </a:pPr>
            <a:r>
              <a:rPr lang="en-US" altLang="en-US" kern="0" dirty="0" smtClean="0"/>
              <a:t>Yes/No 19/7</a:t>
            </a:r>
          </a:p>
          <a:p>
            <a:pPr marL="514350" indent="-514350">
              <a:lnSpc>
                <a:spcPct val="80000"/>
              </a:lnSpc>
              <a:buFont typeface="+mj-lt"/>
              <a:buAutoNum type="arabicPeriod"/>
            </a:pPr>
            <a:r>
              <a:rPr lang="en-US" altLang="en-US" sz="2800" kern="0" dirty="0" smtClean="0"/>
              <a:t>No change</a:t>
            </a:r>
          </a:p>
          <a:p>
            <a:pPr marL="914400" lvl="1" indent="-514350">
              <a:lnSpc>
                <a:spcPct val="80000"/>
              </a:lnSpc>
              <a:buFont typeface="+mj-lt"/>
              <a:buAutoNum type="arabicPeriod"/>
            </a:pPr>
            <a:r>
              <a:rPr lang="en-US" altLang="en-US" kern="0" dirty="0" smtClean="0"/>
              <a:t>Yes/No 0/25</a:t>
            </a:r>
          </a:p>
          <a:p>
            <a:pPr>
              <a:lnSpc>
                <a:spcPct val="80000"/>
              </a:lnSpc>
            </a:pPr>
            <a:endParaRPr lang="en-US" altLang="en-US" sz="2000" kern="0" dirty="0"/>
          </a:p>
        </p:txBody>
      </p:sp>
    </p:spTree>
    <p:extLst>
      <p:ext uri="{BB962C8B-B14F-4D97-AF65-F5344CB8AC3E}">
        <p14:creationId xmlns:p14="http://schemas.microsoft.com/office/powerpoint/2010/main" val="26428181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209800" y="4572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a:t>CID </a:t>
            </a:r>
            <a:r>
              <a:rPr lang="en-US" dirty="0" smtClean="0"/>
              <a:t>69 RIFS Straw Polls</a:t>
            </a:r>
            <a:endParaRPr lang="en-GB" dirty="0"/>
          </a:p>
        </p:txBody>
      </p:sp>
      <p:sp>
        <p:nvSpPr>
          <p:cNvPr id="6" name="Rectangle 3"/>
          <p:cNvSpPr txBox="1">
            <a:spLocks noChangeArrowheads="1"/>
          </p:cNvSpPr>
          <p:nvPr/>
        </p:nvSpPr>
        <p:spPr bwMode="auto">
          <a:xfrm>
            <a:off x="2209800" y="2209800"/>
            <a:ext cx="77724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514350" indent="-514350">
              <a:lnSpc>
                <a:spcPct val="80000"/>
              </a:lnSpc>
              <a:buFont typeface="+mj-lt"/>
              <a:buAutoNum type="arabicPeriod"/>
            </a:pPr>
            <a:r>
              <a:rPr lang="en-US" altLang="en-US" sz="2800" kern="0" dirty="0" smtClean="0"/>
              <a:t>Remove RIFS for non-DMG</a:t>
            </a:r>
          </a:p>
          <a:p>
            <a:pPr marL="914400" lvl="1" indent="-514350">
              <a:lnSpc>
                <a:spcPct val="80000"/>
              </a:lnSpc>
              <a:buFont typeface="+mj-lt"/>
              <a:buAutoNum type="arabicPeriod"/>
            </a:pPr>
            <a:r>
              <a:rPr lang="en-US" altLang="en-US" kern="0" dirty="0" smtClean="0"/>
              <a:t>Yes/No 11-0</a:t>
            </a:r>
          </a:p>
          <a:p>
            <a:pPr marL="514350" indent="-514350">
              <a:lnSpc>
                <a:spcPct val="80000"/>
              </a:lnSpc>
              <a:buFont typeface="+mj-lt"/>
              <a:buAutoNum type="arabicPeriod"/>
            </a:pPr>
            <a:r>
              <a:rPr lang="en-US" altLang="en-US" sz="2800" kern="0" dirty="0" smtClean="0"/>
              <a:t>No change</a:t>
            </a:r>
          </a:p>
          <a:p>
            <a:pPr marL="914400" lvl="1" indent="-514350">
              <a:lnSpc>
                <a:spcPct val="80000"/>
              </a:lnSpc>
              <a:buFont typeface="+mj-lt"/>
              <a:buAutoNum type="arabicPeriod"/>
            </a:pPr>
            <a:r>
              <a:rPr lang="en-US" altLang="en-US" kern="0" dirty="0" smtClean="0"/>
              <a:t>Yes/No 5-7</a:t>
            </a:r>
          </a:p>
          <a:p>
            <a:pPr>
              <a:lnSpc>
                <a:spcPct val="80000"/>
              </a:lnSpc>
            </a:pPr>
            <a:endParaRPr lang="en-US" altLang="en-US" sz="2000" kern="0" dirty="0"/>
          </a:p>
        </p:txBody>
      </p:sp>
    </p:spTree>
    <p:extLst>
      <p:ext uri="{BB962C8B-B14F-4D97-AF65-F5344CB8AC3E}">
        <p14:creationId xmlns:p14="http://schemas.microsoft.com/office/powerpoint/2010/main" val="977307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Teleconference CIDs</a:t>
            </a:r>
            <a:endParaRPr lang="en-GB"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Resolve CID 331 as “Accepted”. </a:t>
            </a:r>
          </a:p>
          <a:p>
            <a:pPr>
              <a:lnSpc>
                <a:spcPct val="80000"/>
              </a:lnSpc>
            </a:pPr>
            <a:endParaRPr lang="en-US" altLang="en-US" kern="0" dirty="0"/>
          </a:p>
          <a:p>
            <a:pPr>
              <a:lnSpc>
                <a:spcPct val="80000"/>
              </a:lnSpc>
            </a:pPr>
            <a:r>
              <a:rPr lang="en-US" altLang="en-US" kern="0" dirty="0" smtClean="0"/>
              <a:t>Moved:</a:t>
            </a:r>
          </a:p>
          <a:p>
            <a:pPr>
              <a:lnSpc>
                <a:spcPct val="80000"/>
              </a:lnSpc>
            </a:pPr>
            <a:r>
              <a:rPr lang="en-US" altLang="en-US" kern="0" dirty="0" smtClean="0"/>
              <a:t>Seconded: </a:t>
            </a:r>
          </a:p>
          <a:p>
            <a:pPr>
              <a:lnSpc>
                <a:spcPct val="80000"/>
              </a:lnSpc>
            </a:pPr>
            <a:r>
              <a:rPr lang="en-US" altLang="en-US" kern="0" dirty="0" smtClean="0"/>
              <a:t>Result:</a:t>
            </a:r>
          </a:p>
          <a:p>
            <a:pPr>
              <a:lnSpc>
                <a:spcPct val="80000"/>
              </a:lnSpc>
            </a:pPr>
            <a:endParaRPr lang="en-US" altLang="en-US" sz="2000" kern="0" dirty="0"/>
          </a:p>
          <a:p>
            <a:pPr>
              <a:lnSpc>
                <a:spcPct val="80000"/>
              </a:lnSpc>
            </a:pPr>
            <a:endParaRPr lang="en-US" altLang="en-US" sz="2000" kern="0" dirty="0"/>
          </a:p>
          <a:p>
            <a:pPr>
              <a:lnSpc>
                <a:spcPct val="80000"/>
              </a:lnSpc>
            </a:pPr>
            <a:r>
              <a:rPr lang="en-US" altLang="en-US" sz="2000" kern="0" dirty="0" smtClean="0"/>
              <a:t>Note this incorporates the changes in </a:t>
            </a:r>
            <a:r>
              <a:rPr lang="en-GB" sz="2000" u="sng" dirty="0">
                <a:hlinkClick r:id="rId2"/>
              </a:rPr>
              <a:t>https://</a:t>
            </a:r>
            <a:r>
              <a:rPr lang="en-GB" sz="2000" u="sng" dirty="0" smtClean="0">
                <a:hlinkClick r:id="rId2"/>
              </a:rPr>
              <a:t>mentor.ieee.org/802.11/dcn/17/11-17-0871-00-000m-extended-nss-editorial-errata.docx</a:t>
            </a:r>
            <a:r>
              <a:rPr lang="en-US" sz="2000" kern="0" dirty="0" smtClean="0"/>
              <a:t> as agreed on the 2017-05-30 teleconference</a:t>
            </a:r>
            <a:endParaRPr lang="en-GB" sz="2000" dirty="0"/>
          </a:p>
        </p:txBody>
      </p:sp>
    </p:spTree>
    <p:extLst>
      <p:ext uri="{BB962C8B-B14F-4D97-AF65-F5344CB8AC3E}">
        <p14:creationId xmlns:p14="http://schemas.microsoft.com/office/powerpoint/2010/main" val="285259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July 2017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July session CDs </a:t>
            </a:r>
            <a:endParaRPr lang="en-GB" dirty="0"/>
          </a:p>
        </p:txBody>
      </p:sp>
      <p:sp>
        <p:nvSpPr>
          <p:cNvPr id="6" name="Rectangle 3"/>
          <p:cNvSpPr txBox="1">
            <a:spLocks noChangeArrowheads="1"/>
          </p:cNvSpPr>
          <p:nvPr/>
        </p:nvSpPr>
        <p:spPr bwMode="auto">
          <a:xfrm>
            <a:off x="2191808" y="1981200"/>
            <a:ext cx="9466791"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 </a:t>
            </a:r>
            <a:r>
              <a:rPr lang="en-US" altLang="en-US" sz="2400" kern="0" dirty="0"/>
              <a:t>tab in </a:t>
            </a:r>
            <a:r>
              <a:rPr lang="en-US" altLang="en-US" sz="2400" kern="0" dirty="0">
                <a:hlinkClick r:id="rId2"/>
              </a:rPr>
              <a:t>https://</a:t>
            </a:r>
            <a:r>
              <a:rPr lang="en-US" altLang="en-US" sz="2400" kern="0" dirty="0" smtClean="0">
                <a:hlinkClick r:id="rId2"/>
              </a:rPr>
              <a:t>mentor.ieee.org/802.11/dcn/17/11-17-0930-02-000m-revmd-cc25-phy-plus-comments.xls</a:t>
            </a:r>
            <a:r>
              <a:rPr lang="en-US" altLang="en-US" sz="2400" kern="0" dirty="0" smtClean="0"/>
              <a:t> </a:t>
            </a:r>
            <a:r>
              <a:rPr lang="en-US" altLang="en-US" sz="2400" kern="0" dirty="0" smtClean="0"/>
              <a:t>and the</a:t>
            </a:r>
          </a:p>
          <a:p>
            <a:pPr lvl="1">
              <a:lnSpc>
                <a:spcPct val="80000"/>
              </a:lnSpc>
            </a:pPr>
            <a:r>
              <a:rPr lang="en-US" altLang="en-US" sz="2400" kern="0" dirty="0" smtClean="0"/>
              <a:t>“Comments for approving” </a:t>
            </a:r>
            <a:r>
              <a:rPr lang="en-US" altLang="en-US" sz="2400" kern="0" dirty="0"/>
              <a:t>tab in </a:t>
            </a:r>
            <a:r>
              <a:rPr lang="en-US" altLang="en-US" sz="2400" kern="0" dirty="0">
                <a:hlinkClick r:id="rId3"/>
              </a:rPr>
              <a:t>https://</a:t>
            </a:r>
            <a:r>
              <a:rPr lang="en-US" altLang="en-US" sz="2400" kern="0" dirty="0" smtClean="0">
                <a:hlinkClick r:id="rId3"/>
              </a:rPr>
              <a:t>mentor.ieee.org/802.11/dcn/17/11-17-0956-03-000m-revmd-wg-cc25-for-editor-ad-hoc.xls</a:t>
            </a:r>
            <a:r>
              <a:rPr lang="en-US" altLang="en-US" sz="2400" kern="0" dirty="0" smtClean="0"/>
              <a:t> </a:t>
            </a:r>
          </a:p>
          <a:p>
            <a:pPr marL="457200" lvl="1" indent="0">
              <a:lnSpc>
                <a:spcPct val="80000"/>
              </a:lnSpc>
              <a:buNone/>
            </a:pPr>
            <a:endParaRPr lang="en-US" altLang="en-US" sz="2400" kern="0" dirty="0" smtClean="0"/>
          </a:p>
          <a:p>
            <a:pPr>
              <a:lnSpc>
                <a:spcPct val="80000"/>
              </a:lnSpc>
            </a:pPr>
            <a:endParaRPr lang="en-US" altLang="en-US" sz="2800" kern="0" dirty="0"/>
          </a:p>
          <a:p>
            <a:pPr>
              <a:lnSpc>
                <a:spcPct val="80000"/>
              </a:lnSpc>
            </a:pPr>
            <a:r>
              <a:rPr lang="en-US" altLang="en-US" sz="2800" kern="0" dirty="0" smtClean="0"/>
              <a:t>Moved:</a:t>
            </a:r>
          </a:p>
          <a:p>
            <a:pPr>
              <a:lnSpc>
                <a:spcPct val="80000"/>
              </a:lnSpc>
            </a:pPr>
            <a:r>
              <a:rPr lang="en-US" altLang="en-US" sz="2800" kern="0" dirty="0" smtClean="0"/>
              <a:t>Seconded: </a:t>
            </a:r>
            <a:r>
              <a:rPr lang="en-US" altLang="en-US" sz="2800" kern="0" dirty="0" smtClean="0"/>
              <a:t> </a:t>
            </a:r>
            <a:endParaRPr lang="en-US" altLang="en-US" sz="2800" kern="0" dirty="0" smtClean="0"/>
          </a:p>
          <a:p>
            <a:pPr>
              <a:lnSpc>
                <a:spcPct val="80000"/>
              </a:lnSpc>
            </a:pPr>
            <a:r>
              <a:rPr lang="en-US" altLang="en-US" sz="2800" kern="0" dirty="0" smtClean="0"/>
              <a:t>Result: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344083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err="1" smtClean="0"/>
              <a:t>Mis</a:t>
            </a:r>
            <a:r>
              <a:rPr lang="en-US" dirty="0" smtClean="0"/>
              <a:t>-submitted CIDs</a:t>
            </a:r>
            <a:endParaRPr lang="en-GB" dirty="0"/>
          </a:p>
        </p:txBody>
      </p:sp>
      <p:sp>
        <p:nvSpPr>
          <p:cNvPr id="6" name="Rectangle 3"/>
          <p:cNvSpPr txBox="1">
            <a:spLocks noChangeArrowheads="1"/>
          </p:cNvSpPr>
          <p:nvPr/>
        </p:nvSpPr>
        <p:spPr bwMode="auto">
          <a:xfrm>
            <a:off x="2191808" y="1981200"/>
            <a:ext cx="8399991"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Resolve CIDs 332, 333, 334, 335 as “Rejected” with a resolution of “The comment is not on the balloted draft.”</a:t>
            </a:r>
          </a:p>
          <a:p>
            <a:pPr>
              <a:lnSpc>
                <a:spcPct val="80000"/>
              </a:lnSpc>
            </a:pPr>
            <a:endParaRPr lang="en-US" altLang="en-US" kern="0" dirty="0"/>
          </a:p>
          <a:p>
            <a:pPr>
              <a:lnSpc>
                <a:spcPct val="80000"/>
              </a:lnSpc>
            </a:pPr>
            <a:r>
              <a:rPr lang="en-US" altLang="en-US" kern="0" dirty="0" smtClean="0"/>
              <a:t>Moved:</a:t>
            </a:r>
          </a:p>
          <a:p>
            <a:pPr>
              <a:lnSpc>
                <a:spcPct val="80000"/>
              </a:lnSpc>
            </a:pPr>
            <a:r>
              <a:rPr lang="en-US" altLang="en-US" kern="0" dirty="0" smtClean="0"/>
              <a:t>Seconded: </a:t>
            </a:r>
          </a:p>
          <a:p>
            <a:pPr>
              <a:lnSpc>
                <a:spcPct val="80000"/>
              </a:lnSpc>
            </a:pPr>
            <a:r>
              <a:rPr lang="en-US" altLang="en-US" kern="0" dirty="0" smtClean="0"/>
              <a:t>Result: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146969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22</a:t>
            </a:fld>
            <a:endParaRPr lang="en-US" smtClean="0"/>
          </a:p>
        </p:txBody>
      </p:sp>
      <p:sp>
        <p:nvSpPr>
          <p:cNvPr id="25605" name="Rectangle 2"/>
          <p:cNvSpPr>
            <a:spLocks noGrp="1" noChangeArrowheads="1"/>
          </p:cNvSpPr>
          <p:nvPr>
            <p:ph type="title"/>
          </p:nvPr>
        </p:nvSpPr>
        <p:spPr/>
        <p:txBody>
          <a:bodyPr/>
          <a:lstStyle/>
          <a:p>
            <a:r>
              <a:rPr lang="en-US" altLang="en-US" dirty="0" smtClean="0"/>
              <a:t>July – Sept 2017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Comment collection and IEEE </a:t>
            </a:r>
            <a:r>
              <a:rPr lang="en-US" altLang="en-US" sz="2000" dirty="0" err="1"/>
              <a:t>Std</a:t>
            </a:r>
            <a:r>
              <a:rPr lang="en-US" altLang="en-US" sz="2000" dirty="0"/>
              <a:t> 802.11ah-2016 roll-in (complete roll-in before Sept 2017 meeting)</a:t>
            </a:r>
          </a:p>
          <a:p>
            <a:r>
              <a:rPr lang="en-US" altLang="en-US" sz="2000" dirty="0"/>
              <a:t>Conference calls </a:t>
            </a:r>
          </a:p>
          <a:p>
            <a:pPr lvl="1"/>
            <a:r>
              <a:rPr lang="en-US" altLang="en-US" sz="1800" dirty="0"/>
              <a:t>Fridays July 28, August 4, 11, 18, 25, </a:t>
            </a:r>
            <a:r>
              <a:rPr lang="en-US" sz="1800" dirty="0"/>
              <a:t>10am Eastern 2 hours</a:t>
            </a:r>
            <a:endParaRPr lang="en-GB" sz="1800" dirty="0"/>
          </a:p>
          <a:p>
            <a:r>
              <a:rPr lang="en-US" altLang="en-US" sz="2000" dirty="0"/>
              <a:t>Potential October ad-hoc?</a:t>
            </a:r>
          </a:p>
          <a:p>
            <a:r>
              <a:rPr lang="en-US" altLang="en-US" sz="2000" dirty="0"/>
              <a:t>Schedule review</a:t>
            </a:r>
          </a:p>
          <a:p>
            <a:r>
              <a:rPr lang="en-US" altLang="en-US" sz="2000" dirty="0"/>
              <a:t>Availability of 11md D1.0 in the IEEE store</a:t>
            </a:r>
          </a:p>
          <a:p>
            <a:pPr lvl="1"/>
            <a:r>
              <a:rPr lang="en-US" altLang="en-US" sz="1800" dirty="0"/>
              <a:t>TBD</a:t>
            </a:r>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23</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https://mentor.ieee.org/802.11/dcn/17/11-17-0914-00-000m-revmd-wg-cc-comments.xls</a:t>
            </a:r>
            <a:r>
              <a:rPr lang="en-US" altLang="en-US" sz="2000" dirty="0"/>
              <a:t> </a:t>
            </a:r>
          </a:p>
          <a:p>
            <a:r>
              <a:rPr lang="en-US" altLang="en-US" sz="2000" dirty="0"/>
              <a:t>Approved 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TGmd</a:t>
            </a:r>
            <a:r>
              <a:rPr lang="en-US" altLang="en-US" sz="2400" dirty="0"/>
              <a:t> Agenda</a:t>
            </a:r>
          </a:p>
        </p:txBody>
      </p:sp>
      <p:sp>
        <p:nvSpPr>
          <p:cNvPr id="4103" name="Rectangle 19"/>
          <p:cNvSpPr>
            <a:spLocks noChangeArrowheads="1"/>
          </p:cNvSpPr>
          <p:nvPr/>
        </p:nvSpPr>
        <p:spPr bwMode="auto">
          <a:xfrm>
            <a:off x="1852868" y="1612705"/>
            <a:ext cx="4010025"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Monday PM1 </a:t>
            </a:r>
          </a:p>
          <a:p>
            <a:pPr lvl="1"/>
            <a:r>
              <a:rPr lang="en-US" altLang="en-US" sz="1600" dirty="0"/>
              <a:t>Chair’s Welcome, Policy &amp; patent reminder</a:t>
            </a:r>
          </a:p>
          <a:p>
            <a:pPr lvl="1"/>
            <a:r>
              <a:rPr lang="en-US" altLang="en-US" sz="1600" dirty="0"/>
              <a:t>Approve agenda, previous minutes</a:t>
            </a:r>
          </a:p>
          <a:p>
            <a:pPr lvl="1"/>
            <a:r>
              <a:rPr lang="en-US" altLang="en-US" sz="1600" dirty="0"/>
              <a:t>Status, Review of Objectives</a:t>
            </a:r>
          </a:p>
          <a:p>
            <a:pPr lvl="1"/>
            <a:r>
              <a:rPr lang="en-GB" sz="1600" dirty="0"/>
              <a:t>Draft </a:t>
            </a:r>
            <a:r>
              <a:rPr lang="en-GB" sz="1600" dirty="0" smtClean="0"/>
              <a:t>schedule</a:t>
            </a:r>
          </a:p>
          <a:p>
            <a:pPr lvl="1"/>
            <a:r>
              <a:rPr lang="en-US" sz="1600" dirty="0" smtClean="0"/>
              <a:t>Editor Report 11-920r2</a:t>
            </a:r>
            <a:endParaRPr lang="en-GB" sz="1600" dirty="0"/>
          </a:p>
          <a:p>
            <a:pPr lvl="1"/>
            <a:r>
              <a:rPr lang="en-US" sz="1600" dirty="0" smtClean="0"/>
              <a:t>11-17-1089- </a:t>
            </a:r>
            <a:r>
              <a:rPr lang="en-US" sz="1600" dirty="0"/>
              <a:t>Mike </a:t>
            </a:r>
            <a:r>
              <a:rPr lang="en-US" sz="1600" dirty="0" err="1"/>
              <a:t>Montemurro</a:t>
            </a:r>
            <a:endParaRPr lang="en-US" sz="1600" dirty="0"/>
          </a:p>
          <a:p>
            <a:pPr lvl="1"/>
            <a:r>
              <a:rPr lang="en-GB" sz="1400" dirty="0"/>
              <a:t/>
            </a:r>
            <a:br>
              <a:rPr lang="en-GB" sz="1400" dirty="0"/>
            </a:br>
            <a:endParaRPr lang="en-GB" sz="1400" dirty="0"/>
          </a:p>
        </p:txBody>
      </p:sp>
      <p:sp>
        <p:nvSpPr>
          <p:cNvPr id="16" name="Rectangle 35"/>
          <p:cNvSpPr>
            <a:spLocks noChangeArrowheads="1"/>
          </p:cNvSpPr>
          <p:nvPr/>
        </p:nvSpPr>
        <p:spPr bwMode="auto">
          <a:xfrm>
            <a:off x="1946787" y="4038600"/>
            <a:ext cx="4343400" cy="947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PM1 </a:t>
            </a:r>
          </a:p>
          <a:p>
            <a:pPr lvl="1">
              <a:lnSpc>
                <a:spcPct val="80000"/>
              </a:lnSpc>
            </a:pPr>
            <a:r>
              <a:rPr lang="en-US" altLang="en-US" sz="1600" dirty="0"/>
              <a:t>11-17-989 – Graham Smith – </a:t>
            </a:r>
            <a:r>
              <a:rPr lang="en-US" altLang="en-US" sz="1600" dirty="0" smtClean="0"/>
              <a:t>“Obsolete” comments</a:t>
            </a:r>
          </a:p>
          <a:p>
            <a:pPr lvl="1">
              <a:lnSpc>
                <a:spcPct val="80000"/>
              </a:lnSpc>
            </a:pPr>
            <a:r>
              <a:rPr lang="en-US" sz="1600" dirty="0"/>
              <a:t>11-17-1089- Mike </a:t>
            </a:r>
            <a:r>
              <a:rPr lang="en-US" sz="1600" dirty="0" err="1" smtClean="0"/>
              <a:t>Montemurro</a:t>
            </a:r>
            <a:endParaRPr lang="en-US" altLang="en-US" sz="1600" dirty="0" smtClean="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8" name="Rectangle 35"/>
          <p:cNvSpPr>
            <a:spLocks noChangeArrowheads="1"/>
          </p:cNvSpPr>
          <p:nvPr/>
        </p:nvSpPr>
        <p:spPr bwMode="auto">
          <a:xfrm>
            <a:off x="6384106" y="3429000"/>
            <a:ext cx="4573586"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PM2 </a:t>
            </a:r>
          </a:p>
          <a:p>
            <a:pPr lvl="1"/>
            <a:r>
              <a:rPr lang="en-US" altLang="en-US" sz="1600" dirty="0" smtClean="0"/>
              <a:t>Presentations </a:t>
            </a:r>
            <a:r>
              <a:rPr lang="en-US" sz="1600" dirty="0" smtClean="0"/>
              <a:t>11-17-956, 1076-Emily </a:t>
            </a:r>
            <a:r>
              <a:rPr lang="en-US" sz="1600" dirty="0"/>
              <a:t>Qi</a:t>
            </a:r>
            <a:endParaRPr lang="en-US" altLang="en-US" sz="1600" dirty="0"/>
          </a:p>
          <a:p>
            <a:pPr lvl="1">
              <a:lnSpc>
                <a:spcPct val="80000"/>
              </a:lnSpc>
            </a:pPr>
            <a:r>
              <a:rPr lang="en-US" altLang="en-US" sz="1600" dirty="0" smtClean="0"/>
              <a:t>11-17-906 – </a:t>
            </a:r>
            <a:r>
              <a:rPr lang="en-US" altLang="en-US" sz="1600" dirty="0" err="1" smtClean="0"/>
              <a:t>Jouni</a:t>
            </a:r>
            <a:endParaRPr lang="en-US" altLang="en-US" sz="1600" dirty="0" smtClean="0"/>
          </a:p>
          <a:p>
            <a:pPr lvl="1">
              <a:lnSpc>
                <a:spcPct val="80000"/>
              </a:lnSpc>
            </a:pPr>
            <a:r>
              <a:rPr lang="en-US" altLang="en-US" sz="1600" dirty="0" smtClean="0"/>
              <a:t>11-17-1100, 1102, 1103 </a:t>
            </a:r>
            <a:r>
              <a:rPr lang="en-US" altLang="en-US" sz="1600" dirty="0" err="1" smtClean="0"/>
              <a:t>Emmelman</a:t>
            </a:r>
            <a:endParaRPr lang="en-US" altLang="en-US" sz="1600" dirty="0" smtClean="0"/>
          </a:p>
          <a:p>
            <a:pPr lvl="1">
              <a:lnSpc>
                <a:spcPct val="80000"/>
              </a:lnSpc>
            </a:pPr>
            <a:r>
              <a:rPr lang="en-US" altLang="en-US" sz="1600" dirty="0" smtClean="0"/>
              <a:t>Approve </a:t>
            </a:r>
            <a:r>
              <a:rPr lang="en-US" altLang="en-US" sz="1600" dirty="0"/>
              <a:t>initial </a:t>
            </a:r>
            <a:r>
              <a:rPr lang="en-US" altLang="en-US" sz="1600" dirty="0" smtClean="0"/>
              <a:t>schedule/Motions</a:t>
            </a:r>
            <a:endParaRPr lang="en-US" altLang="en-US" sz="1600" dirty="0"/>
          </a:p>
          <a:p>
            <a:pPr lvl="1">
              <a:lnSpc>
                <a:spcPct val="80000"/>
              </a:lnSpc>
            </a:pPr>
            <a:r>
              <a:rPr lang="en-US" altLang="en-US" sz="1600" dirty="0"/>
              <a:t>AOB</a:t>
            </a:r>
          </a:p>
          <a:p>
            <a:pPr lvl="1">
              <a:lnSpc>
                <a:spcPct val="80000"/>
              </a:lnSpc>
            </a:pPr>
            <a:r>
              <a:rPr lang="en-US" altLang="en-US" sz="1600" dirty="0"/>
              <a:t>Plans for July-Sept</a:t>
            </a:r>
          </a:p>
          <a:p>
            <a:pPr lvl="1">
              <a:lnSpc>
                <a:spcPct val="80000"/>
              </a:lnSpc>
            </a:pPr>
            <a:r>
              <a:rPr lang="en-US" altLang="en-US" sz="1600" dirty="0"/>
              <a:t>Adjourn</a:t>
            </a:r>
          </a:p>
          <a:p>
            <a:pPr lvl="1"/>
            <a:endParaRPr lang="en-GB" sz="12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9" name="Rectangle 35"/>
          <p:cNvSpPr>
            <a:spLocks noChangeArrowheads="1"/>
          </p:cNvSpPr>
          <p:nvPr/>
        </p:nvSpPr>
        <p:spPr bwMode="auto">
          <a:xfrm>
            <a:off x="1905000" y="5139409"/>
            <a:ext cx="4343400" cy="1179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PM1 </a:t>
            </a:r>
            <a:endParaRPr lang="en-US" altLang="en-US" sz="1800" i="1" dirty="0"/>
          </a:p>
          <a:p>
            <a:pPr lvl="1">
              <a:lnSpc>
                <a:spcPct val="80000"/>
              </a:lnSpc>
            </a:pPr>
            <a:r>
              <a:rPr lang="en-US" altLang="en-US" sz="1600" dirty="0"/>
              <a:t>11-17-939, 11-17-940 McCann</a:t>
            </a:r>
          </a:p>
          <a:p>
            <a:pPr lvl="1">
              <a:lnSpc>
                <a:spcPct val="80000"/>
              </a:lnSpc>
            </a:pPr>
            <a:r>
              <a:rPr lang="en-US" sz="1600" dirty="0"/>
              <a:t>11-17-970, 971 – James Yee</a:t>
            </a:r>
          </a:p>
          <a:p>
            <a:pPr lvl="1">
              <a:lnSpc>
                <a:spcPct val="80000"/>
              </a:lnSpc>
            </a:pPr>
            <a:r>
              <a:rPr lang="en-US" sz="1600" dirty="0" smtClean="0"/>
              <a:t>11-17-1030 </a:t>
            </a:r>
            <a:r>
              <a:rPr lang="en-US" sz="1600" dirty="0"/>
              <a:t>– </a:t>
            </a:r>
            <a:r>
              <a:rPr lang="en-US" sz="1600" dirty="0" err="1"/>
              <a:t>Jouni</a:t>
            </a:r>
            <a:r>
              <a:rPr lang="en-US" sz="1600" dirty="0"/>
              <a:t> </a:t>
            </a:r>
            <a:r>
              <a:rPr lang="en-US" sz="1600" dirty="0" err="1"/>
              <a:t>Malinen</a:t>
            </a:r>
            <a:endParaRPr lang="en-GB" sz="12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10" name="Rectangle 35"/>
          <p:cNvSpPr>
            <a:spLocks noChangeArrowheads="1"/>
          </p:cNvSpPr>
          <p:nvPr/>
        </p:nvSpPr>
        <p:spPr bwMode="auto">
          <a:xfrm>
            <a:off x="6324600" y="1615274"/>
            <a:ext cx="4343400" cy="1432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PM1 </a:t>
            </a:r>
          </a:p>
          <a:p>
            <a:pPr lvl="1">
              <a:lnSpc>
                <a:spcPct val="80000"/>
              </a:lnSpc>
            </a:pPr>
            <a:r>
              <a:rPr lang="en-US" sz="1600" dirty="0"/>
              <a:t>11-17-959 – Adrian Stephens</a:t>
            </a:r>
          </a:p>
          <a:p>
            <a:pPr lvl="1">
              <a:lnSpc>
                <a:spcPct val="80000"/>
              </a:lnSpc>
            </a:pPr>
            <a:r>
              <a:rPr lang="en-US" sz="1600" dirty="0"/>
              <a:t>11-17-987, 988 – Graham </a:t>
            </a:r>
            <a:r>
              <a:rPr lang="en-US" sz="1600" dirty="0" smtClean="0"/>
              <a:t>Smith</a:t>
            </a:r>
          </a:p>
          <a:p>
            <a:pPr lvl="1">
              <a:lnSpc>
                <a:spcPct val="80000"/>
              </a:lnSpc>
            </a:pPr>
            <a:r>
              <a:rPr lang="en-US" sz="1600" dirty="0" smtClean="0"/>
              <a:t>11-17-928 – GEN comments – Jon </a:t>
            </a:r>
            <a:r>
              <a:rPr lang="en-US" sz="1600" dirty="0" err="1" smtClean="0"/>
              <a:t>Rosdahl</a:t>
            </a:r>
            <a:endParaRPr lang="en-US" altLang="en-US" sz="1600" dirty="0"/>
          </a:p>
          <a:p>
            <a:pPr lvl="1"/>
            <a:endParaRPr lang="en-US" altLang="en-US"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828800" y="944563"/>
            <a:ext cx="8610600" cy="5532437"/>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The IEEE-SA strongly recommends that at each WG meeting the chair or a designee:</a:t>
            </a:r>
          </a:p>
          <a:p>
            <a:pPr lvl="1">
              <a:lnSpc>
                <a:spcPct val="80000"/>
              </a:lnSpc>
              <a:buFont typeface="Arial" panose="020B0604020202020204" pitchFamily="34" charset="0"/>
              <a:buChar char="•"/>
            </a:pPr>
            <a:r>
              <a:rPr lang="en-US" altLang="en-US" sz="1400" b="1" dirty="0"/>
              <a:t>Show slides #1 through #4 of this presentation</a:t>
            </a:r>
          </a:p>
          <a:p>
            <a:pPr lvl="1">
              <a:lnSpc>
                <a:spcPct val="80000"/>
              </a:lnSpc>
              <a:buFont typeface="Arial" panose="020B0604020202020204" pitchFamily="34" charset="0"/>
              <a:buChar char="•"/>
            </a:pPr>
            <a:r>
              <a:rPr lang="en-US" altLang="en-US" sz="1400" b="1" dirty="0"/>
              <a:t>Advise the WG attendees that:</a:t>
            </a:r>
            <a:r>
              <a:rPr lang="en-US" altLang="en-US" sz="1400" dirty="0"/>
              <a:t> </a:t>
            </a:r>
          </a:p>
          <a:p>
            <a:pPr lvl="2">
              <a:lnSpc>
                <a:spcPct val="80000"/>
              </a:lnSpc>
              <a:buFont typeface="Arial" panose="020B0604020202020204"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anose="020B0604020202020204"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anose="020B0604020202020204"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anose="020B0604020202020204" pitchFamily="34" charset="0"/>
              <a:buChar char="•"/>
            </a:pPr>
            <a:r>
              <a:rPr lang="en-US" altLang="en-US" sz="1400" dirty="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a:t>standard </a:t>
            </a:r>
          </a:p>
          <a:p>
            <a:pPr lvl="2">
              <a:lnSpc>
                <a:spcPct val="80000"/>
              </a:lnSpc>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a:p>
          <a:p>
            <a:pPr lvl="1">
              <a:lnSpc>
                <a:spcPct val="80000"/>
              </a:lnSpc>
              <a:spcBef>
                <a:spcPct val="500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a:buNone/>
            </a:pPr>
            <a:endParaRPr lang="en-US" altLang="en-US" sz="1200"/>
          </a:p>
          <a:p>
            <a:pPr lvl="1">
              <a:lnSpc>
                <a:spcPct val="80000"/>
              </a:lnSpc>
              <a:spcBef>
                <a:spcPct val="5000"/>
              </a:spcBef>
              <a:buFont typeface="Monotype Sorts"/>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endParaRPr lang="en-US" altLang="en-US" sz="1200" dirty="0"/>
          </a:p>
        </p:txBody>
      </p:sp>
      <p:sp>
        <p:nvSpPr>
          <p:cNvPr id="7171" name="Rectangle 1026"/>
          <p:cNvSpPr>
            <a:spLocks noGrp="1" noChangeArrowheads="1"/>
          </p:cNvSpPr>
          <p:nvPr>
            <p:ph type="title"/>
          </p:nvPr>
        </p:nvSpPr>
        <p:spPr>
          <a:xfrm>
            <a:off x="2223448" y="480219"/>
            <a:ext cx="7772400" cy="609600"/>
          </a:xfrm>
        </p:spPr>
        <p:txBody>
          <a:bodyPr vert="horz" wrap="square" lIns="90487" tIns="44450" rIns="90487" bIns="44450" numCol="1" anchor="ctr" anchorCtr="0" compatLnSpc="1">
            <a:prstTxWarp prst="textNoShape">
              <a:avLst/>
            </a:prstTxWarp>
          </a:bodyPr>
          <a:lstStyle/>
          <a:p>
            <a:r>
              <a:rPr lang="en-US" altLang="en-US" sz="2400" u="sng" dirty="0"/>
              <a:t>Instructions for the WG Chair</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2891633"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14500" y="534194"/>
            <a:ext cx="8839200" cy="838200"/>
          </a:xfrm>
        </p:spPr>
        <p:txBody>
          <a:bodyPr/>
          <a:lstStyle/>
          <a:p>
            <a:r>
              <a:rPr lang="en-US" altLang="en-US" u="sng" dirty="0"/>
              <a:t>Participants, Patents, and Duty to Inform</a:t>
            </a:r>
            <a:endParaRPr lang="en-US" altLang="en-US" dirty="0"/>
          </a:p>
        </p:txBody>
      </p:sp>
      <p:sp>
        <p:nvSpPr>
          <p:cNvPr id="8195" name="Rectangle 1027"/>
          <p:cNvSpPr>
            <a:spLocks noGrp="1" noChangeArrowheads="1"/>
          </p:cNvSpPr>
          <p:nvPr>
            <p:ph type="body" idx="1"/>
          </p:nvPr>
        </p:nvSpPr>
        <p:spPr>
          <a:xfrm>
            <a:off x="1447800" y="1447800"/>
            <a:ext cx="9144000" cy="4876800"/>
          </a:xfrm>
        </p:spPr>
        <p:txBody>
          <a:bodyPr/>
          <a:lstStyle/>
          <a:p>
            <a:pPr algn="ctr">
              <a:buFont typeface="Monotype Sorts"/>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1600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33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1524000" y="1295400"/>
            <a:ext cx="8991600" cy="3886200"/>
          </a:xfrm>
        </p:spPr>
        <p:txBody>
          <a:bodyPr/>
          <a:lstStyle/>
          <a:p>
            <a:pPr lvl="1">
              <a:lnSpc>
                <a:spcPct val="90000"/>
              </a:lnSpc>
              <a:buFont typeface="Monotype Sorts"/>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anose="02020603050405020304"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http://standards.ieee.org/develop/policies/bylaws/sect6-7.html#6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http://standards.ieee.org/about/sasb/patcom/materials.html</a:t>
            </a:r>
          </a:p>
        </p:txBody>
      </p:sp>
      <p:sp>
        <p:nvSpPr>
          <p:cNvPr id="9220" name="Text Box 6"/>
          <p:cNvSpPr txBox="1">
            <a:spLocks noChangeArrowheads="1"/>
          </p:cNvSpPr>
          <p:nvPr/>
        </p:nvSpPr>
        <p:spPr bwMode="auto">
          <a:xfrm>
            <a:off x="160020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2819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828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2220913" y="1761697"/>
            <a:ext cx="7772400" cy="4114800"/>
          </a:xfrm>
        </p:spPr>
        <p:txBody>
          <a:bodyPr/>
          <a:lstStyle/>
          <a:p>
            <a:pPr>
              <a:buFont typeface="Arial" panose="020B0604020202020204" pitchFamily="34" charset="0"/>
              <a:buChar char="•"/>
            </a:pPr>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
        <p:nvSpPr>
          <p:cNvPr id="10244" name="Text Box 1028"/>
          <p:cNvSpPr txBox="1">
            <a:spLocks noChangeArrowheads="1"/>
          </p:cNvSpPr>
          <p:nvPr/>
        </p:nvSpPr>
        <p:spPr bwMode="auto">
          <a:xfrm>
            <a:off x="1524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40173" y="759619"/>
            <a:ext cx="8458200" cy="609600"/>
          </a:xfrm>
        </p:spPr>
        <p:txBody>
          <a:bodyPr/>
          <a:lstStyle/>
          <a:p>
            <a:r>
              <a:rPr lang="en-US" altLang="en-US" u="sng" dirty="0"/>
              <a:t>Other Guidelines for IEEE WG Meetings</a:t>
            </a:r>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952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158115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609601"/>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a:xfrm>
            <a:off x="8128878" y="6473032"/>
            <a:ext cx="1944763" cy="184666"/>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464100</TotalTime>
  <Words>2158</Words>
  <Application>Microsoft Office PowerPoint</Application>
  <PresentationFormat>Widescreen</PresentationFormat>
  <Paragraphs>423</Paragraphs>
  <Slides>23</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MS Gothic</vt:lpstr>
      <vt:lpstr>MS PGothic</vt:lpstr>
      <vt:lpstr>Arial</vt:lpstr>
      <vt:lpstr>Helvetica</vt:lpstr>
      <vt:lpstr>Monotype Sorts</vt:lpstr>
      <vt:lpstr>Times New Roman</vt:lpstr>
      <vt:lpstr>802-11-Submission</vt:lpstr>
      <vt:lpstr>Document</vt:lpstr>
      <vt:lpstr>IEEE 802.11 TGmd July 2017 Agenda</vt:lpstr>
      <vt:lpstr>Abstract</vt:lpstr>
      <vt:lpstr>TGmd Agenda</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Approve final TGmc minutes</vt:lpstr>
      <vt:lpstr>Standard and Amendment Ratification</vt:lpstr>
      <vt:lpstr>TGmd Schedule</vt:lpstr>
      <vt:lpstr>Alternative A- Incorporate 11ax</vt:lpstr>
      <vt:lpstr>Alternative B – through 11aj only</vt:lpstr>
      <vt:lpstr>Proposed Schedule dates </vt:lpstr>
      <vt:lpstr>PowerPoint Presentation</vt:lpstr>
      <vt:lpstr>PowerPoint Presentation</vt:lpstr>
      <vt:lpstr>PowerPoint Presentation</vt:lpstr>
      <vt:lpstr>PowerPoint Presentation</vt:lpstr>
      <vt:lpstr>PowerPoint Presentation</vt:lpstr>
      <vt:lpstr>July – Sept 2017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July 2017</cp:keywords>
  <cp:lastModifiedBy>Stanley, Dorothy</cp:lastModifiedBy>
  <cp:revision>2835</cp:revision>
  <cp:lastPrinted>1998-02-10T13:28:06Z</cp:lastPrinted>
  <dcterms:created xsi:type="dcterms:W3CDTF">2005-01-04T21:26:55Z</dcterms:created>
  <dcterms:modified xsi:type="dcterms:W3CDTF">2017-07-12T21:45:46Z</dcterms:modified>
</cp:coreProperties>
</file>