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590" r:id="rId17"/>
    <p:sldId id="516" r:id="rId1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65" d="100"/>
          <a:sy n="65" d="100"/>
        </p:scale>
        <p:origin x="984" y="56"/>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802.11-17/0872r3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2017-07-10</a:t>
            </a:r>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27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a:solidFill>
                <a:srgbClr val="006600"/>
              </a:solidFill>
            </a:endParaRPr>
          </a:p>
          <a:p>
            <a:pPr>
              <a:lnSpc>
                <a:spcPct val="80000"/>
              </a:lnSpc>
            </a:pPr>
            <a:r>
              <a:rPr lang="en-US" altLang="en-US" dirty="0" smtClean="0"/>
              <a:t>Moved</a:t>
            </a:r>
            <a:r>
              <a:rPr lang="en-US" altLang="en-US" dirty="0" smtClean="0"/>
              <a:t>: Emily Qi</a:t>
            </a:r>
            <a:endParaRPr lang="en-US" altLang="en-US" dirty="0" smtClean="0"/>
          </a:p>
          <a:p>
            <a:pPr>
              <a:lnSpc>
                <a:spcPct val="80000"/>
              </a:lnSpc>
            </a:pPr>
            <a:r>
              <a:rPr lang="en-US" altLang="en-US" dirty="0" smtClean="0"/>
              <a:t>Seconded</a:t>
            </a:r>
            <a:r>
              <a:rPr lang="en-US" altLang="en-US" dirty="0" smtClean="0"/>
              <a:t>: Mark Hamilton</a:t>
            </a:r>
            <a:endParaRPr lang="en-US" altLang="en-US" dirty="0" smtClean="0"/>
          </a:p>
          <a:p>
            <a:pPr>
              <a:lnSpc>
                <a:spcPct val="80000"/>
              </a:lnSpc>
            </a:pPr>
            <a:r>
              <a:rPr lang="en-US" altLang="en-US" dirty="0" err="1" smtClean="0"/>
              <a:t>Result:Unanimous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4777" y="6475413"/>
            <a:ext cx="504049"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82077" y="6475413"/>
            <a:ext cx="5040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a:solidFill>
                <a:srgbClr val="006600"/>
              </a:solidFill>
            </a:endParaRPr>
          </a:p>
          <a:p>
            <a:pPr>
              <a:lnSpc>
                <a:spcPct val="80000"/>
              </a:lnSpc>
            </a:pPr>
            <a:r>
              <a:rPr lang="en-US" altLang="en-US" dirty="0" smtClean="0"/>
              <a:t>Moved</a:t>
            </a:r>
            <a:r>
              <a:rPr lang="en-US" altLang="en-US" dirty="0" smtClean="0"/>
              <a:t>: Mark Hamilton</a:t>
            </a:r>
            <a:endParaRPr lang="en-US" altLang="en-US" dirty="0" smtClean="0"/>
          </a:p>
          <a:p>
            <a:pPr>
              <a:lnSpc>
                <a:spcPct val="80000"/>
              </a:lnSpc>
            </a:pPr>
            <a:r>
              <a:rPr lang="en-US" altLang="en-US" dirty="0" smtClean="0"/>
              <a:t>Seconded</a:t>
            </a:r>
            <a:r>
              <a:rPr lang="en-US" altLang="en-US" dirty="0" smtClean="0"/>
              <a:t>: Jon </a:t>
            </a:r>
            <a:r>
              <a:rPr lang="en-US" altLang="en-US" dirty="0" err="1" smtClean="0"/>
              <a:t>Rosdahl</a:t>
            </a:r>
            <a:endParaRPr lang="en-US" altLang="en-US" dirty="0" smtClean="0"/>
          </a:p>
          <a:p>
            <a:pPr>
              <a:lnSpc>
                <a:spcPct val="80000"/>
              </a:lnSpc>
            </a:pPr>
            <a:r>
              <a:rPr lang="en-US" altLang="en-US" dirty="0" smtClean="0"/>
              <a:t>Result</a:t>
            </a:r>
            <a:r>
              <a:rPr lang="en-US" altLang="en-US" dirty="0" smtClean="0"/>
              <a:t>: 15-0-0</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a:t>
            </a:r>
            <a:r>
              <a:rPr lang="en-US" altLang="en-US" sz="2000" dirty="0">
                <a:solidFill>
                  <a:srgbClr val="006600"/>
                </a:solidFill>
              </a:rPr>
              <a:t>–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Schedule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March 2017 – PAR Approval</a:t>
            </a:r>
          </a:p>
          <a:p>
            <a:pPr>
              <a:lnSpc>
                <a:spcPct val="80000"/>
              </a:lnSpc>
            </a:pPr>
            <a:r>
              <a:rPr lang="en-US" altLang="en-US" sz="2000" dirty="0">
                <a:solidFill>
                  <a:srgbClr val="006600"/>
                </a:solidFill>
              </a:rPr>
              <a:t>May 2017 – Initial meeting, issue comment collection on IEEE </a:t>
            </a:r>
            <a:r>
              <a:rPr lang="en-US" altLang="en-US" sz="2000" dirty="0" err="1">
                <a:solidFill>
                  <a:srgbClr val="006600"/>
                </a:solidFill>
              </a:rPr>
              <a:t>Std</a:t>
            </a:r>
            <a:r>
              <a:rPr lang="en-US" altLang="en-US" sz="2000" dirty="0">
                <a:solidFill>
                  <a:srgbClr val="006600"/>
                </a:solidFill>
              </a:rPr>
              <a:t> 802.11-2016</a:t>
            </a:r>
          </a:p>
          <a:p>
            <a:pPr>
              <a:lnSpc>
                <a:spcPct val="80000"/>
              </a:lnSpc>
            </a:pPr>
            <a:r>
              <a:rPr lang="en-US" altLang="en-US" sz="2000" dirty="0">
                <a:solidFill>
                  <a:srgbClr val="006600"/>
                </a:solidFill>
              </a:rPr>
              <a:t>July 2017 – Begin processing CC input, 11ai integration</a:t>
            </a:r>
          </a:p>
          <a:p>
            <a:pPr>
              <a:lnSpc>
                <a:spcPct val="80000"/>
              </a:lnSpc>
            </a:pPr>
            <a:endParaRPr lang="en-US" altLang="en-US" sz="2000" dirty="0"/>
          </a:p>
          <a:p>
            <a:pPr>
              <a:lnSpc>
                <a:spcPct val="80000"/>
              </a:lnSpc>
            </a:pPr>
            <a:r>
              <a:rPr lang="en-US" altLang="en-US" sz="2000" dirty="0"/>
              <a:t>Alternative A: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ax (current July 2019, assume Oct 2019). </a:t>
            </a:r>
          </a:p>
          <a:p>
            <a:pPr lvl="1">
              <a:lnSpc>
                <a:spcPct val="80000"/>
              </a:lnSpc>
            </a:pPr>
            <a:r>
              <a:rPr lang="en-US" altLang="en-US" sz="1600" dirty="0"/>
              <a:t>Do not incorporate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Incorporates key PHY amendment as did 802.11-2016 (11ac, 11ad), 802.11-2012 (11n)</a:t>
            </a:r>
          </a:p>
          <a:p>
            <a:pPr lvl="1">
              <a:lnSpc>
                <a:spcPct val="80000"/>
              </a:lnSpc>
            </a:pPr>
            <a:endParaRPr lang="en-US" altLang="en-US" sz="1600" dirty="0"/>
          </a:p>
          <a:p>
            <a:pPr>
              <a:lnSpc>
                <a:spcPct val="80000"/>
              </a:lnSpc>
            </a:pPr>
            <a:r>
              <a:rPr lang="en-US" altLang="en-US" sz="2000" dirty="0"/>
              <a:t>Alternative </a:t>
            </a:r>
            <a:r>
              <a:rPr lang="en-US" altLang="en-US" sz="2000" dirty="0"/>
              <a:t>B</a:t>
            </a:r>
            <a:r>
              <a:rPr lang="en-US" altLang="en-US" sz="2000" dirty="0"/>
              <a:t>: </a:t>
            </a:r>
            <a:endParaRPr lang="en-US" altLang="en-US" sz="2000" dirty="0"/>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t>
            </a:r>
            <a:endParaRPr lang="en-US" altLang="en-US" sz="1600" dirty="0"/>
          </a:p>
          <a:p>
            <a:pPr lvl="1">
              <a:lnSpc>
                <a:spcPct val="80000"/>
              </a:lnSpc>
            </a:pPr>
            <a:r>
              <a:rPr lang="en-US" altLang="en-US" sz="1600" dirty="0"/>
              <a:t>Do not incorporate </a:t>
            </a:r>
            <a:r>
              <a:rPr lang="en-US" altLang="en-US" sz="1600" dirty="0"/>
              <a:t>11ax (current </a:t>
            </a:r>
            <a:r>
              <a:rPr lang="en-US" altLang="en-US" sz="1600" dirty="0"/>
              <a:t>July 2019, assume Oct 2019</a:t>
            </a:r>
            <a:r>
              <a:rPr lang="en-US" altLang="en-US" sz="1600" dirty="0"/>
              <a:t>), 11ay </a:t>
            </a:r>
            <a:r>
              <a:rPr lang="en-US" altLang="en-US" sz="1600" dirty="0"/>
              <a:t>(Nov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Does not incorporate </a:t>
            </a:r>
            <a:r>
              <a:rPr lang="en-US" altLang="en-US" sz="1600" dirty="0"/>
              <a:t>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6281346" y="44196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A- Incorporate 11ax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a:t>
            </a:r>
            <a:r>
              <a:rPr lang="en-US" altLang="en-US" sz="2000" dirty="0"/>
              <a:t>2017 – Complete 11ah </a:t>
            </a:r>
            <a:r>
              <a:rPr lang="en-US" altLang="en-US" sz="2000" dirty="0"/>
              <a:t>integration</a:t>
            </a:r>
            <a:endParaRPr lang="en-US" altLang="en-US" sz="2000" dirty="0"/>
          </a:p>
          <a:p>
            <a:pPr>
              <a:lnSpc>
                <a:spcPct val="80000"/>
              </a:lnSpc>
            </a:pPr>
            <a:r>
              <a:rPr lang="en-US" altLang="en-US" sz="2000" dirty="0"/>
              <a:t>November 2017 </a:t>
            </a:r>
            <a:r>
              <a:rPr lang="en-US" altLang="en-US" sz="2000" dirty="0"/>
              <a:t>– Complete </a:t>
            </a:r>
            <a:r>
              <a:rPr lang="en-US" altLang="en-US" sz="2000" dirty="0"/>
              <a:t>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a:t>
            </a:r>
            <a:r>
              <a:rPr lang="en-US" altLang="en-US" sz="2000" dirty="0"/>
              <a:t>2018 –</a:t>
            </a:r>
            <a:r>
              <a:rPr lang="en-US" altLang="en-US" sz="2000" dirty="0"/>
              <a:t>D2.0 </a:t>
            </a:r>
            <a:r>
              <a:rPr lang="en-US" altLang="en-US" sz="2000" dirty="0"/>
              <a:t>Recirculation LB </a:t>
            </a:r>
          </a:p>
          <a:p>
            <a:pPr>
              <a:lnSpc>
                <a:spcPct val="80000"/>
              </a:lnSpc>
            </a:pPr>
            <a:r>
              <a:rPr lang="en-US" altLang="en-US" sz="2000" dirty="0"/>
              <a:t>Jan/Mar 2019 </a:t>
            </a:r>
            <a:r>
              <a:rPr lang="en-US" altLang="en-US" sz="2000" dirty="0"/>
              <a:t>– </a:t>
            </a:r>
            <a:r>
              <a:rPr lang="en-US" altLang="en-US" sz="2000" dirty="0"/>
              <a:t>D3.0/D4.0 Recirculation LB</a:t>
            </a:r>
          </a:p>
          <a:p>
            <a:pPr>
              <a:lnSpc>
                <a:spcPct val="80000"/>
              </a:lnSpc>
            </a:pPr>
            <a:r>
              <a:rPr lang="en-US" altLang="en-US" sz="2000" dirty="0"/>
              <a:t>April 2019 – Initial SB D4.0</a:t>
            </a:r>
            <a:endParaRPr lang="en-US" altLang="en-US" sz="2000" dirty="0"/>
          </a:p>
          <a:p>
            <a:pPr>
              <a:lnSpc>
                <a:spcPct val="80000"/>
              </a:lnSpc>
            </a:pPr>
            <a:r>
              <a:rPr lang="en-US" altLang="en-US" sz="2000" dirty="0"/>
              <a:t>October </a:t>
            </a:r>
            <a:r>
              <a:rPr lang="en-US" altLang="en-US" sz="2000" dirty="0"/>
              <a:t>2019 – </a:t>
            </a:r>
            <a:r>
              <a:rPr lang="en-US" altLang="en-US" sz="2000" dirty="0"/>
              <a:t>D5.0 </a:t>
            </a:r>
            <a:r>
              <a:rPr lang="en-US" altLang="en-US" sz="2000" dirty="0"/>
              <a:t>Recirculation SB</a:t>
            </a:r>
          </a:p>
          <a:p>
            <a:pPr>
              <a:lnSpc>
                <a:spcPct val="80000"/>
              </a:lnSpc>
            </a:pPr>
            <a:r>
              <a:rPr lang="en-US" altLang="en-US" sz="2000" dirty="0"/>
              <a:t>Jan 2020 – D6.0 Recirculation SB incorporating 11ax</a:t>
            </a:r>
          </a:p>
          <a:p>
            <a:pPr>
              <a:lnSpc>
                <a:spcPct val="80000"/>
              </a:lnSpc>
            </a:pPr>
            <a:r>
              <a:rPr lang="en-US" altLang="en-US" sz="2000" dirty="0">
                <a:solidFill>
                  <a:srgbClr val="0070C0"/>
                </a:solidFill>
              </a:rPr>
              <a:t>&lt;11ax schedule dependency&gt;</a:t>
            </a:r>
          </a:p>
          <a:p>
            <a:pPr>
              <a:lnSpc>
                <a:spcPct val="80000"/>
              </a:lnSpc>
            </a:pPr>
            <a:r>
              <a:rPr lang="en-US" altLang="en-US" sz="2000" dirty="0" smtClean="0"/>
              <a:t>Sept/Dec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a:p>
        </p:txBody>
      </p:sp>
      <p:sp>
        <p:nvSpPr>
          <p:cNvPr id="2" name="Rectangle 1"/>
          <p:cNvSpPr/>
          <p:nvPr/>
        </p:nvSpPr>
        <p:spPr>
          <a:xfrm>
            <a:off x="6125308" y="54864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B – through 11aj only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a:t>
            </a:r>
            <a:r>
              <a:rPr lang="en-US" altLang="en-US" sz="2000" dirty="0"/>
              <a:t>SB </a:t>
            </a:r>
          </a:p>
          <a:p>
            <a:pPr>
              <a:lnSpc>
                <a:spcPct val="80000"/>
              </a:lnSpc>
            </a:pPr>
            <a:endParaRPr lang="en-US" altLang="en-US" sz="2000" dirty="0">
              <a:solidFill>
                <a:srgbClr val="0070C0"/>
              </a:solidFill>
            </a:endParaRPr>
          </a:p>
          <a:p>
            <a:pPr>
              <a:lnSpc>
                <a:spcPct val="80000"/>
              </a:lnSpc>
            </a:pPr>
            <a:r>
              <a:rPr lang="en-US" altLang="en-US" sz="2000" dirty="0"/>
              <a:t>March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endParaRPr lang="en-US" altLang="en-US" sz="2000" dirty="0"/>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a:t>
            </a:r>
            <a:r>
              <a:rPr lang="en-US" altLang="en-US" sz="2000" dirty="0"/>
              <a:t>c</a:t>
            </a:r>
            <a:r>
              <a:rPr lang="en-US" altLang="en-US" sz="2000" dirty="0"/>
              <a:t>alls </a:t>
            </a:r>
          </a:p>
          <a:p>
            <a:pPr lvl="1"/>
            <a:r>
              <a:rPr lang="en-US" altLang="en-US" sz="1800" dirty="0"/>
              <a:t>Fridays July 28, August 4, 11, 18, 25, </a:t>
            </a:r>
            <a:r>
              <a:rPr lang="en-US" sz="1800" dirty="0"/>
              <a:t>10am Eastern 2 hours</a:t>
            </a:r>
            <a:endParaRPr lang="en-GB" sz="1800" dirty="0"/>
          </a:p>
          <a:p>
            <a:r>
              <a:rPr lang="en-US" altLang="en-US" sz="2000" dirty="0"/>
              <a:t>Potential October ad-hoc?</a:t>
            </a:r>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a:t>
            </a:r>
            <a:r>
              <a:rPr lang="en-US" altLang="en-US" sz="2000" dirty="0">
                <a:hlinkClick r:id="rId3"/>
              </a:rPr>
              <a:t>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a:hlinkClick r:id="rId4"/>
              </a:rPr>
              <a:t>mentor.ieee.org/802.11/dcn/17/11-17-0914-00-000m-revmd-wg-cc-comments.xls</a:t>
            </a:r>
            <a:r>
              <a:rPr lang="en-US" altLang="en-US" sz="2000" dirty="0"/>
              <a:t> </a:t>
            </a:r>
          </a:p>
          <a:p>
            <a:r>
              <a:rPr lang="en-US" altLang="en-US" sz="2000" dirty="0"/>
              <a:t>Approved PARs: </a:t>
            </a:r>
            <a:r>
              <a:rPr lang="en-US" altLang="en-US" sz="2000" dirty="0">
                <a:hlinkClick r:id="rId5"/>
              </a:rPr>
              <a:t>https://</a:t>
            </a:r>
            <a:r>
              <a:rPr lang="en-US" altLang="en-US" sz="2000" dirty="0">
                <a:hlinkClick r:id="rId5"/>
              </a:rPr>
              <a:t>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 </a:t>
            </a:r>
            <a:endParaRPr lang="en-US" altLang="en-US" sz="1800" dirty="0"/>
          </a:p>
          <a:p>
            <a:pPr lvl="1"/>
            <a:r>
              <a:rPr lang="en-US" altLang="en-US" sz="1600" dirty="0"/>
              <a:t>Chair’s </a:t>
            </a:r>
            <a:r>
              <a:rPr lang="en-US" altLang="en-US" sz="1600" dirty="0"/>
              <a:t>Welcome, </a:t>
            </a:r>
            <a:r>
              <a:rPr lang="en-US" altLang="en-US" sz="1600" dirty="0"/>
              <a:t>Policy &amp; patent reminder</a:t>
            </a:r>
          </a:p>
          <a:p>
            <a:pPr lvl="1"/>
            <a:r>
              <a:rPr lang="en-US" altLang="en-US" sz="1600" dirty="0"/>
              <a:t>Approve agenda, previous minutes</a:t>
            </a:r>
          </a:p>
          <a:p>
            <a:pPr lvl="1"/>
            <a:r>
              <a:rPr lang="en-US" altLang="en-US" sz="1600" dirty="0"/>
              <a:t>Status</a:t>
            </a:r>
            <a:r>
              <a:rPr lang="en-US" altLang="en-US" sz="1600" dirty="0"/>
              <a:t>, Review of </a:t>
            </a:r>
            <a:r>
              <a:rPr lang="en-US" altLang="en-US" sz="1600" dirty="0"/>
              <a:t>Objectives</a:t>
            </a:r>
          </a:p>
          <a:p>
            <a:pPr lvl="1"/>
            <a:r>
              <a:rPr lang="en-GB" sz="1600" dirty="0"/>
              <a:t>Draft </a:t>
            </a:r>
            <a:r>
              <a:rPr lang="en-GB" sz="1600" dirty="0" smtClean="0"/>
              <a:t>schedule</a:t>
            </a:r>
          </a:p>
          <a:p>
            <a:pPr lvl="1"/>
            <a:r>
              <a:rPr lang="en-US" sz="1600" dirty="0" smtClean="0"/>
              <a:t>Editor Report 11-920r2</a:t>
            </a:r>
            <a:endParaRPr lang="en-GB" sz="1600" dirty="0"/>
          </a:p>
          <a:p>
            <a:pPr lvl="1"/>
            <a:r>
              <a:rPr lang="en-US" sz="1600" dirty="0" smtClean="0"/>
              <a:t>11-17-1089- </a:t>
            </a:r>
            <a:r>
              <a:rPr lang="en-US" sz="1600" dirty="0"/>
              <a:t>Mike </a:t>
            </a:r>
            <a:r>
              <a:rPr lang="en-US" sz="1600" dirty="0" err="1"/>
              <a:t>Montemurro</a:t>
            </a:r>
            <a:endParaRPr lang="en-US" sz="1600" dirty="0"/>
          </a:p>
          <a:p>
            <a:pPr lvl="1"/>
            <a:r>
              <a:rPr lang="en-GB" sz="1400" dirty="0"/>
              <a:t/>
            </a:r>
            <a:br>
              <a:rPr lang="en-GB" sz="1400" dirty="0"/>
            </a:br>
            <a:endParaRPr lang="en-GB" sz="1400" dirty="0"/>
          </a:p>
        </p:txBody>
      </p:sp>
      <p:sp>
        <p:nvSpPr>
          <p:cNvPr id="16" name="Rectangle 35"/>
          <p:cNvSpPr>
            <a:spLocks noChangeArrowheads="1"/>
          </p:cNvSpPr>
          <p:nvPr/>
        </p:nvSpPr>
        <p:spPr bwMode="auto">
          <a:xfrm>
            <a:off x="1946787" y="40386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endParaRPr lang="en-US" altLang="en-US" sz="1800" dirty="0"/>
          </a:p>
          <a:p>
            <a:pPr lvl="1">
              <a:lnSpc>
                <a:spcPct val="80000"/>
              </a:lnSpc>
            </a:pPr>
            <a:r>
              <a:rPr lang="en-US" altLang="en-US" sz="1600" dirty="0"/>
              <a:t>11-17-989 – Graham Smith – </a:t>
            </a:r>
            <a:r>
              <a:rPr lang="en-US" altLang="en-US" sz="1600" dirty="0" smtClean="0"/>
              <a:t>“Obsolete” comments</a:t>
            </a:r>
          </a:p>
          <a:p>
            <a:pPr lvl="1">
              <a:lnSpc>
                <a:spcPct val="80000"/>
              </a:lnSpc>
            </a:pPr>
            <a:r>
              <a:rPr lang="en-US" sz="1600" dirty="0" smtClean="0"/>
              <a:t>11-17-1078 - Ganesh</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8" name="Rectangle 35"/>
          <p:cNvSpPr>
            <a:spLocks noChangeArrowheads="1"/>
          </p:cNvSpPr>
          <p:nvPr/>
        </p:nvSpPr>
        <p:spPr bwMode="auto">
          <a:xfrm>
            <a:off x="6384106" y="3429000"/>
            <a:ext cx="4573586"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endParaRPr lang="en-US" altLang="en-US" sz="1800" dirty="0"/>
          </a:p>
          <a:p>
            <a:pPr lvl="1"/>
            <a:r>
              <a:rPr lang="en-US" altLang="en-US" sz="1600" dirty="0" smtClean="0"/>
              <a:t>Presentations </a:t>
            </a:r>
            <a:r>
              <a:rPr lang="en-US" sz="1600" dirty="0" smtClean="0"/>
              <a:t>11-17-956, 1076-Emily </a:t>
            </a:r>
            <a:r>
              <a:rPr lang="en-US" sz="1600" dirty="0"/>
              <a:t>Qi</a:t>
            </a:r>
            <a:endParaRPr lang="en-US" altLang="en-US" sz="1600" dirty="0"/>
          </a:p>
          <a:p>
            <a:pPr lvl="1">
              <a:lnSpc>
                <a:spcPct val="80000"/>
              </a:lnSpc>
            </a:pPr>
            <a:r>
              <a:rPr lang="en-US" altLang="en-US" sz="1600" dirty="0" smtClean="0"/>
              <a:t>11-17-906 – </a:t>
            </a:r>
            <a:r>
              <a:rPr lang="en-US" altLang="en-US" sz="1600" dirty="0" err="1" smtClean="0"/>
              <a:t>Jouni</a:t>
            </a:r>
            <a:endParaRPr lang="en-US" altLang="en-US" sz="1600" dirty="0" smtClean="0"/>
          </a:p>
          <a:p>
            <a:pPr lvl="1">
              <a:lnSpc>
                <a:spcPct val="80000"/>
              </a:lnSpc>
            </a:pPr>
            <a:r>
              <a:rPr lang="en-US" altLang="en-US" sz="1600" dirty="0" smtClean="0"/>
              <a:t>11-17-xxx </a:t>
            </a:r>
            <a:r>
              <a:rPr lang="en-US" altLang="en-US" sz="1600" dirty="0" err="1" smtClean="0"/>
              <a:t>Emmelman</a:t>
            </a:r>
            <a:endParaRPr lang="en-US" altLang="en-US" sz="1600" dirty="0" smtClean="0"/>
          </a:p>
          <a:p>
            <a:pPr lvl="1">
              <a:lnSpc>
                <a:spcPct val="80000"/>
              </a:lnSpc>
            </a:pPr>
            <a:r>
              <a:rPr lang="en-US" altLang="en-US" sz="1600" dirty="0" smtClean="0"/>
              <a:t>Approve </a:t>
            </a:r>
            <a:r>
              <a:rPr lang="en-US" altLang="en-US" sz="1600" dirty="0"/>
              <a:t>initial schedule</a:t>
            </a:r>
          </a:p>
          <a:p>
            <a:pPr lvl="1">
              <a:lnSpc>
                <a:spcPct val="80000"/>
              </a:lnSpc>
            </a:pPr>
            <a:r>
              <a:rPr lang="en-US" altLang="en-US" sz="1600" dirty="0"/>
              <a:t>AOB</a:t>
            </a:r>
          </a:p>
          <a:p>
            <a:pPr lvl="1">
              <a:lnSpc>
                <a:spcPct val="80000"/>
              </a:lnSpc>
            </a:pPr>
            <a:r>
              <a:rPr lang="en-US" altLang="en-US" sz="1600" dirty="0"/>
              <a:t>Plans for July-Sept</a:t>
            </a:r>
          </a:p>
          <a:p>
            <a:pPr lvl="1">
              <a:lnSpc>
                <a:spcPct val="80000"/>
              </a:lnSpc>
            </a:pPr>
            <a:r>
              <a:rPr lang="en-US" altLang="en-US" sz="1600" dirty="0"/>
              <a:t>Adjourn</a:t>
            </a:r>
            <a:endParaRPr lang="en-US" altLang="en-US" sz="1600" dirty="0"/>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dirty="0"/>
          </a:p>
          <a:p>
            <a:pPr lvl="1">
              <a:lnSpc>
                <a:spcPct val="80000"/>
              </a:lnSpc>
            </a:pPr>
            <a:r>
              <a:rPr lang="en-US" altLang="en-US" sz="1600" dirty="0"/>
              <a:t>11-17-939, 11-17-940 McCann</a:t>
            </a:r>
          </a:p>
          <a:p>
            <a:pPr lvl="1">
              <a:lnSpc>
                <a:spcPct val="80000"/>
              </a:lnSpc>
            </a:pPr>
            <a:r>
              <a:rPr lang="en-US" sz="1600" dirty="0"/>
              <a:t>11-17-970, 971 – James Yee</a:t>
            </a:r>
          </a:p>
          <a:p>
            <a:pPr lvl="1">
              <a:lnSpc>
                <a:spcPct val="80000"/>
              </a:lnSpc>
            </a:pPr>
            <a:r>
              <a:rPr lang="en-US" sz="1600" dirty="0" smtClean="0"/>
              <a:t>11-17-1030 </a:t>
            </a:r>
            <a:r>
              <a:rPr lang="en-US" sz="1600" dirty="0"/>
              <a:t>– </a:t>
            </a:r>
            <a:r>
              <a:rPr lang="en-US" sz="1600" dirty="0" err="1"/>
              <a:t>Jouni</a:t>
            </a:r>
            <a:r>
              <a:rPr lang="en-US" sz="1600" dirty="0"/>
              <a:t> </a:t>
            </a:r>
            <a:r>
              <a:rPr lang="en-US" sz="1600" dirty="0" err="1"/>
              <a:t>Malinen</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324600" y="1615274"/>
            <a:ext cx="4343400" cy="14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endParaRPr lang="en-US" altLang="en-US" sz="1800" dirty="0"/>
          </a:p>
          <a:p>
            <a:pPr lvl="1">
              <a:lnSpc>
                <a:spcPct val="80000"/>
              </a:lnSpc>
            </a:pPr>
            <a:r>
              <a:rPr lang="en-US" sz="1600" dirty="0"/>
              <a:t>11-17-959 – Adrian Stephens</a:t>
            </a:r>
          </a:p>
          <a:p>
            <a:pPr lvl="1">
              <a:lnSpc>
                <a:spcPct val="80000"/>
              </a:lnSpc>
            </a:pPr>
            <a:r>
              <a:rPr lang="en-US" sz="1600" dirty="0"/>
              <a:t>11-17-987, 988 – Graham </a:t>
            </a:r>
            <a:r>
              <a:rPr lang="en-US" sz="1600" dirty="0" smtClean="0"/>
              <a:t>Smith</a:t>
            </a:r>
          </a:p>
          <a:p>
            <a:pPr lvl="1">
              <a:lnSpc>
                <a:spcPct val="80000"/>
              </a:lnSpc>
            </a:pPr>
            <a:r>
              <a:rPr lang="en-US" sz="1600" dirty="0" smtClean="0"/>
              <a:t>11-17-928 – GEN comments – Jon </a:t>
            </a:r>
            <a:r>
              <a:rPr lang="en-US" sz="1600" dirty="0" err="1" smtClean="0"/>
              <a:t>Rosdahl</a:t>
            </a:r>
            <a:endParaRPr lang="en-US" altLang="en-US" sz="1600" dirty="0"/>
          </a:p>
          <a:p>
            <a:pPr lvl="1"/>
            <a:endParaRPr lang="en-US" altLang="en-US"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a:t>
            </a: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463321</TotalTime>
  <Words>1847</Words>
  <Application>Microsoft Office PowerPoint</Application>
  <PresentationFormat>Widescreen</PresentationFormat>
  <Paragraphs>345</Paragraphs>
  <Slides>17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2818</cp:revision>
  <cp:lastPrinted>1998-02-10T13:28:06Z</cp:lastPrinted>
  <dcterms:created xsi:type="dcterms:W3CDTF">2005-01-04T21:26:55Z</dcterms:created>
  <dcterms:modified xsi:type="dcterms:W3CDTF">2017-07-10T14:14:55Z</dcterms:modified>
</cp:coreProperties>
</file>