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8" r:id="rId3"/>
    <p:sldId id="632" r:id="rId4"/>
    <p:sldId id="621" r:id="rId5"/>
    <p:sldId id="622" r:id="rId6"/>
    <p:sldId id="623" r:id="rId7"/>
    <p:sldId id="624" r:id="rId8"/>
    <p:sldId id="625" r:id="rId9"/>
    <p:sldId id="620" r:id="rId10"/>
    <p:sldId id="557" r:id="rId11"/>
    <p:sldId id="630" r:id="rId12"/>
    <p:sldId id="629" r:id="rId13"/>
    <p:sldId id="628" r:id="rId14"/>
    <p:sldId id="631" r:id="rId15"/>
    <p:sldId id="616" r:id="rId16"/>
    <p:sldId id="590" r:id="rId17"/>
    <p:sldId id="516" r:id="rId18"/>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5" autoAdjust="0"/>
    <p:restoredTop sz="97436" autoAdjust="0"/>
  </p:normalViewPr>
  <p:slideViewPr>
    <p:cSldViewPr>
      <p:cViewPr varScale="1">
        <p:scale>
          <a:sx n="65" d="100"/>
          <a:sy n="65" d="100"/>
        </p:scale>
        <p:origin x="984" y="56"/>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802.11-17/0872r3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63619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988017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4476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17</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27794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802.11-17/0872r3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802.11-17/0872r3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0567-00-000m-minutes-revmd-initial-f2f-mtg-daejeon.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mentor.ieee.org/802.11/dcn/17/11-17-0885-02-000m-minutes-revmd-may-and-june-telecon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072-00-000m-minutes-for-revmc-brc-face-to-face-meeting-sept-12-15.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0-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2017-07-10</a:t>
            </a:r>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275"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10</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May 2017 meeting, Daejeon 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mentor.ieee.org/802.11/dcn/17/11-17-0567-00-000m-minutes-revmd-initial-f2f-mtg-daejeon.docx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May 30</a:t>
            </a:r>
            <a:r>
              <a:rPr lang="en-US" altLang="en-US" baseline="30000" dirty="0" smtClean="0"/>
              <a:t>th</a:t>
            </a:r>
            <a:r>
              <a:rPr lang="en-US" altLang="en-US" dirty="0" smtClean="0"/>
              <a:t>, June 23, June 30</a:t>
            </a:r>
            <a:r>
              <a:rPr lang="en-US" altLang="en-US" baseline="30000" dirty="0" smtClean="0"/>
              <a:t>th</a:t>
            </a:r>
            <a:r>
              <a:rPr lang="en-US" altLang="en-US" dirty="0" smtClean="0"/>
              <a:t> teleconferences in  </a:t>
            </a:r>
            <a:r>
              <a:rPr lang="en-US" altLang="en-US" dirty="0" smtClean="0">
                <a:hlinkClick r:id="rId4"/>
              </a:rPr>
              <a:t>https</a:t>
            </a:r>
            <a:r>
              <a:rPr lang="en-US" altLang="en-US" dirty="0">
                <a:hlinkClick r:id="rId4"/>
              </a:rPr>
              <a:t>://</a:t>
            </a:r>
            <a:r>
              <a:rPr lang="en-US" altLang="en-US" dirty="0" smtClean="0">
                <a:hlinkClick r:id="rId4"/>
              </a:rPr>
              <a:t>mentor.ieee.org/802.11/dcn/17/11-17-0885-02-000m-minutes-revmd-may-and-june-telecons.docx</a:t>
            </a:r>
            <a:endParaRPr lang="en-US" altLang="en-US" dirty="0" smtClean="0"/>
          </a:p>
          <a:p>
            <a:pPr lvl="1">
              <a:lnSpc>
                <a:spcPct val="80000"/>
              </a:lnSpc>
            </a:pPr>
            <a:endParaRPr lang="en-US" altLang="en-US" sz="2400" dirty="0">
              <a:solidFill>
                <a:srgbClr val="006600"/>
              </a:solidFill>
            </a:endParaRPr>
          </a:p>
          <a:p>
            <a:pPr>
              <a:lnSpc>
                <a:spcPct val="80000"/>
              </a:lnSpc>
            </a:pPr>
            <a:r>
              <a:rPr lang="en-US" altLang="en-US" dirty="0" smtClean="0"/>
              <a:t>Moved</a:t>
            </a:r>
            <a:r>
              <a:rPr lang="en-US" altLang="en-US" dirty="0" smtClean="0"/>
              <a:t>: Emily Qi</a:t>
            </a:r>
            <a:endParaRPr lang="en-US" altLang="en-US" dirty="0" smtClean="0"/>
          </a:p>
          <a:p>
            <a:pPr>
              <a:lnSpc>
                <a:spcPct val="80000"/>
              </a:lnSpc>
            </a:pPr>
            <a:r>
              <a:rPr lang="en-US" altLang="en-US" dirty="0" smtClean="0"/>
              <a:t>Seconded</a:t>
            </a:r>
            <a:r>
              <a:rPr lang="en-US" altLang="en-US" dirty="0" smtClean="0"/>
              <a:t>: Mark Hamilton</a:t>
            </a:r>
            <a:endParaRPr lang="en-US" altLang="en-US" dirty="0" smtClean="0"/>
          </a:p>
          <a:p>
            <a:pPr>
              <a:lnSpc>
                <a:spcPct val="80000"/>
              </a:lnSpc>
            </a:pPr>
            <a:r>
              <a:rPr lang="en-US" altLang="en-US" dirty="0" err="1" smtClean="0"/>
              <a:t>Result:Unanimous</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4777" y="6475413"/>
            <a:ext cx="504049"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1" name="Slide Number Placeholder 5"/>
          <p:cNvSpPr txBox="1">
            <a:spLocks noGrp="1"/>
          </p:cNvSpPr>
          <p:nvPr/>
        </p:nvSpPr>
        <p:spPr bwMode="auto">
          <a:xfrm>
            <a:off x="5882077" y="6475413"/>
            <a:ext cx="5040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11</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final </a:t>
            </a:r>
            <a:r>
              <a:rPr lang="en-US" altLang="en-US" dirty="0" err="1" smtClean="0"/>
              <a:t>TGmc</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TGmc</a:t>
            </a:r>
            <a:r>
              <a:rPr lang="en-US" altLang="en-US" dirty="0" smtClean="0"/>
              <a:t> </a:t>
            </a:r>
            <a:r>
              <a:rPr lang="en-US" altLang="en-US" dirty="0"/>
              <a:t>September 2016 </a:t>
            </a:r>
            <a:r>
              <a:rPr lang="en-US" altLang="en-US" dirty="0" smtClean="0"/>
              <a:t>in </a:t>
            </a:r>
            <a:r>
              <a:rPr lang="en-US" altLang="en-US" dirty="0" smtClean="0">
                <a:solidFill>
                  <a:srgbClr val="006600"/>
                </a:solidFill>
                <a:hlinkClick r:id="rId3"/>
              </a:rPr>
              <a:t>https</a:t>
            </a:r>
            <a:r>
              <a:rPr lang="en-US" altLang="en-US" dirty="0">
                <a:solidFill>
                  <a:srgbClr val="006600"/>
                </a:solidFill>
                <a:hlinkClick r:id="rId3"/>
              </a:rPr>
              <a:t>://</a:t>
            </a:r>
            <a:r>
              <a:rPr lang="en-US" altLang="en-US" dirty="0" smtClean="0">
                <a:solidFill>
                  <a:srgbClr val="006600"/>
                </a:solidFill>
                <a:hlinkClick r:id="rId3"/>
              </a:rPr>
              <a:t>mentor.ieee.org/802.11/dcn/16/11-16-1072-00-000m-minutes-for-revmc-brc-face-to-face-meeting-sept-12-15.docx</a:t>
            </a:r>
            <a:endParaRPr lang="en-US" altLang="en-US" dirty="0" smtClean="0">
              <a:solidFill>
                <a:srgbClr val="006600"/>
              </a:solidFill>
            </a:endParaRPr>
          </a:p>
          <a:p>
            <a:pPr lvl="1">
              <a:lnSpc>
                <a:spcPct val="80000"/>
              </a:lnSpc>
            </a:pPr>
            <a:endParaRPr lang="en-US" altLang="en-US" sz="2400" dirty="0">
              <a:solidFill>
                <a:srgbClr val="006600"/>
              </a:solidFill>
            </a:endParaRPr>
          </a:p>
          <a:p>
            <a:pPr>
              <a:lnSpc>
                <a:spcPct val="80000"/>
              </a:lnSpc>
            </a:pPr>
            <a:r>
              <a:rPr lang="en-US" altLang="en-US" dirty="0" smtClean="0"/>
              <a:t>Moved</a:t>
            </a:r>
            <a:r>
              <a:rPr lang="en-US" altLang="en-US" dirty="0" smtClean="0"/>
              <a:t>: Mark Hamilton</a:t>
            </a:r>
            <a:endParaRPr lang="en-US" altLang="en-US" dirty="0" smtClean="0"/>
          </a:p>
          <a:p>
            <a:pPr>
              <a:lnSpc>
                <a:spcPct val="80000"/>
              </a:lnSpc>
            </a:pPr>
            <a:r>
              <a:rPr lang="en-US" altLang="en-US" dirty="0" smtClean="0"/>
              <a:t>Seconded</a:t>
            </a:r>
            <a:r>
              <a:rPr lang="en-US" altLang="en-US" dirty="0" smtClean="0"/>
              <a:t>: Jon </a:t>
            </a:r>
            <a:r>
              <a:rPr lang="en-US" altLang="en-US" dirty="0" err="1" smtClean="0"/>
              <a:t>Rosdahl</a:t>
            </a:r>
            <a:endParaRPr lang="en-US" altLang="en-US" dirty="0" smtClean="0"/>
          </a:p>
          <a:p>
            <a:pPr>
              <a:lnSpc>
                <a:spcPct val="80000"/>
              </a:lnSpc>
            </a:pPr>
            <a:r>
              <a:rPr lang="en-US" altLang="en-US" dirty="0" smtClean="0"/>
              <a:t>Result</a:t>
            </a:r>
            <a:r>
              <a:rPr lang="en-US" altLang="en-US" dirty="0" smtClean="0"/>
              <a:t>: 15-0-0</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8864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12</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July 2019</a:t>
            </a:r>
          </a:p>
          <a:p>
            <a:pPr>
              <a:lnSpc>
                <a:spcPct val="80000"/>
              </a:lnSpc>
            </a:pPr>
            <a:r>
              <a:rPr lang="en-US" altLang="en-US" sz="2000" dirty="0">
                <a:solidFill>
                  <a:srgbClr val="006600"/>
                </a:solidFill>
              </a:rPr>
              <a:t>P802.11ay – Nov 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a:t>
            </a:r>
            <a:r>
              <a:rPr lang="en-US" altLang="en-US" sz="2000" dirty="0">
                <a:solidFill>
                  <a:srgbClr val="006600"/>
                </a:solidFill>
              </a:rPr>
              <a:t>– Mar 2021</a:t>
            </a:r>
          </a:p>
          <a:p>
            <a:pPr>
              <a:lnSpc>
                <a:spcPct val="80000"/>
              </a:lnSpc>
            </a:pPr>
            <a:endParaRPr lang="en-US" altLang="en-US" sz="2000" dirty="0"/>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18 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13</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Schedule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March 2017 – PAR Approval</a:t>
            </a:r>
          </a:p>
          <a:p>
            <a:pPr>
              <a:lnSpc>
                <a:spcPct val="80000"/>
              </a:lnSpc>
            </a:pPr>
            <a:r>
              <a:rPr lang="en-US" altLang="en-US" sz="2000" dirty="0">
                <a:solidFill>
                  <a:srgbClr val="006600"/>
                </a:solidFill>
              </a:rPr>
              <a:t>May 2017 – Initial meeting, issue comment collection on IEEE </a:t>
            </a:r>
            <a:r>
              <a:rPr lang="en-US" altLang="en-US" sz="2000" dirty="0" err="1">
                <a:solidFill>
                  <a:srgbClr val="006600"/>
                </a:solidFill>
              </a:rPr>
              <a:t>Std</a:t>
            </a:r>
            <a:r>
              <a:rPr lang="en-US" altLang="en-US" sz="2000" dirty="0">
                <a:solidFill>
                  <a:srgbClr val="006600"/>
                </a:solidFill>
              </a:rPr>
              <a:t> 802.11-2016</a:t>
            </a:r>
          </a:p>
          <a:p>
            <a:pPr>
              <a:lnSpc>
                <a:spcPct val="80000"/>
              </a:lnSpc>
            </a:pPr>
            <a:r>
              <a:rPr lang="en-US" altLang="en-US" sz="2000" dirty="0">
                <a:solidFill>
                  <a:srgbClr val="006600"/>
                </a:solidFill>
              </a:rPr>
              <a:t>July 2017 – Begin processing CC input, 11ai integration</a:t>
            </a:r>
          </a:p>
          <a:p>
            <a:pPr>
              <a:lnSpc>
                <a:spcPct val="80000"/>
              </a:lnSpc>
            </a:pPr>
            <a:endParaRPr lang="en-US" altLang="en-US" sz="2000" dirty="0"/>
          </a:p>
          <a:p>
            <a:pPr>
              <a:lnSpc>
                <a:spcPct val="80000"/>
              </a:lnSpc>
            </a:pPr>
            <a:r>
              <a:rPr lang="en-US" altLang="en-US" sz="2000" dirty="0"/>
              <a:t>Alternative A: </a:t>
            </a:r>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ax (current July 2019, assume Oct 2019). </a:t>
            </a:r>
          </a:p>
          <a:p>
            <a:pPr lvl="1">
              <a:lnSpc>
                <a:spcPct val="80000"/>
              </a:lnSpc>
            </a:pPr>
            <a:r>
              <a:rPr lang="en-US" altLang="en-US" sz="1600" dirty="0"/>
              <a:t>Do not incorporate 11ay (Nov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Incorporates key PHY amendment as did 802.11-2016 (11ac, 11ad), 802.11-2012 (11n)</a:t>
            </a:r>
          </a:p>
          <a:p>
            <a:pPr lvl="1">
              <a:lnSpc>
                <a:spcPct val="80000"/>
              </a:lnSpc>
            </a:pPr>
            <a:endParaRPr lang="en-US" altLang="en-US" sz="1600" dirty="0"/>
          </a:p>
          <a:p>
            <a:pPr>
              <a:lnSpc>
                <a:spcPct val="80000"/>
              </a:lnSpc>
            </a:pPr>
            <a:r>
              <a:rPr lang="en-US" altLang="en-US" sz="2000" dirty="0"/>
              <a:t>Alternative </a:t>
            </a:r>
            <a:r>
              <a:rPr lang="en-US" altLang="en-US" sz="2000" dirty="0"/>
              <a:t>B</a:t>
            </a:r>
            <a:r>
              <a:rPr lang="en-US" altLang="en-US" sz="2000" dirty="0"/>
              <a:t>: </a:t>
            </a:r>
            <a:endParaRPr lang="en-US" altLang="en-US" sz="2000" dirty="0"/>
          </a:p>
          <a:p>
            <a:pPr lvl="1">
              <a:lnSpc>
                <a:spcPct val="80000"/>
              </a:lnSpc>
            </a:pPr>
            <a:r>
              <a:rPr lang="en-US" altLang="en-US" sz="1600" dirty="0"/>
              <a:t>Incorporate 11ai, ah, </a:t>
            </a:r>
            <a:r>
              <a:rPr lang="en-US" altLang="en-US" sz="1600" dirty="0" err="1"/>
              <a:t>aj</a:t>
            </a:r>
            <a:r>
              <a:rPr lang="en-US" altLang="en-US" sz="1600" dirty="0"/>
              <a:t>, </a:t>
            </a:r>
            <a:r>
              <a:rPr lang="en-US" altLang="en-US" sz="1600" dirty="0" err="1"/>
              <a:t>ak</a:t>
            </a:r>
            <a:r>
              <a:rPr lang="en-US" altLang="en-US" sz="1600" dirty="0"/>
              <a:t>, </a:t>
            </a:r>
            <a:r>
              <a:rPr lang="en-US" altLang="en-US" sz="1600" dirty="0" err="1"/>
              <a:t>aq</a:t>
            </a:r>
            <a:r>
              <a:rPr lang="en-US" altLang="en-US" sz="1600" dirty="0"/>
              <a:t> </a:t>
            </a:r>
            <a:endParaRPr lang="en-US" altLang="en-US" sz="1600" dirty="0"/>
          </a:p>
          <a:p>
            <a:pPr lvl="1">
              <a:lnSpc>
                <a:spcPct val="80000"/>
              </a:lnSpc>
            </a:pPr>
            <a:r>
              <a:rPr lang="en-US" altLang="en-US" sz="1600" dirty="0"/>
              <a:t>Do not incorporate </a:t>
            </a:r>
            <a:r>
              <a:rPr lang="en-US" altLang="en-US" sz="1600" dirty="0"/>
              <a:t>11ax (current </a:t>
            </a:r>
            <a:r>
              <a:rPr lang="en-US" altLang="en-US" sz="1600" dirty="0"/>
              <a:t>July 2019, assume Oct 2019</a:t>
            </a:r>
            <a:r>
              <a:rPr lang="en-US" altLang="en-US" sz="1600" dirty="0"/>
              <a:t>), 11ay </a:t>
            </a:r>
            <a:r>
              <a:rPr lang="en-US" altLang="en-US" sz="1600" dirty="0"/>
              <a:t>(Nov 2019 current, assume June 2020), </a:t>
            </a:r>
            <a:r>
              <a:rPr lang="en-US" altLang="en-US" sz="1600" dirty="0" err="1"/>
              <a:t>az</a:t>
            </a:r>
            <a:r>
              <a:rPr lang="en-US" altLang="en-US" sz="1600" dirty="0"/>
              <a:t> (current March 2021), </a:t>
            </a:r>
            <a:r>
              <a:rPr lang="en-US" altLang="en-US" sz="1600" dirty="0" err="1"/>
              <a:t>ba</a:t>
            </a:r>
            <a:r>
              <a:rPr lang="en-US" altLang="en-US" sz="1600" dirty="0"/>
              <a:t> (current July 2020)</a:t>
            </a:r>
          </a:p>
          <a:p>
            <a:pPr lvl="1">
              <a:lnSpc>
                <a:spcPct val="80000"/>
              </a:lnSpc>
            </a:pPr>
            <a:r>
              <a:rPr lang="en-US" altLang="en-US" sz="1600" dirty="0"/>
              <a:t>Publish in 2020</a:t>
            </a:r>
          </a:p>
          <a:p>
            <a:pPr lvl="1">
              <a:lnSpc>
                <a:spcPct val="80000"/>
              </a:lnSpc>
            </a:pPr>
            <a:r>
              <a:rPr lang="en-US" altLang="en-US" sz="1600" dirty="0"/>
              <a:t>Does not incorporate </a:t>
            </a:r>
            <a:r>
              <a:rPr lang="en-US" altLang="en-US" sz="1600" dirty="0"/>
              <a:t>key PHY amendment as did 802.11-2016 (11ac, 11ad), 802.11-2012 (11n)</a:t>
            </a:r>
          </a:p>
          <a:p>
            <a:pPr>
              <a:lnSpc>
                <a:spcPct val="80000"/>
              </a:lnSpc>
            </a:pPr>
            <a:endParaRPr lang="en-US" altLang="en-US" dirty="0" smtClean="0"/>
          </a:p>
          <a:p>
            <a:pPr lvl="1">
              <a:lnSpc>
                <a:spcPct val="80000"/>
              </a:lnSpc>
            </a:pPr>
            <a:endParaRPr lang="en-US" altLang="en-US" sz="1600" dirty="0"/>
          </a:p>
        </p:txBody>
      </p:sp>
      <p:sp>
        <p:nvSpPr>
          <p:cNvPr id="2" name="Rectangle 1"/>
          <p:cNvSpPr/>
          <p:nvPr/>
        </p:nvSpPr>
        <p:spPr>
          <a:xfrm>
            <a:off x="6281346" y="44196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1789074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14</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A- Incorporate 11ax</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a:t>
            </a:r>
            <a:r>
              <a:rPr lang="en-US" altLang="en-US" sz="2000" dirty="0"/>
              <a:t>2017 – Complete 11ah </a:t>
            </a:r>
            <a:r>
              <a:rPr lang="en-US" altLang="en-US" sz="2000" dirty="0"/>
              <a:t>integration</a:t>
            </a:r>
            <a:endParaRPr lang="en-US" altLang="en-US" sz="2000" dirty="0"/>
          </a:p>
          <a:p>
            <a:pPr>
              <a:lnSpc>
                <a:spcPct val="80000"/>
              </a:lnSpc>
            </a:pPr>
            <a:r>
              <a:rPr lang="en-US" altLang="en-US" sz="2000" dirty="0"/>
              <a:t>November 2017 </a:t>
            </a:r>
            <a:r>
              <a:rPr lang="en-US" altLang="en-US" sz="2000" dirty="0"/>
              <a:t>– Complete </a:t>
            </a:r>
            <a:r>
              <a:rPr lang="en-US" altLang="en-US" sz="2000" dirty="0"/>
              <a:t>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a:t>
            </a:r>
            <a:r>
              <a:rPr lang="en-US" altLang="en-US" sz="2000" dirty="0"/>
              <a:t>2018 –</a:t>
            </a:r>
            <a:r>
              <a:rPr lang="en-US" altLang="en-US" sz="2000" dirty="0"/>
              <a:t>D2.0 </a:t>
            </a:r>
            <a:r>
              <a:rPr lang="en-US" altLang="en-US" sz="2000" dirty="0"/>
              <a:t>Recirculation LB </a:t>
            </a:r>
          </a:p>
          <a:p>
            <a:pPr>
              <a:lnSpc>
                <a:spcPct val="80000"/>
              </a:lnSpc>
            </a:pPr>
            <a:r>
              <a:rPr lang="en-US" altLang="en-US" sz="2000" dirty="0"/>
              <a:t>Jan/Mar 2019 </a:t>
            </a:r>
            <a:r>
              <a:rPr lang="en-US" altLang="en-US" sz="2000" dirty="0"/>
              <a:t>– </a:t>
            </a:r>
            <a:r>
              <a:rPr lang="en-US" altLang="en-US" sz="2000" dirty="0"/>
              <a:t>D3.0/D4.0 Recirculation LB</a:t>
            </a:r>
          </a:p>
          <a:p>
            <a:pPr>
              <a:lnSpc>
                <a:spcPct val="80000"/>
              </a:lnSpc>
            </a:pPr>
            <a:r>
              <a:rPr lang="en-US" altLang="en-US" sz="2000" dirty="0"/>
              <a:t>April 2019 – Initial SB D4.0</a:t>
            </a:r>
            <a:endParaRPr lang="en-US" altLang="en-US" sz="2000" dirty="0"/>
          </a:p>
          <a:p>
            <a:pPr>
              <a:lnSpc>
                <a:spcPct val="80000"/>
              </a:lnSpc>
            </a:pPr>
            <a:r>
              <a:rPr lang="en-US" altLang="en-US" sz="2000" dirty="0"/>
              <a:t>October </a:t>
            </a:r>
            <a:r>
              <a:rPr lang="en-US" altLang="en-US" sz="2000" dirty="0"/>
              <a:t>2019 – </a:t>
            </a:r>
            <a:r>
              <a:rPr lang="en-US" altLang="en-US" sz="2000" dirty="0"/>
              <a:t>D5.0 </a:t>
            </a:r>
            <a:r>
              <a:rPr lang="en-US" altLang="en-US" sz="2000" dirty="0"/>
              <a:t>Recirculation SB</a:t>
            </a:r>
          </a:p>
          <a:p>
            <a:pPr>
              <a:lnSpc>
                <a:spcPct val="80000"/>
              </a:lnSpc>
            </a:pPr>
            <a:r>
              <a:rPr lang="en-US" altLang="en-US" sz="2000" dirty="0"/>
              <a:t>Jan 2020 – D6.0 Recirculation SB incorporating 11ax</a:t>
            </a:r>
          </a:p>
          <a:p>
            <a:pPr>
              <a:lnSpc>
                <a:spcPct val="80000"/>
              </a:lnSpc>
            </a:pPr>
            <a:r>
              <a:rPr lang="en-US" altLang="en-US" sz="2000" dirty="0">
                <a:solidFill>
                  <a:srgbClr val="0070C0"/>
                </a:solidFill>
              </a:rPr>
              <a:t>&lt;11ax schedule dependency&gt;</a:t>
            </a:r>
          </a:p>
          <a:p>
            <a:pPr>
              <a:lnSpc>
                <a:spcPct val="80000"/>
              </a:lnSpc>
            </a:pPr>
            <a:r>
              <a:rPr lang="en-US" altLang="en-US" sz="2000" dirty="0" smtClean="0"/>
              <a:t>Sept/Dec </a:t>
            </a:r>
            <a:r>
              <a:rPr lang="en-US" altLang="en-US" sz="2000" dirty="0"/>
              <a:t>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r>
              <a:rPr lang="en-US" altLang="en-US" sz="2000" dirty="0"/>
              <a:t>Will require off-month ad-hoc meetings</a:t>
            </a:r>
          </a:p>
          <a:p>
            <a:pPr>
              <a:lnSpc>
                <a:spcPct val="80000"/>
              </a:lnSpc>
            </a:pPr>
            <a:endParaRPr lang="en-US" altLang="en-US" sz="2000" dirty="0"/>
          </a:p>
        </p:txBody>
      </p:sp>
      <p:sp>
        <p:nvSpPr>
          <p:cNvPr id="2" name="Rectangle 1"/>
          <p:cNvSpPr/>
          <p:nvPr/>
        </p:nvSpPr>
        <p:spPr>
          <a:xfrm>
            <a:off x="6125308" y="5486400"/>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265944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1" name="Slide Number Placeholder 5"/>
          <p:cNvSpPr txBox="1">
            <a:spLocks noGrp="1"/>
          </p:cNvSpPr>
          <p:nvPr/>
        </p:nvSpPr>
        <p:spPr bwMode="auto">
          <a:xfrm>
            <a:off x="5879224" y="6475413"/>
            <a:ext cx="50975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15</a:t>
            </a:fld>
            <a:endParaRPr lang="en-US" altLang="en-US" sz="1200" b="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Alternative B – through 11aj only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t>September 2017 – Complete 11ah integration</a:t>
            </a:r>
          </a:p>
          <a:p>
            <a:pPr>
              <a:lnSpc>
                <a:spcPct val="80000"/>
              </a:lnSpc>
            </a:pPr>
            <a:r>
              <a:rPr lang="en-US" altLang="en-US" sz="2000" dirty="0"/>
              <a:t>November 2017 – Complete 11aq (current Sept 2017) integration</a:t>
            </a:r>
          </a:p>
          <a:p>
            <a:pPr>
              <a:lnSpc>
                <a:spcPct val="80000"/>
              </a:lnSpc>
            </a:pPr>
            <a:r>
              <a:rPr lang="en-US" altLang="en-US" sz="2000" dirty="0"/>
              <a:t>Jan 2018 – Initial WGLB</a:t>
            </a:r>
          </a:p>
          <a:p>
            <a:pPr>
              <a:lnSpc>
                <a:spcPct val="80000"/>
              </a:lnSpc>
            </a:pPr>
            <a:r>
              <a:rPr lang="en-US" altLang="en-US" sz="2000" dirty="0"/>
              <a:t>March 2018 – Complete 11ak, </a:t>
            </a:r>
            <a:r>
              <a:rPr lang="en-US" altLang="en-US" sz="2000" dirty="0" err="1"/>
              <a:t>aj</a:t>
            </a:r>
            <a:r>
              <a:rPr lang="en-US" altLang="en-US" sz="2000" dirty="0"/>
              <a:t> ( current Dec 2017) integration </a:t>
            </a:r>
          </a:p>
          <a:p>
            <a:pPr>
              <a:lnSpc>
                <a:spcPct val="80000"/>
              </a:lnSpc>
            </a:pPr>
            <a:r>
              <a:rPr lang="en-US" altLang="en-US" sz="2000" dirty="0"/>
              <a:t>September 2018 –D2.0 Recirculation LB </a:t>
            </a:r>
          </a:p>
          <a:p>
            <a:pPr>
              <a:lnSpc>
                <a:spcPct val="80000"/>
              </a:lnSpc>
            </a:pPr>
            <a:r>
              <a:rPr lang="en-US" altLang="en-US" sz="2000" dirty="0"/>
              <a:t>Jan/Mar 2019 – D3.0/D4.0 Recirculation LB</a:t>
            </a:r>
          </a:p>
          <a:p>
            <a:pPr>
              <a:lnSpc>
                <a:spcPct val="80000"/>
              </a:lnSpc>
            </a:pPr>
            <a:r>
              <a:rPr lang="en-US" altLang="en-US" sz="2000" dirty="0"/>
              <a:t>April 2019 – Initial SB D4.0</a:t>
            </a:r>
          </a:p>
          <a:p>
            <a:pPr>
              <a:lnSpc>
                <a:spcPct val="80000"/>
              </a:lnSpc>
            </a:pPr>
            <a:r>
              <a:rPr lang="en-US" altLang="en-US" sz="2000" dirty="0"/>
              <a:t>October 2019 – D5.0 Recirculation SB</a:t>
            </a:r>
          </a:p>
          <a:p>
            <a:pPr>
              <a:lnSpc>
                <a:spcPct val="80000"/>
              </a:lnSpc>
            </a:pPr>
            <a:r>
              <a:rPr lang="en-US" altLang="en-US" sz="2000" dirty="0"/>
              <a:t>Jan 2020 – D6.0 Recirculation </a:t>
            </a:r>
            <a:r>
              <a:rPr lang="en-US" altLang="en-US" sz="2000" dirty="0"/>
              <a:t>SB </a:t>
            </a:r>
          </a:p>
          <a:p>
            <a:pPr>
              <a:lnSpc>
                <a:spcPct val="80000"/>
              </a:lnSpc>
            </a:pPr>
            <a:endParaRPr lang="en-US" altLang="en-US" sz="2000" dirty="0">
              <a:solidFill>
                <a:srgbClr val="0070C0"/>
              </a:solidFill>
            </a:endParaRPr>
          </a:p>
          <a:p>
            <a:pPr>
              <a:lnSpc>
                <a:spcPct val="80000"/>
              </a:lnSpc>
            </a:pPr>
            <a:r>
              <a:rPr lang="en-US" altLang="en-US" sz="2000" dirty="0"/>
              <a:t>March </a:t>
            </a:r>
            <a:r>
              <a:rPr lang="en-US" altLang="en-US" sz="2000" dirty="0"/>
              <a:t>2020 – </a:t>
            </a:r>
            <a:r>
              <a:rPr lang="en-US" altLang="en-US" sz="2000" dirty="0" err="1"/>
              <a:t>Revcom</a:t>
            </a:r>
            <a:r>
              <a:rPr lang="en-US" altLang="en-US" sz="2000" dirty="0"/>
              <a:t>/SASB approval</a:t>
            </a:r>
          </a:p>
          <a:p>
            <a:pPr>
              <a:lnSpc>
                <a:spcPct val="80000"/>
              </a:lnSpc>
            </a:pPr>
            <a:endParaRPr lang="en-US" altLang="en-US" sz="2000" dirty="0"/>
          </a:p>
          <a:p>
            <a:pPr>
              <a:lnSpc>
                <a:spcPct val="80000"/>
              </a:lnSpc>
            </a:pPr>
            <a:endParaRPr lang="en-US" altLang="en-US" sz="2000" dirty="0"/>
          </a:p>
          <a:p>
            <a:pPr>
              <a:lnSpc>
                <a:spcPct val="80000"/>
              </a:lnSpc>
            </a:pPr>
            <a:r>
              <a:rPr lang="en-US" altLang="en-US" sz="2000" dirty="0"/>
              <a:t>Will require off-month ad-hoc meetings</a:t>
            </a:r>
            <a:endParaRPr lang="en-US" altLang="en-US" sz="2000" dirty="0"/>
          </a:p>
        </p:txBody>
      </p:sp>
      <p:sp>
        <p:nvSpPr>
          <p:cNvPr id="2" name="Rectangle 1"/>
          <p:cNvSpPr/>
          <p:nvPr/>
        </p:nvSpPr>
        <p:spPr>
          <a:xfrm>
            <a:off x="6399213" y="5691327"/>
            <a:ext cx="3700854" cy="707886"/>
          </a:xfrm>
          <a:prstGeom prst="rect">
            <a:avLst/>
          </a:prstGeom>
          <a:noFill/>
        </p:spPr>
        <p:txBody>
          <a:bodyPr wrap="square" lIns="91440" tIns="45720" rIns="91440" bIns="45720">
            <a:spAutoFit/>
          </a:bodyPr>
          <a:lstStyle/>
          <a:p>
            <a:pPr algn="ctr"/>
            <a:r>
              <a:rPr lang="en-US" sz="4000" b="1" spc="50" dirty="0">
                <a:ln w="9525" cmpd="sng">
                  <a:solidFill>
                    <a:schemeClr val="accent1"/>
                  </a:solidFill>
                  <a:prstDash val="solid"/>
                </a:ln>
                <a:solidFill>
                  <a:srgbClr val="70AD47">
                    <a:tint val="1000"/>
                  </a:srgbClr>
                </a:solidFill>
                <a:effectLst>
                  <a:glow rad="38100">
                    <a:schemeClr val="accent1">
                      <a:alpha val="40000"/>
                    </a:schemeClr>
                  </a:glow>
                </a:effectLst>
              </a:rPr>
              <a:t>For discussion</a:t>
            </a:r>
            <a:endParaRPr lang="en-US" sz="4000" b="1" spc="50" dirty="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5782923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July – Sept 2017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and IEEE </a:t>
            </a:r>
            <a:r>
              <a:rPr lang="en-US" altLang="en-US" sz="2000" dirty="0" err="1"/>
              <a:t>Std</a:t>
            </a:r>
            <a:r>
              <a:rPr lang="en-US" altLang="en-US" sz="2000" dirty="0"/>
              <a:t> 802.11ah-2016 roll-in (complete roll-in before Sept 2017 meeting)</a:t>
            </a:r>
          </a:p>
          <a:p>
            <a:r>
              <a:rPr lang="en-US" altLang="en-US" sz="2000" dirty="0"/>
              <a:t>Conference </a:t>
            </a:r>
            <a:r>
              <a:rPr lang="en-US" altLang="en-US" sz="2000" dirty="0"/>
              <a:t>c</a:t>
            </a:r>
            <a:r>
              <a:rPr lang="en-US" altLang="en-US" sz="2000" dirty="0"/>
              <a:t>alls </a:t>
            </a:r>
          </a:p>
          <a:p>
            <a:pPr lvl="1"/>
            <a:r>
              <a:rPr lang="en-US" altLang="en-US" sz="1800" dirty="0"/>
              <a:t>Fridays July 28, August 4, 11, 18, 25, </a:t>
            </a:r>
            <a:r>
              <a:rPr lang="en-US" sz="1800" dirty="0"/>
              <a:t>10am Eastern 2 hours</a:t>
            </a:r>
            <a:endParaRPr lang="en-GB" sz="1800" dirty="0"/>
          </a:p>
          <a:p>
            <a:r>
              <a:rPr lang="en-US" altLang="en-US" sz="2000" dirty="0"/>
              <a:t>Potential October ad-hoc?</a:t>
            </a:r>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17</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a:t>
            </a:r>
            <a:r>
              <a:rPr lang="en-US" altLang="en-US" sz="2000" dirty="0">
                <a:hlinkClick r:id="rId3"/>
              </a:rPr>
              <a:t>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a:hlinkClick r:id="rId4"/>
              </a:rPr>
              <a:t>mentor.ieee.org/802.11/dcn/17/11-17-0914-00-000m-revmd-wg-cc-comments.xls</a:t>
            </a:r>
            <a:r>
              <a:rPr lang="en-US" altLang="en-US" sz="2000" dirty="0"/>
              <a:t> </a:t>
            </a:r>
          </a:p>
          <a:p>
            <a:r>
              <a:rPr lang="en-US" altLang="en-US" sz="2000" dirty="0"/>
              <a:t>Approved PARs: </a:t>
            </a:r>
            <a:r>
              <a:rPr lang="en-US" altLang="en-US" sz="2000" dirty="0">
                <a:hlinkClick r:id="rId5"/>
              </a:rPr>
              <a:t>https://</a:t>
            </a:r>
            <a:r>
              <a:rPr lang="en-US" altLang="en-US" sz="2000" dirty="0">
                <a:hlinkClick r:id="rId5"/>
              </a:rPr>
              <a:t>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2017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a:t>July 2017</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612705"/>
            <a:ext cx="4010025"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PM1 </a:t>
            </a:r>
            <a:endParaRPr lang="en-US" altLang="en-US" sz="1800" dirty="0"/>
          </a:p>
          <a:p>
            <a:pPr lvl="1"/>
            <a:r>
              <a:rPr lang="en-US" altLang="en-US" sz="1600" dirty="0"/>
              <a:t>Chair’s </a:t>
            </a:r>
            <a:r>
              <a:rPr lang="en-US" altLang="en-US" sz="1600" dirty="0"/>
              <a:t>Welcome, </a:t>
            </a:r>
            <a:r>
              <a:rPr lang="en-US" altLang="en-US" sz="1600" dirty="0"/>
              <a:t>Policy &amp; patent reminder</a:t>
            </a:r>
          </a:p>
          <a:p>
            <a:pPr lvl="1"/>
            <a:r>
              <a:rPr lang="en-US" altLang="en-US" sz="1600" dirty="0"/>
              <a:t>Approve agenda, previous minutes</a:t>
            </a:r>
          </a:p>
          <a:p>
            <a:pPr lvl="1"/>
            <a:r>
              <a:rPr lang="en-US" altLang="en-US" sz="1600" dirty="0"/>
              <a:t>Status</a:t>
            </a:r>
            <a:r>
              <a:rPr lang="en-US" altLang="en-US" sz="1600" dirty="0"/>
              <a:t>, Review of </a:t>
            </a:r>
            <a:r>
              <a:rPr lang="en-US" altLang="en-US" sz="1600" dirty="0"/>
              <a:t>Objectives</a:t>
            </a:r>
          </a:p>
          <a:p>
            <a:pPr lvl="1"/>
            <a:r>
              <a:rPr lang="en-GB" sz="1600" dirty="0"/>
              <a:t>Draft </a:t>
            </a:r>
            <a:r>
              <a:rPr lang="en-GB" sz="1600" dirty="0" smtClean="0"/>
              <a:t>schedule</a:t>
            </a:r>
          </a:p>
          <a:p>
            <a:pPr lvl="1"/>
            <a:r>
              <a:rPr lang="en-US" sz="1600" dirty="0" smtClean="0"/>
              <a:t>Editor Report 11-920r2</a:t>
            </a:r>
            <a:endParaRPr lang="en-GB" sz="1600" dirty="0"/>
          </a:p>
          <a:p>
            <a:pPr lvl="1"/>
            <a:r>
              <a:rPr lang="en-US" sz="1600" dirty="0" smtClean="0"/>
              <a:t>11-17-1089- </a:t>
            </a:r>
            <a:r>
              <a:rPr lang="en-US" sz="1600" dirty="0"/>
              <a:t>Mike </a:t>
            </a:r>
            <a:r>
              <a:rPr lang="en-US" sz="1600" dirty="0" err="1"/>
              <a:t>Montemurro</a:t>
            </a:r>
            <a:endParaRPr lang="en-US" sz="1600" dirty="0"/>
          </a:p>
          <a:p>
            <a:pPr lvl="1"/>
            <a:r>
              <a:rPr lang="en-GB" sz="1400" dirty="0"/>
              <a:t/>
            </a:r>
            <a:br>
              <a:rPr lang="en-GB" sz="1400" dirty="0"/>
            </a:br>
            <a:endParaRPr lang="en-GB" sz="1400" dirty="0"/>
          </a:p>
        </p:txBody>
      </p:sp>
      <p:sp>
        <p:nvSpPr>
          <p:cNvPr id="16" name="Rectangle 35"/>
          <p:cNvSpPr>
            <a:spLocks noChangeArrowheads="1"/>
          </p:cNvSpPr>
          <p:nvPr/>
        </p:nvSpPr>
        <p:spPr bwMode="auto">
          <a:xfrm>
            <a:off x="1946787" y="4038600"/>
            <a:ext cx="4343400" cy="94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endParaRPr lang="en-US" altLang="en-US" sz="1800" dirty="0"/>
          </a:p>
          <a:p>
            <a:pPr lvl="1">
              <a:lnSpc>
                <a:spcPct val="80000"/>
              </a:lnSpc>
            </a:pPr>
            <a:r>
              <a:rPr lang="en-US" altLang="en-US" sz="1600" dirty="0"/>
              <a:t>11-17-989 – Graham Smith – </a:t>
            </a:r>
            <a:r>
              <a:rPr lang="en-US" altLang="en-US" sz="1600" dirty="0" smtClean="0"/>
              <a:t>“Obsolete” comments</a:t>
            </a:r>
          </a:p>
          <a:p>
            <a:pPr lvl="1">
              <a:lnSpc>
                <a:spcPct val="80000"/>
              </a:lnSpc>
            </a:pPr>
            <a:r>
              <a:rPr lang="en-US" sz="1600" dirty="0" smtClean="0"/>
              <a:t>11-17-1078 - Ganesh</a:t>
            </a:r>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8" name="Rectangle 35"/>
          <p:cNvSpPr>
            <a:spLocks noChangeArrowheads="1"/>
          </p:cNvSpPr>
          <p:nvPr/>
        </p:nvSpPr>
        <p:spPr bwMode="auto">
          <a:xfrm>
            <a:off x="6384106" y="3429000"/>
            <a:ext cx="4573586"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PM2 </a:t>
            </a:r>
            <a:endParaRPr lang="en-US" altLang="en-US" sz="1800" dirty="0"/>
          </a:p>
          <a:p>
            <a:pPr lvl="1"/>
            <a:r>
              <a:rPr lang="en-US" altLang="en-US" sz="1600" dirty="0" smtClean="0"/>
              <a:t>Presentations </a:t>
            </a:r>
            <a:r>
              <a:rPr lang="en-US" sz="1600" dirty="0" smtClean="0"/>
              <a:t>11-17-956, 1076-Emily </a:t>
            </a:r>
            <a:r>
              <a:rPr lang="en-US" sz="1600" dirty="0"/>
              <a:t>Qi</a:t>
            </a:r>
            <a:endParaRPr lang="en-US" altLang="en-US" sz="1600" dirty="0"/>
          </a:p>
          <a:p>
            <a:pPr lvl="1">
              <a:lnSpc>
                <a:spcPct val="80000"/>
              </a:lnSpc>
            </a:pPr>
            <a:r>
              <a:rPr lang="en-US" altLang="en-US" sz="1600" dirty="0" smtClean="0"/>
              <a:t>11-17-906 – </a:t>
            </a:r>
            <a:r>
              <a:rPr lang="en-US" altLang="en-US" sz="1600" dirty="0" err="1" smtClean="0"/>
              <a:t>Jouni</a:t>
            </a:r>
            <a:endParaRPr lang="en-US" altLang="en-US" sz="1600" dirty="0" smtClean="0"/>
          </a:p>
          <a:p>
            <a:pPr lvl="1">
              <a:lnSpc>
                <a:spcPct val="80000"/>
              </a:lnSpc>
            </a:pPr>
            <a:r>
              <a:rPr lang="en-US" altLang="en-US" sz="1600" dirty="0" smtClean="0"/>
              <a:t>11-17-xxx </a:t>
            </a:r>
            <a:r>
              <a:rPr lang="en-US" altLang="en-US" sz="1600" dirty="0" err="1" smtClean="0"/>
              <a:t>Emmelman</a:t>
            </a:r>
            <a:endParaRPr lang="en-US" altLang="en-US" sz="1600" dirty="0" smtClean="0"/>
          </a:p>
          <a:p>
            <a:pPr lvl="1">
              <a:lnSpc>
                <a:spcPct val="80000"/>
              </a:lnSpc>
            </a:pPr>
            <a:r>
              <a:rPr lang="en-US" altLang="en-US" sz="1600" dirty="0" smtClean="0"/>
              <a:t>Approve </a:t>
            </a:r>
            <a:r>
              <a:rPr lang="en-US" altLang="en-US" sz="1600" dirty="0"/>
              <a:t>initial schedule</a:t>
            </a:r>
          </a:p>
          <a:p>
            <a:pPr lvl="1">
              <a:lnSpc>
                <a:spcPct val="80000"/>
              </a:lnSpc>
            </a:pPr>
            <a:r>
              <a:rPr lang="en-US" altLang="en-US" sz="1600" dirty="0"/>
              <a:t>AOB</a:t>
            </a:r>
          </a:p>
          <a:p>
            <a:pPr lvl="1">
              <a:lnSpc>
                <a:spcPct val="80000"/>
              </a:lnSpc>
            </a:pPr>
            <a:r>
              <a:rPr lang="en-US" altLang="en-US" sz="1600" dirty="0"/>
              <a:t>Plans for July-Sept</a:t>
            </a:r>
          </a:p>
          <a:p>
            <a:pPr lvl="1">
              <a:lnSpc>
                <a:spcPct val="80000"/>
              </a:lnSpc>
            </a:pPr>
            <a:r>
              <a:rPr lang="en-US" altLang="en-US" sz="1600" dirty="0"/>
              <a:t>Adjourn</a:t>
            </a:r>
            <a:endParaRPr lang="en-US" altLang="en-US" sz="1600" dirty="0"/>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1905000" y="5139409"/>
            <a:ext cx="4343400" cy="1179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dirty="0"/>
          </a:p>
          <a:p>
            <a:pPr lvl="1">
              <a:lnSpc>
                <a:spcPct val="80000"/>
              </a:lnSpc>
            </a:pPr>
            <a:r>
              <a:rPr lang="en-US" altLang="en-US" sz="1600" dirty="0"/>
              <a:t>11-17-939, 11-17-940 McCann</a:t>
            </a:r>
          </a:p>
          <a:p>
            <a:pPr lvl="1">
              <a:lnSpc>
                <a:spcPct val="80000"/>
              </a:lnSpc>
            </a:pPr>
            <a:r>
              <a:rPr lang="en-US" sz="1600" dirty="0"/>
              <a:t>11-17-970, 971 – James Yee</a:t>
            </a:r>
          </a:p>
          <a:p>
            <a:pPr lvl="1">
              <a:lnSpc>
                <a:spcPct val="80000"/>
              </a:lnSpc>
            </a:pPr>
            <a:r>
              <a:rPr lang="en-US" sz="1600" dirty="0" smtClean="0"/>
              <a:t>11-17-1030 </a:t>
            </a:r>
            <a:r>
              <a:rPr lang="en-US" sz="1600" dirty="0"/>
              <a:t>– </a:t>
            </a:r>
            <a:r>
              <a:rPr lang="en-US" sz="1600" dirty="0" err="1"/>
              <a:t>Jouni</a:t>
            </a:r>
            <a:r>
              <a:rPr lang="en-US" sz="1600" dirty="0"/>
              <a:t> </a:t>
            </a:r>
            <a:r>
              <a:rPr lang="en-US" sz="1600" dirty="0" err="1"/>
              <a:t>Malinen</a:t>
            </a:r>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324600" y="1615274"/>
            <a:ext cx="4343400" cy="1432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endParaRPr lang="en-US" altLang="en-US" sz="1800" dirty="0"/>
          </a:p>
          <a:p>
            <a:pPr lvl="1">
              <a:lnSpc>
                <a:spcPct val="80000"/>
              </a:lnSpc>
            </a:pPr>
            <a:r>
              <a:rPr lang="en-US" sz="1600" dirty="0"/>
              <a:t>11-17-959 – Adrian Stephens</a:t>
            </a:r>
          </a:p>
          <a:p>
            <a:pPr lvl="1">
              <a:lnSpc>
                <a:spcPct val="80000"/>
              </a:lnSpc>
            </a:pPr>
            <a:r>
              <a:rPr lang="en-US" sz="1600" dirty="0"/>
              <a:t>11-17-987, 988 – Graham </a:t>
            </a:r>
            <a:r>
              <a:rPr lang="en-US" sz="1600" dirty="0" smtClean="0"/>
              <a:t>Smith</a:t>
            </a:r>
          </a:p>
          <a:p>
            <a:pPr lvl="1">
              <a:lnSpc>
                <a:spcPct val="80000"/>
              </a:lnSpc>
            </a:pPr>
            <a:r>
              <a:rPr lang="en-US" sz="1600" dirty="0" smtClean="0"/>
              <a:t>11-17-928 – GEN comments – Jon </a:t>
            </a:r>
            <a:r>
              <a:rPr lang="en-US" sz="1600" dirty="0" err="1" smtClean="0"/>
              <a:t>Rosdahl</a:t>
            </a:r>
            <a:endParaRPr lang="en-US" altLang="en-US" sz="1600" dirty="0"/>
          </a:p>
          <a:p>
            <a:pPr lvl="1"/>
            <a:endParaRPr lang="en-US" altLang="en-US"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a:t>
            </a: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463321</TotalTime>
  <Words>1847</Words>
  <Application>Microsoft Office PowerPoint</Application>
  <PresentationFormat>Widescreen</PresentationFormat>
  <Paragraphs>345</Paragraphs>
  <Slides>17</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MS Gothic</vt:lpstr>
      <vt:lpstr>MS PGothic</vt:lpstr>
      <vt:lpstr>Arial</vt:lpstr>
      <vt:lpstr>Helvetica</vt:lpstr>
      <vt:lpstr>Monotype Sorts</vt:lpstr>
      <vt:lpstr>Times New Roman</vt:lpstr>
      <vt:lpstr>802-11-Submission</vt:lpstr>
      <vt:lpstr>Document</vt:lpstr>
      <vt:lpstr>IEEE 802.11 TGmd July 2017 Agenda</vt:lpstr>
      <vt:lpstr>Abstract</vt:lpstr>
      <vt:lpstr>TGmd Agenda</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Approve final TGmc minutes</vt:lpstr>
      <vt:lpstr>Standard and Amendment Ratification</vt:lpstr>
      <vt:lpstr>TGmd Schedule</vt:lpstr>
      <vt:lpstr>Alternative A- Incorporate 11ax</vt:lpstr>
      <vt:lpstr>Alternative B – through 11aj only</vt:lpstr>
      <vt:lpstr>July – Sept 2017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2017</cp:keywords>
  <cp:lastModifiedBy>Stanley, Dorothy</cp:lastModifiedBy>
  <cp:revision>2818</cp:revision>
  <cp:lastPrinted>1998-02-10T13:28:06Z</cp:lastPrinted>
  <dcterms:created xsi:type="dcterms:W3CDTF">2005-01-04T21:26:55Z</dcterms:created>
  <dcterms:modified xsi:type="dcterms:W3CDTF">2017-07-10T14:14:55Z</dcterms:modified>
</cp:coreProperties>
</file>