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632" r:id="rId4"/>
    <p:sldId id="621" r:id="rId5"/>
    <p:sldId id="622" r:id="rId6"/>
    <p:sldId id="623" r:id="rId7"/>
    <p:sldId id="624" r:id="rId8"/>
    <p:sldId id="625" r:id="rId9"/>
    <p:sldId id="620" r:id="rId10"/>
    <p:sldId id="557" r:id="rId11"/>
    <p:sldId id="630" r:id="rId12"/>
    <p:sldId id="629" r:id="rId13"/>
    <p:sldId id="628" r:id="rId14"/>
    <p:sldId id="631" r:id="rId15"/>
    <p:sldId id="616" r:id="rId16"/>
    <p:sldId id="590" r:id="rId17"/>
    <p:sldId id="516" r:id="rId18"/>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5" autoAdjust="0"/>
    <p:restoredTop sz="97436" autoAdjust="0"/>
  </p:normalViewPr>
  <p:slideViewPr>
    <p:cSldViewPr>
      <p:cViewPr varScale="1">
        <p:scale>
          <a:sx n="65" d="100"/>
          <a:sy n="65" d="100"/>
        </p:scale>
        <p:origin x="1604" y="56"/>
      </p:cViewPr>
      <p:guideLst>
        <p:guide orient="horz" pos="2160"/>
        <p:guide pos="288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802.11-17/0872r2</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88017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802.11-17/0872r2</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802.11-17/0872r2</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17</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802.11-17/0872r2</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2779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802.11-17/0872r2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567-00-000m-minutes-revmd-initial-f2f-mtg-daejeo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0885-02-000m-minutes-revmd-may-and-june-telecon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072-00-000m-minutes-for-revmc-brc-face-to-face-meeting-sept-12-15.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TGmd</a:t>
            </a:r>
            <a:r>
              <a:rPr lang="en-US" altLang="en-US" dirty="0" smtClean="0"/>
              <a:t> July 2017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2017-07-09</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520700" y="2274888"/>
          <a:ext cx="8102600" cy="2498725"/>
        </p:xfrm>
        <a:graphic>
          <a:graphicData uri="http://schemas.openxmlformats.org/presentationml/2006/ole">
            <mc:AlternateContent xmlns:mc="http://schemas.openxmlformats.org/markup-compatibility/2006">
              <mc:Choice xmlns:v="urn:schemas-microsoft-com:vml" Requires="v">
                <p:oleObj spid="_x0000_s326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520700" y="2274888"/>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55320" y="1903412"/>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May 2017 meeting, Daejeon 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mentor.ieee.org/802.11/dcn/17/11-17-0567-00-000m-minutes-revmd-initial-f2f-mtg-daejeon.docx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May 30</a:t>
            </a:r>
            <a:r>
              <a:rPr lang="en-US" altLang="en-US" baseline="30000" dirty="0" smtClean="0"/>
              <a:t>th</a:t>
            </a:r>
            <a:r>
              <a:rPr lang="en-US" altLang="en-US" dirty="0" smtClean="0"/>
              <a:t>, June 23, June 30</a:t>
            </a:r>
            <a:r>
              <a:rPr lang="en-US" altLang="en-US" baseline="30000" dirty="0" smtClean="0"/>
              <a:t>th</a:t>
            </a:r>
            <a:r>
              <a:rPr lang="en-US" altLang="en-US" dirty="0" smtClean="0"/>
              <a:t> teleconferences in  </a:t>
            </a:r>
            <a:r>
              <a:rPr lang="en-US" altLang="en-US" dirty="0" smtClean="0">
                <a:hlinkClick r:id="rId4"/>
              </a:rPr>
              <a:t>https</a:t>
            </a:r>
            <a:r>
              <a:rPr lang="en-US" altLang="en-US" dirty="0">
                <a:hlinkClick r:id="rId4"/>
              </a:rPr>
              <a:t>://</a:t>
            </a:r>
            <a:r>
              <a:rPr lang="en-US" altLang="en-US" dirty="0" smtClean="0">
                <a:hlinkClick r:id="rId4"/>
              </a:rPr>
              <a:t>mentor.ieee.org/802.11/dcn/17/11-17-0885-02-000m-minutes-revmd-may-and-june-telecons.docx</a:t>
            </a:r>
            <a:endParaRPr lang="en-US" altLang="en-US" dirty="0" smtClean="0"/>
          </a:p>
          <a:p>
            <a:pPr lvl="1">
              <a:lnSpc>
                <a:spcPct val="80000"/>
              </a:lnSpc>
            </a:pPr>
            <a:endParaRPr lang="en-US" altLang="en-US" sz="2400" dirty="0" smtClean="0">
              <a:solidFill>
                <a:srgbClr val="006600"/>
              </a:solidFill>
            </a:endParaRPr>
          </a:p>
          <a:p>
            <a:pPr>
              <a:lnSpc>
                <a:spcPct val="80000"/>
              </a:lnSpc>
            </a:pPr>
            <a:r>
              <a:rPr lang="en-US" altLang="en-US" dirty="0" smtClean="0"/>
              <a:t>Moved:</a:t>
            </a:r>
          </a:p>
          <a:p>
            <a:pPr>
              <a:lnSpc>
                <a:spcPct val="80000"/>
              </a:lnSpc>
            </a:pPr>
            <a:r>
              <a:rPr lang="en-US" altLang="en-US" dirty="0" smtClean="0"/>
              <a:t>Seconded:</a:t>
            </a:r>
          </a:p>
          <a:p>
            <a:pPr>
              <a:lnSpc>
                <a:spcPct val="80000"/>
              </a:lnSpc>
            </a:pPr>
            <a:r>
              <a:rPr lang="en-US" altLang="en-US" dirty="0" smtClean="0"/>
              <a:t>Result:</a:t>
            </a:r>
          </a:p>
          <a:p>
            <a:pPr lvl="1">
              <a:lnSpc>
                <a:spcPct val="80000"/>
              </a:lnSpc>
            </a:pPr>
            <a:endParaRPr lang="en-US" altLang="en-US" sz="1600" dirty="0">
              <a:solidFill>
                <a:srgbClr val="006600"/>
              </a:solidFill>
            </a:endParaRPr>
          </a:p>
          <a:p>
            <a:pPr lvl="1">
              <a:lnSpc>
                <a:spcPct val="80000"/>
              </a:lnSpc>
            </a:pPr>
            <a:endParaRPr lang="en-US" altLang="en-US" sz="1600" dirty="0" smtClean="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Approve final </a:t>
            </a:r>
            <a:r>
              <a:rPr lang="en-US" altLang="en-US" dirty="0" err="1" smtClean="0"/>
              <a:t>TGmc</a:t>
            </a:r>
            <a:r>
              <a:rPr lang="en-US" altLang="en-US" dirty="0" smtClean="0"/>
              <a:t> minutes</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55320" y="1903412"/>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TGmc</a:t>
            </a:r>
            <a:r>
              <a:rPr lang="en-US" altLang="en-US" dirty="0" smtClean="0"/>
              <a:t> </a:t>
            </a:r>
            <a:r>
              <a:rPr lang="en-US" altLang="en-US" dirty="0"/>
              <a:t>September 2016 </a:t>
            </a:r>
            <a:r>
              <a:rPr lang="en-US" altLang="en-US" dirty="0" smtClean="0"/>
              <a:t>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mentor.ieee.org/802.11/dcn/16/11-16-1072-00-000m-minutes-for-revmc-brc-face-to-face-meeting-sept-12-15.docx</a:t>
            </a:r>
            <a:endParaRPr lang="en-US" altLang="en-US" dirty="0" smtClean="0">
              <a:solidFill>
                <a:srgbClr val="006600"/>
              </a:solidFill>
            </a:endParaRPr>
          </a:p>
          <a:p>
            <a:pPr lvl="1">
              <a:lnSpc>
                <a:spcPct val="80000"/>
              </a:lnSpc>
            </a:pPr>
            <a:endParaRPr lang="en-US" altLang="en-US" sz="2400" dirty="0" smtClean="0">
              <a:solidFill>
                <a:srgbClr val="006600"/>
              </a:solidFill>
            </a:endParaRPr>
          </a:p>
          <a:p>
            <a:pPr>
              <a:lnSpc>
                <a:spcPct val="80000"/>
              </a:lnSpc>
            </a:pPr>
            <a:r>
              <a:rPr lang="en-US" altLang="en-US" dirty="0" smtClean="0"/>
              <a:t>Moved:</a:t>
            </a:r>
          </a:p>
          <a:p>
            <a:pPr>
              <a:lnSpc>
                <a:spcPct val="80000"/>
              </a:lnSpc>
            </a:pPr>
            <a:r>
              <a:rPr lang="en-US" altLang="en-US" dirty="0" smtClean="0"/>
              <a:t>Seconded:</a:t>
            </a:r>
          </a:p>
          <a:p>
            <a:pPr>
              <a:lnSpc>
                <a:spcPct val="80000"/>
              </a:lnSpc>
            </a:pPr>
            <a:r>
              <a:rPr lang="en-US" altLang="en-US" dirty="0" smtClean="0"/>
              <a:t>Result:</a:t>
            </a:r>
          </a:p>
          <a:p>
            <a:pPr lvl="1">
              <a:lnSpc>
                <a:spcPct val="80000"/>
              </a:lnSpc>
            </a:pPr>
            <a:endParaRPr lang="en-US" altLang="en-US" sz="1600" dirty="0">
              <a:solidFill>
                <a:srgbClr val="006600"/>
              </a:solidFill>
            </a:endParaRPr>
          </a:p>
          <a:p>
            <a:pPr lvl="1">
              <a:lnSpc>
                <a:spcPct val="80000"/>
              </a:lnSpc>
            </a:pPr>
            <a:endParaRPr lang="en-US" altLang="en-US" sz="1600" dirty="0" smtClean="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smtClean="0"/>
          </a:p>
        </p:txBody>
      </p:sp>
    </p:spTree>
    <p:extLst>
      <p:ext uri="{BB962C8B-B14F-4D97-AF65-F5344CB8AC3E}">
        <p14:creationId xmlns:p14="http://schemas.microsoft.com/office/powerpoint/2010/main" val="238864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Standard and Amendment Ratification</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802.11-2016 approved &amp; published December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802.11ai-2016 approved &amp; published December 2016</a:t>
            </a: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802.11ah-2016 approved December 2016; publication expected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P802.11aq – Aug 2017</a:t>
            </a:r>
          </a:p>
          <a:p>
            <a:pPr>
              <a:lnSpc>
                <a:spcPct val="80000"/>
              </a:lnSpc>
            </a:pPr>
            <a:r>
              <a:rPr lang="en-US" altLang="en-US" sz="2000" dirty="0" smtClean="0">
                <a:solidFill>
                  <a:srgbClr val="006600"/>
                </a:solidFill>
              </a:rPr>
              <a:t>P802.11ak – Nov 2017</a:t>
            </a:r>
          </a:p>
          <a:p>
            <a:pPr>
              <a:lnSpc>
                <a:spcPct val="80000"/>
              </a:lnSpc>
            </a:pPr>
            <a:r>
              <a:rPr lang="en-US" altLang="en-US" sz="2000" dirty="0" smtClean="0">
                <a:solidFill>
                  <a:srgbClr val="006600"/>
                </a:solidFill>
              </a:rPr>
              <a:t>P802.11aj – Dec 2017</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P802.11ax – July 2019</a:t>
            </a:r>
          </a:p>
          <a:p>
            <a:pPr>
              <a:lnSpc>
                <a:spcPct val="80000"/>
              </a:lnSpc>
            </a:pPr>
            <a:r>
              <a:rPr lang="en-US" altLang="en-US" sz="2000" dirty="0" smtClean="0">
                <a:solidFill>
                  <a:srgbClr val="006600"/>
                </a:solidFill>
              </a:rPr>
              <a:t>P802.11ay – Nov 2019</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P802.11ba – Jul 2020</a:t>
            </a:r>
          </a:p>
          <a:p>
            <a:pPr>
              <a:lnSpc>
                <a:spcPct val="80000"/>
              </a:lnSpc>
            </a:pPr>
            <a:r>
              <a:rPr lang="en-US" altLang="en-US" sz="2000" dirty="0" smtClean="0">
                <a:solidFill>
                  <a:srgbClr val="006600"/>
                </a:solidFill>
              </a:rPr>
              <a:t>P802.11az </a:t>
            </a:r>
            <a:r>
              <a:rPr lang="en-US" altLang="en-US" sz="2000" dirty="0">
                <a:solidFill>
                  <a:srgbClr val="006600"/>
                </a:solidFill>
              </a:rPr>
              <a:t>– Mar 2021</a:t>
            </a:r>
          </a:p>
          <a:p>
            <a:pPr>
              <a:lnSpc>
                <a:spcPct val="80000"/>
              </a:lnSpc>
            </a:pPr>
            <a:endParaRPr lang="en-US" altLang="en-US" sz="2000" dirty="0" smtClean="0"/>
          </a:p>
        </p:txBody>
      </p:sp>
      <p:sp>
        <p:nvSpPr>
          <p:cNvPr id="2" name="Left Arrow 1"/>
          <p:cNvSpPr/>
          <p:nvPr/>
        </p:nvSpPr>
        <p:spPr bwMode="auto">
          <a:xfrm>
            <a:off x="3962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Currently an 18 month window, could change</a:t>
            </a:r>
            <a:endParaRPr kumimoji="0" lang="en-GB" sz="16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TGmd</a:t>
            </a:r>
            <a:r>
              <a:rPr lang="en-US" altLang="en-US" dirty="0" smtClean="0"/>
              <a:t> Schedule</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solidFill>
                  <a:srgbClr val="006600"/>
                </a:solidFill>
              </a:rPr>
              <a:t>May 2017 – Initial meeting, issue comment collection on IEEE </a:t>
            </a:r>
            <a:r>
              <a:rPr lang="en-US" altLang="en-US" sz="2000" dirty="0" err="1" smtClean="0">
                <a:solidFill>
                  <a:srgbClr val="006600"/>
                </a:solidFill>
              </a:rPr>
              <a:t>Std</a:t>
            </a:r>
            <a:r>
              <a:rPr lang="en-US" altLang="en-US" sz="2000" dirty="0" smtClean="0">
                <a:solidFill>
                  <a:srgbClr val="006600"/>
                </a:solidFill>
              </a:rPr>
              <a:t> 802.11-2016</a:t>
            </a:r>
          </a:p>
          <a:p>
            <a:pPr>
              <a:lnSpc>
                <a:spcPct val="80000"/>
              </a:lnSpc>
            </a:pPr>
            <a:r>
              <a:rPr lang="en-US" altLang="en-US" sz="2000" dirty="0" smtClean="0">
                <a:solidFill>
                  <a:srgbClr val="006600"/>
                </a:solidFill>
              </a:rPr>
              <a:t>July 2017 – Begin processing CC input, 11ai integration</a:t>
            </a:r>
          </a:p>
          <a:p>
            <a:pPr>
              <a:lnSpc>
                <a:spcPct val="80000"/>
              </a:lnSpc>
            </a:pPr>
            <a:endParaRPr lang="en-US" altLang="en-US" sz="2000" dirty="0" smtClean="0"/>
          </a:p>
          <a:p>
            <a:pPr>
              <a:lnSpc>
                <a:spcPct val="80000"/>
              </a:lnSpc>
            </a:pPr>
            <a:r>
              <a:rPr lang="en-US" altLang="en-US" sz="2000" dirty="0" smtClean="0"/>
              <a:t>Alternative A: </a:t>
            </a:r>
          </a:p>
          <a:p>
            <a:pPr lvl="1">
              <a:lnSpc>
                <a:spcPct val="80000"/>
              </a:lnSpc>
            </a:pPr>
            <a:r>
              <a:rPr lang="en-US" altLang="en-US" sz="1600" dirty="0" smtClean="0"/>
              <a:t>Incorporate 11ai, ah, </a:t>
            </a:r>
            <a:r>
              <a:rPr lang="en-US" altLang="en-US" sz="1600" dirty="0" err="1" smtClean="0"/>
              <a:t>aj</a:t>
            </a:r>
            <a:r>
              <a:rPr lang="en-US" altLang="en-US" sz="1600" dirty="0" smtClean="0"/>
              <a:t>, </a:t>
            </a:r>
            <a:r>
              <a:rPr lang="en-US" altLang="en-US" sz="1600" dirty="0" err="1" smtClean="0"/>
              <a:t>ak</a:t>
            </a:r>
            <a:r>
              <a:rPr lang="en-US" altLang="en-US" sz="1600" dirty="0" smtClean="0"/>
              <a:t>, </a:t>
            </a:r>
            <a:r>
              <a:rPr lang="en-US" altLang="en-US" sz="1600" dirty="0" err="1" smtClean="0"/>
              <a:t>aq</a:t>
            </a:r>
            <a:r>
              <a:rPr lang="en-US" altLang="en-US" sz="1600" dirty="0" smtClean="0"/>
              <a:t>, ax (current July 2019, assume Oct 2019). </a:t>
            </a:r>
          </a:p>
          <a:p>
            <a:pPr lvl="1">
              <a:lnSpc>
                <a:spcPct val="80000"/>
              </a:lnSpc>
            </a:pPr>
            <a:r>
              <a:rPr lang="en-US" altLang="en-US" sz="1600" dirty="0" smtClean="0"/>
              <a:t>Do not incorporate 11ay (Nov 2019 current, assume June 2020), </a:t>
            </a:r>
            <a:r>
              <a:rPr lang="en-US" altLang="en-US" sz="1600" dirty="0" err="1" smtClean="0"/>
              <a:t>az</a:t>
            </a:r>
            <a:r>
              <a:rPr lang="en-US" altLang="en-US" sz="1600" dirty="0" smtClean="0"/>
              <a:t> (current March 2021), </a:t>
            </a:r>
            <a:r>
              <a:rPr lang="en-US" altLang="en-US" sz="1600" dirty="0" err="1" smtClean="0"/>
              <a:t>ba</a:t>
            </a:r>
            <a:r>
              <a:rPr lang="en-US" altLang="en-US" sz="1600" dirty="0" smtClean="0"/>
              <a:t> (current July 2020)</a:t>
            </a:r>
          </a:p>
          <a:p>
            <a:pPr lvl="1">
              <a:lnSpc>
                <a:spcPct val="80000"/>
              </a:lnSpc>
            </a:pPr>
            <a:r>
              <a:rPr lang="en-US" altLang="en-US" sz="1600" dirty="0" smtClean="0"/>
              <a:t>Publish in 2020</a:t>
            </a:r>
          </a:p>
          <a:p>
            <a:pPr lvl="1">
              <a:lnSpc>
                <a:spcPct val="80000"/>
              </a:lnSpc>
            </a:pPr>
            <a:r>
              <a:rPr lang="en-US" altLang="en-US" sz="1600" dirty="0" smtClean="0"/>
              <a:t>Incorporates key PHY amendment as did 802.11-2016 (11ac, 11ad), 802.11-2012 (11n)</a:t>
            </a:r>
          </a:p>
          <a:p>
            <a:pPr lvl="1">
              <a:lnSpc>
                <a:spcPct val="80000"/>
              </a:lnSpc>
            </a:pPr>
            <a:endParaRPr lang="en-US" altLang="en-US" sz="1600" dirty="0"/>
          </a:p>
          <a:p>
            <a:pPr>
              <a:lnSpc>
                <a:spcPct val="80000"/>
              </a:lnSpc>
            </a:pPr>
            <a:r>
              <a:rPr lang="en-US" altLang="en-US" sz="2000" dirty="0" smtClean="0"/>
              <a:t>Alternative </a:t>
            </a:r>
            <a:r>
              <a:rPr lang="en-US" altLang="en-US" sz="2000" dirty="0"/>
              <a:t>B</a:t>
            </a:r>
            <a:r>
              <a:rPr lang="en-US" altLang="en-US" sz="2000" dirty="0" smtClean="0"/>
              <a:t>: </a:t>
            </a:r>
            <a:endParaRPr lang="en-US" altLang="en-US" sz="2000" dirty="0"/>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smtClean="0"/>
              <a:t>aq</a:t>
            </a:r>
            <a:r>
              <a:rPr lang="en-US" altLang="en-US" sz="1600" dirty="0" smtClean="0"/>
              <a:t> </a:t>
            </a:r>
            <a:endParaRPr lang="en-US" altLang="en-US" sz="1600" dirty="0"/>
          </a:p>
          <a:p>
            <a:pPr lvl="1">
              <a:lnSpc>
                <a:spcPct val="80000"/>
              </a:lnSpc>
            </a:pPr>
            <a:r>
              <a:rPr lang="en-US" altLang="en-US" sz="1600" dirty="0"/>
              <a:t>Do not incorporate </a:t>
            </a:r>
            <a:r>
              <a:rPr lang="en-US" altLang="en-US" sz="1600" dirty="0" smtClean="0"/>
              <a:t>11ax (current </a:t>
            </a:r>
            <a:r>
              <a:rPr lang="en-US" altLang="en-US" sz="1600" dirty="0"/>
              <a:t>July 2019, assume Oct 2019</a:t>
            </a:r>
            <a:r>
              <a:rPr lang="en-US" altLang="en-US" sz="1600" dirty="0" smtClean="0"/>
              <a:t>), 11ay </a:t>
            </a:r>
            <a:r>
              <a:rPr lang="en-US" altLang="en-US" sz="1600" dirty="0"/>
              <a:t>(Nov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smtClean="0"/>
              <a:t>Does not incorporate </a:t>
            </a:r>
            <a:r>
              <a:rPr lang="en-US" altLang="en-US" sz="1600" dirty="0"/>
              <a:t>key PHY amendment as did 802.11-2016 (11ac, 11ad), 802.11-2012 (11n)</a:t>
            </a:r>
          </a:p>
          <a:p>
            <a:pPr>
              <a:lnSpc>
                <a:spcPct val="80000"/>
              </a:lnSpc>
            </a:pPr>
            <a:endParaRPr lang="en-US" altLang="en-US" dirty="0" smtClean="0"/>
          </a:p>
          <a:p>
            <a:pPr lvl="1">
              <a:lnSpc>
                <a:spcPct val="80000"/>
              </a:lnSpc>
            </a:pPr>
            <a:endParaRPr lang="en-US" altLang="en-US" sz="1600" dirty="0"/>
          </a:p>
        </p:txBody>
      </p:sp>
      <p:sp>
        <p:nvSpPr>
          <p:cNvPr id="2" name="Rectangle 1"/>
          <p:cNvSpPr/>
          <p:nvPr/>
        </p:nvSpPr>
        <p:spPr>
          <a:xfrm>
            <a:off x="4757346" y="4419600"/>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Alternative A- Incorporate 11ax</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t>September </a:t>
            </a:r>
            <a:r>
              <a:rPr lang="en-US" altLang="en-US" sz="2000" dirty="0"/>
              <a:t>2017 – Complete 11ah </a:t>
            </a:r>
            <a:r>
              <a:rPr lang="en-US" altLang="en-US" sz="2000" dirty="0" smtClean="0"/>
              <a:t>integration</a:t>
            </a:r>
            <a:endParaRPr lang="en-US" altLang="en-US" sz="2000" dirty="0"/>
          </a:p>
          <a:p>
            <a:pPr>
              <a:lnSpc>
                <a:spcPct val="80000"/>
              </a:lnSpc>
            </a:pPr>
            <a:r>
              <a:rPr lang="en-US" altLang="en-US" sz="2000" dirty="0" smtClean="0"/>
              <a:t>November 2017 </a:t>
            </a:r>
            <a:r>
              <a:rPr lang="en-US" altLang="en-US" sz="2000" dirty="0"/>
              <a:t>– Complete </a:t>
            </a:r>
            <a:r>
              <a:rPr lang="en-US" altLang="en-US" sz="2000" dirty="0" smtClean="0"/>
              <a:t>11aq (current Sept 2017) integration</a:t>
            </a:r>
          </a:p>
          <a:p>
            <a:pPr>
              <a:lnSpc>
                <a:spcPct val="80000"/>
              </a:lnSpc>
            </a:pPr>
            <a:r>
              <a:rPr lang="en-US" altLang="en-US" sz="2000" dirty="0" smtClean="0"/>
              <a:t>Jan 2018 – Initial WGLB</a:t>
            </a:r>
          </a:p>
          <a:p>
            <a:pPr>
              <a:lnSpc>
                <a:spcPct val="80000"/>
              </a:lnSpc>
            </a:pPr>
            <a:r>
              <a:rPr lang="en-US" altLang="en-US" sz="2000" dirty="0" smtClean="0"/>
              <a:t>March 2018 – Complete 11ak, </a:t>
            </a:r>
            <a:r>
              <a:rPr lang="en-US" altLang="en-US" sz="2000" dirty="0" err="1" smtClean="0"/>
              <a:t>aj</a:t>
            </a:r>
            <a:r>
              <a:rPr lang="en-US" altLang="en-US" sz="2000" dirty="0" smtClean="0"/>
              <a:t> ( current Dec 2017) integration </a:t>
            </a:r>
          </a:p>
          <a:p>
            <a:pPr>
              <a:lnSpc>
                <a:spcPct val="80000"/>
              </a:lnSpc>
            </a:pPr>
            <a:r>
              <a:rPr lang="en-US" altLang="en-US" sz="2000" dirty="0" smtClean="0"/>
              <a:t>September </a:t>
            </a:r>
            <a:r>
              <a:rPr lang="en-US" altLang="en-US" sz="2000" dirty="0"/>
              <a:t>2018 –</a:t>
            </a:r>
            <a:r>
              <a:rPr lang="en-US" altLang="en-US" sz="2000" dirty="0" smtClean="0"/>
              <a:t>D2.0 </a:t>
            </a:r>
            <a:r>
              <a:rPr lang="en-US" altLang="en-US" sz="2000" dirty="0"/>
              <a:t>Recirculation LB </a:t>
            </a:r>
          </a:p>
          <a:p>
            <a:pPr>
              <a:lnSpc>
                <a:spcPct val="80000"/>
              </a:lnSpc>
            </a:pPr>
            <a:r>
              <a:rPr lang="en-US" altLang="en-US" sz="2000" dirty="0" smtClean="0"/>
              <a:t>Jan/Mar 2019 </a:t>
            </a:r>
            <a:r>
              <a:rPr lang="en-US" altLang="en-US" sz="2000" dirty="0"/>
              <a:t>– </a:t>
            </a:r>
            <a:r>
              <a:rPr lang="en-US" altLang="en-US" sz="2000" dirty="0" smtClean="0"/>
              <a:t>D3.0/D4.0 Recirculation LB</a:t>
            </a:r>
          </a:p>
          <a:p>
            <a:pPr>
              <a:lnSpc>
                <a:spcPct val="80000"/>
              </a:lnSpc>
            </a:pPr>
            <a:r>
              <a:rPr lang="en-US" altLang="en-US" sz="2000" dirty="0" smtClean="0"/>
              <a:t>April 2019 – Initial SB D4.0</a:t>
            </a:r>
            <a:endParaRPr lang="en-US" altLang="en-US" sz="2000" dirty="0"/>
          </a:p>
          <a:p>
            <a:pPr>
              <a:lnSpc>
                <a:spcPct val="80000"/>
              </a:lnSpc>
            </a:pPr>
            <a:r>
              <a:rPr lang="en-US" altLang="en-US" sz="2000" dirty="0" smtClean="0"/>
              <a:t>October </a:t>
            </a:r>
            <a:r>
              <a:rPr lang="en-US" altLang="en-US" sz="2000" dirty="0"/>
              <a:t>2019 – </a:t>
            </a:r>
            <a:r>
              <a:rPr lang="en-US" altLang="en-US" sz="2000" dirty="0" smtClean="0"/>
              <a:t>D5.0 </a:t>
            </a:r>
            <a:r>
              <a:rPr lang="en-US" altLang="en-US" sz="2000" dirty="0"/>
              <a:t>Recirculation SB</a:t>
            </a:r>
          </a:p>
          <a:p>
            <a:pPr>
              <a:lnSpc>
                <a:spcPct val="80000"/>
              </a:lnSpc>
            </a:pPr>
            <a:r>
              <a:rPr lang="en-US" altLang="en-US" sz="2000" dirty="0" smtClean="0"/>
              <a:t>Jan 2020 – D6.0 Recirculation SB incorporating 11ax</a:t>
            </a:r>
          </a:p>
          <a:p>
            <a:pPr>
              <a:lnSpc>
                <a:spcPct val="80000"/>
              </a:lnSpc>
            </a:pPr>
            <a:r>
              <a:rPr lang="en-US" altLang="en-US" sz="2000" dirty="0" smtClean="0">
                <a:solidFill>
                  <a:srgbClr val="0070C0"/>
                </a:solidFill>
              </a:rPr>
              <a:t>&lt;11ax schedule dependency&gt;</a:t>
            </a:r>
          </a:p>
          <a:p>
            <a:pPr>
              <a:lnSpc>
                <a:spcPct val="80000"/>
              </a:lnSpc>
            </a:pPr>
            <a:r>
              <a:rPr lang="en-US" altLang="en-US" sz="2000" dirty="0" smtClean="0"/>
              <a:t>June 2020 – </a:t>
            </a:r>
            <a:r>
              <a:rPr lang="en-US" altLang="en-US" sz="2000" dirty="0" err="1" smtClean="0"/>
              <a:t>Revcom</a:t>
            </a:r>
            <a:r>
              <a:rPr lang="en-US" altLang="en-US" sz="2000" dirty="0" smtClean="0"/>
              <a:t>/SASB approval</a:t>
            </a:r>
          </a:p>
          <a:p>
            <a:pPr>
              <a:lnSpc>
                <a:spcPct val="80000"/>
              </a:lnSpc>
            </a:pPr>
            <a:endParaRPr lang="en-US" altLang="en-US" sz="2000" dirty="0"/>
          </a:p>
          <a:p>
            <a:pPr>
              <a:lnSpc>
                <a:spcPct val="80000"/>
              </a:lnSpc>
            </a:pPr>
            <a:r>
              <a:rPr lang="en-US" altLang="en-US" sz="2000" dirty="0"/>
              <a:t>Will require off-month ad-hoc meetings</a:t>
            </a:r>
          </a:p>
          <a:p>
            <a:pPr>
              <a:lnSpc>
                <a:spcPct val="80000"/>
              </a:lnSpc>
            </a:pPr>
            <a:endParaRPr lang="en-US" altLang="en-US" sz="2000" dirty="0" smtClean="0"/>
          </a:p>
        </p:txBody>
      </p:sp>
      <p:sp>
        <p:nvSpPr>
          <p:cNvPr id="2" name="Rectangle 1"/>
          <p:cNvSpPr/>
          <p:nvPr/>
        </p:nvSpPr>
        <p:spPr>
          <a:xfrm>
            <a:off x="4601308" y="5486400"/>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65944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15</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Alternative B – through 11aj only</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a:t>
            </a:r>
            <a:r>
              <a:rPr lang="en-US" altLang="en-US" sz="2000" dirty="0" smtClean="0"/>
              <a:t>SB </a:t>
            </a:r>
          </a:p>
          <a:p>
            <a:pPr>
              <a:lnSpc>
                <a:spcPct val="80000"/>
              </a:lnSpc>
            </a:pPr>
            <a:r>
              <a:rPr lang="en-US" altLang="en-US" sz="2000" dirty="0" smtClean="0">
                <a:solidFill>
                  <a:srgbClr val="0070C0"/>
                </a:solidFill>
              </a:rPr>
              <a:t>&lt;11ax schedule dependency&gt;</a:t>
            </a:r>
          </a:p>
          <a:p>
            <a:pPr>
              <a:lnSpc>
                <a:spcPct val="80000"/>
              </a:lnSpc>
            </a:pPr>
            <a:r>
              <a:rPr lang="en-US" altLang="en-US" sz="2000" dirty="0" smtClean="0"/>
              <a:t>March </a:t>
            </a:r>
            <a:r>
              <a:rPr lang="en-US" altLang="en-US" sz="2000" dirty="0"/>
              <a:t>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smtClean="0"/>
          </a:p>
          <a:p>
            <a:pPr>
              <a:lnSpc>
                <a:spcPct val="80000"/>
              </a:lnSpc>
            </a:pPr>
            <a:r>
              <a:rPr lang="en-US" altLang="en-US" sz="2000" dirty="0" smtClean="0"/>
              <a:t>Will require off-month ad-hoc meetings</a:t>
            </a:r>
            <a:endParaRPr lang="en-US" altLang="en-US" sz="2000" dirty="0"/>
          </a:p>
        </p:txBody>
      </p:sp>
      <p:sp>
        <p:nvSpPr>
          <p:cNvPr id="2" name="Rectangle 1"/>
          <p:cNvSpPr/>
          <p:nvPr/>
        </p:nvSpPr>
        <p:spPr>
          <a:xfrm>
            <a:off x="4875213" y="5691327"/>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July – Sept 2017 Meeting Planning</a:t>
            </a:r>
          </a:p>
        </p:txBody>
      </p:sp>
      <p:sp>
        <p:nvSpPr>
          <p:cNvPr id="25606" name="Rectangle 3"/>
          <p:cNvSpPr>
            <a:spLocks noGrp="1" noChangeArrowheads="1"/>
          </p:cNvSpPr>
          <p:nvPr>
            <p:ph type="body" idx="1"/>
          </p:nvPr>
        </p:nvSpPr>
        <p:spPr>
          <a:xfrm>
            <a:off x="685800" y="1981200"/>
            <a:ext cx="7772400" cy="4191000"/>
          </a:xfrm>
        </p:spPr>
        <p:txBody>
          <a:bodyPr/>
          <a:lstStyle/>
          <a:p>
            <a:r>
              <a:rPr lang="en-US" altLang="en-US" sz="2000" dirty="0" smtClean="0"/>
              <a:t>Objectives: Comment collection and IEEE </a:t>
            </a:r>
            <a:r>
              <a:rPr lang="en-US" altLang="en-US" sz="2000" dirty="0" err="1" smtClean="0"/>
              <a:t>Std</a:t>
            </a:r>
            <a:r>
              <a:rPr lang="en-US" altLang="en-US" sz="2000" dirty="0" smtClean="0"/>
              <a:t> 802.11ah-2016 roll-in (complete roll-in before Sept 2017 meeting)</a:t>
            </a:r>
          </a:p>
          <a:p>
            <a:r>
              <a:rPr lang="en-US" altLang="en-US" sz="2000" dirty="0" smtClean="0"/>
              <a:t>Conference </a:t>
            </a:r>
            <a:r>
              <a:rPr lang="en-US" altLang="en-US" sz="2000" dirty="0"/>
              <a:t>c</a:t>
            </a:r>
            <a:r>
              <a:rPr lang="en-US" altLang="en-US" sz="2000" dirty="0" smtClean="0"/>
              <a:t>alls </a:t>
            </a:r>
          </a:p>
          <a:p>
            <a:pPr lvl="1"/>
            <a:r>
              <a:rPr lang="en-US" altLang="en-US" sz="1800" dirty="0" smtClean="0"/>
              <a:t>Fridays July 28, August 4, 11, 18, 25, </a:t>
            </a:r>
            <a:r>
              <a:rPr lang="en-US" sz="1800" dirty="0" smtClean="0"/>
              <a:t>10am Eastern 2 hours</a:t>
            </a:r>
            <a:endParaRPr lang="en-GB" sz="1800" dirty="0"/>
          </a:p>
          <a:p>
            <a:r>
              <a:rPr lang="en-US" altLang="en-US" sz="2000" dirty="0" smtClean="0"/>
              <a:t>Potential October ad-hoc?</a:t>
            </a:r>
          </a:p>
          <a:p>
            <a:r>
              <a:rPr lang="en-US" altLang="en-US" sz="2000" dirty="0" smtClean="0"/>
              <a:t>Schedule review</a:t>
            </a:r>
          </a:p>
          <a:p>
            <a:r>
              <a:rPr lang="en-US" altLang="en-US" sz="2000" dirty="0" smtClean="0"/>
              <a:t>Availability of 11md D1.0 in the IEEE store</a:t>
            </a:r>
          </a:p>
          <a:p>
            <a:pPr lvl="1"/>
            <a:r>
              <a:rPr lang="en-US" altLang="en-US" sz="1800" dirty="0" smtClean="0"/>
              <a:t>TBD</a:t>
            </a:r>
          </a:p>
          <a:p>
            <a:r>
              <a:rPr lang="en-US" altLang="en-US" sz="2000" dirty="0" smtClean="0"/>
              <a:t>Forward to ISO JTC1/SC6 WG1</a:t>
            </a:r>
          </a:p>
          <a:p>
            <a:pPr lvl="1"/>
            <a:r>
              <a:rPr lang="en-US" altLang="en-US" sz="1800" dirty="0" smtClean="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a:hlinkClick r:id="rId3"/>
              </a:rPr>
              <a:t>https://</a:t>
            </a:r>
            <a:r>
              <a:rPr lang="en-US" altLang="en-US" sz="2000" dirty="0" smtClean="0">
                <a:hlinkClick r:id="rId3"/>
              </a:rPr>
              <a:t>mentor.ieee.org/802.11/dcn/17/11-17-0004-03-0000-revision-par-proposal-tgmd.doc</a:t>
            </a:r>
            <a:r>
              <a:rPr lang="en-US" altLang="en-US" sz="2000" dirty="0" smtClean="0"/>
              <a:t> </a:t>
            </a:r>
          </a:p>
          <a:p>
            <a:r>
              <a:rPr lang="en-US" altLang="en-US" sz="2000" dirty="0"/>
              <a:t>Comments: </a:t>
            </a:r>
            <a:r>
              <a:rPr lang="en-US" altLang="en-US" sz="2000" dirty="0">
                <a:hlinkClick r:id="rId4"/>
              </a:rPr>
              <a:t>https://</a:t>
            </a:r>
            <a:r>
              <a:rPr lang="en-US" altLang="en-US" sz="2000" dirty="0" smtClean="0">
                <a:hlinkClick r:id="rId4"/>
              </a:rPr>
              <a:t>mentor.ieee.org/802.11/dcn/17/11-17-0914-00-000m-revmd-wg-cc-comments.xls</a:t>
            </a:r>
            <a:r>
              <a:rPr lang="en-US" altLang="en-US" sz="2000" dirty="0" smtClean="0"/>
              <a:t> </a:t>
            </a:r>
          </a:p>
          <a:p>
            <a:r>
              <a:rPr lang="en-US" altLang="en-US" sz="2000" dirty="0"/>
              <a:t>Approved PARs: </a:t>
            </a:r>
            <a:r>
              <a:rPr lang="en-US" altLang="en-US" sz="2000" dirty="0">
                <a:hlinkClick r:id="rId5"/>
              </a:rPr>
              <a:t>https://</a:t>
            </a:r>
            <a:r>
              <a:rPr lang="en-US" altLang="en-US" sz="2000" dirty="0" smtClean="0">
                <a:hlinkClick r:id="rId5"/>
              </a:rPr>
              <a:t>standards.ieee.org/about/sba/index.html</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dirty="0" err="1" smtClean="0"/>
              <a:t>TGmd</a:t>
            </a:r>
            <a:r>
              <a:rPr lang="en-US" altLang="en-US" sz="2400" dirty="0" smtClean="0"/>
              <a:t> Agenda</a:t>
            </a:r>
          </a:p>
        </p:txBody>
      </p:sp>
      <p:sp>
        <p:nvSpPr>
          <p:cNvPr id="4103" name="Rectangle 19"/>
          <p:cNvSpPr>
            <a:spLocks noChangeArrowheads="1"/>
          </p:cNvSpPr>
          <p:nvPr/>
        </p:nvSpPr>
        <p:spPr bwMode="auto">
          <a:xfrm>
            <a:off x="328867" y="1612705"/>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PM1 </a:t>
            </a:r>
            <a:endParaRPr lang="en-US" altLang="en-US" sz="1800" dirty="0"/>
          </a:p>
          <a:p>
            <a:pPr lvl="1"/>
            <a:r>
              <a:rPr lang="en-US" altLang="en-US" sz="1600" dirty="0" smtClean="0"/>
              <a:t>Chair’s </a:t>
            </a:r>
            <a:r>
              <a:rPr lang="en-US" altLang="en-US" sz="1600" dirty="0"/>
              <a:t>Welcome, </a:t>
            </a:r>
            <a:r>
              <a:rPr lang="en-US" altLang="en-US" sz="1600" dirty="0" smtClean="0"/>
              <a:t>Policy &amp; patent reminder</a:t>
            </a:r>
          </a:p>
          <a:p>
            <a:pPr lvl="1"/>
            <a:r>
              <a:rPr lang="en-US" altLang="en-US" sz="1600" dirty="0" smtClean="0"/>
              <a:t>Approve agenda, previous minutes</a:t>
            </a:r>
          </a:p>
          <a:p>
            <a:pPr lvl="1"/>
            <a:r>
              <a:rPr lang="en-US" altLang="en-US" sz="1600" dirty="0" smtClean="0"/>
              <a:t>Status</a:t>
            </a:r>
            <a:r>
              <a:rPr lang="en-US" altLang="en-US" sz="1600" dirty="0"/>
              <a:t>, Review of </a:t>
            </a:r>
            <a:r>
              <a:rPr lang="en-US" altLang="en-US" sz="1600" dirty="0" smtClean="0"/>
              <a:t>Objectives</a:t>
            </a:r>
          </a:p>
          <a:p>
            <a:pPr lvl="1"/>
            <a:r>
              <a:rPr lang="en-GB" sz="1600" dirty="0" smtClean="0"/>
              <a:t>Draft schedule</a:t>
            </a:r>
          </a:p>
          <a:p>
            <a:pPr lvl="1"/>
            <a:r>
              <a:rPr lang="en-US" sz="1600" dirty="0" smtClean="0"/>
              <a:t>11-17-xxx- Mike </a:t>
            </a:r>
            <a:r>
              <a:rPr lang="en-US" sz="1600" dirty="0" err="1" smtClean="0"/>
              <a:t>Montemurro</a:t>
            </a:r>
            <a:endParaRPr lang="en-US" sz="1600" dirty="0" smtClean="0"/>
          </a:p>
          <a:p>
            <a:pPr lvl="1"/>
            <a:r>
              <a:rPr lang="en-US" sz="1600" dirty="0" smtClean="0"/>
              <a:t>11-17-956-Emily Qi</a:t>
            </a:r>
            <a:r>
              <a:rPr lang="en-GB" sz="1400" dirty="0" smtClean="0"/>
              <a:t/>
            </a:r>
            <a:br>
              <a:rPr lang="en-GB" sz="1400" dirty="0" smtClean="0"/>
            </a:br>
            <a:endParaRPr lang="en-GB" sz="1400" dirty="0" smtClean="0"/>
          </a:p>
        </p:txBody>
      </p:sp>
      <p:sp>
        <p:nvSpPr>
          <p:cNvPr id="16" name="Rectangle 35"/>
          <p:cNvSpPr>
            <a:spLocks noChangeArrowheads="1"/>
          </p:cNvSpPr>
          <p:nvPr/>
        </p:nvSpPr>
        <p:spPr bwMode="auto">
          <a:xfrm>
            <a:off x="381000" y="4035339"/>
            <a:ext cx="4343400" cy="837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PM1 </a:t>
            </a:r>
            <a:endParaRPr lang="en-US" altLang="en-US" sz="1800" dirty="0"/>
          </a:p>
          <a:p>
            <a:pPr lvl="1">
              <a:lnSpc>
                <a:spcPct val="80000"/>
              </a:lnSpc>
            </a:pPr>
            <a:r>
              <a:rPr lang="en-US" altLang="en-US" sz="1600" dirty="0" smtClean="0"/>
              <a:t>11-17-989 – Graham Smith – Obsolete comments</a:t>
            </a:r>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8" name="Rectangle 35"/>
          <p:cNvSpPr>
            <a:spLocks noChangeArrowheads="1"/>
          </p:cNvSpPr>
          <p:nvPr/>
        </p:nvSpPr>
        <p:spPr bwMode="auto">
          <a:xfrm>
            <a:off x="4875213" y="3200400"/>
            <a:ext cx="3735387"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r>
              <a:rPr lang="en-US" altLang="en-US" sz="1600" dirty="0" smtClean="0"/>
              <a:t>Presentations</a:t>
            </a:r>
          </a:p>
          <a:p>
            <a:pPr lvl="1">
              <a:lnSpc>
                <a:spcPct val="80000"/>
              </a:lnSpc>
            </a:pPr>
            <a:r>
              <a:rPr lang="en-US" altLang="en-US" sz="1600" dirty="0" smtClean="0"/>
              <a:t>Approve initial schedule</a:t>
            </a:r>
          </a:p>
          <a:p>
            <a:pPr lvl="1">
              <a:lnSpc>
                <a:spcPct val="80000"/>
              </a:lnSpc>
            </a:pPr>
            <a:r>
              <a:rPr lang="en-US" altLang="en-US" sz="1600" dirty="0" smtClean="0"/>
              <a:t>AOB</a:t>
            </a:r>
          </a:p>
          <a:p>
            <a:pPr lvl="1">
              <a:lnSpc>
                <a:spcPct val="80000"/>
              </a:lnSpc>
            </a:pPr>
            <a:r>
              <a:rPr lang="en-US" altLang="en-US" sz="1600" dirty="0" smtClean="0"/>
              <a:t>Plans for July-Sept</a:t>
            </a:r>
          </a:p>
          <a:p>
            <a:pPr lvl="1">
              <a:lnSpc>
                <a:spcPct val="80000"/>
              </a:lnSpc>
            </a:pPr>
            <a:r>
              <a:rPr lang="en-US" altLang="en-US" sz="1600" dirty="0" smtClean="0"/>
              <a:t>Adjourn</a:t>
            </a:r>
            <a:endParaRPr lang="en-US" altLang="en-US" sz="1600" dirty="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9" name="Rectangle 35"/>
          <p:cNvSpPr>
            <a:spLocks noChangeArrowheads="1"/>
          </p:cNvSpPr>
          <p:nvPr/>
        </p:nvSpPr>
        <p:spPr bwMode="auto">
          <a:xfrm>
            <a:off x="381000" y="5139408"/>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 </a:t>
            </a:r>
            <a:endParaRPr lang="en-US" altLang="en-US" sz="1800" dirty="0"/>
          </a:p>
          <a:p>
            <a:pPr lvl="1">
              <a:lnSpc>
                <a:spcPct val="80000"/>
              </a:lnSpc>
            </a:pPr>
            <a:r>
              <a:rPr lang="en-US" altLang="en-US" sz="1600" dirty="0" smtClean="0"/>
              <a:t>11-17-939, 11-17-940 McCann</a:t>
            </a:r>
          </a:p>
          <a:p>
            <a:pPr lvl="1">
              <a:lnSpc>
                <a:spcPct val="80000"/>
              </a:lnSpc>
            </a:pPr>
            <a:r>
              <a:rPr lang="en-US" sz="1600" dirty="0" smtClean="0"/>
              <a:t>11-17-970, 971 – James Yee</a:t>
            </a:r>
          </a:p>
          <a:p>
            <a:pPr lvl="1">
              <a:lnSpc>
                <a:spcPct val="80000"/>
              </a:lnSpc>
            </a:pPr>
            <a:r>
              <a:rPr lang="en-US" sz="1600" dirty="0" smtClean="0"/>
              <a:t>11-17-1030 – </a:t>
            </a:r>
            <a:r>
              <a:rPr lang="en-US" sz="1600" dirty="0" err="1" smtClean="0"/>
              <a:t>Jouni</a:t>
            </a:r>
            <a:r>
              <a:rPr lang="en-US" sz="1600" dirty="0" smtClean="0"/>
              <a:t> </a:t>
            </a:r>
            <a:r>
              <a:rPr lang="en-US" sz="1600" dirty="0" err="1" smtClean="0"/>
              <a:t>Malinen</a:t>
            </a:r>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0" name="Rectangle 35"/>
          <p:cNvSpPr>
            <a:spLocks noChangeArrowheads="1"/>
          </p:cNvSpPr>
          <p:nvPr/>
        </p:nvSpPr>
        <p:spPr bwMode="auto">
          <a:xfrm>
            <a:off x="4800600" y="1615274"/>
            <a:ext cx="4343400" cy="837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 </a:t>
            </a:r>
            <a:endParaRPr lang="en-US" altLang="en-US" sz="1800" dirty="0"/>
          </a:p>
          <a:p>
            <a:pPr lvl="1">
              <a:lnSpc>
                <a:spcPct val="80000"/>
              </a:lnSpc>
            </a:pPr>
            <a:r>
              <a:rPr lang="en-US" sz="1600" dirty="0" smtClean="0"/>
              <a:t>11-17-959 – Adrian Stephens</a:t>
            </a:r>
          </a:p>
          <a:p>
            <a:pPr lvl="1">
              <a:lnSpc>
                <a:spcPct val="80000"/>
              </a:lnSpc>
            </a:pPr>
            <a:r>
              <a:rPr lang="en-US" sz="1600" dirty="0" smtClean="0"/>
              <a:t>11-17-987, 988 – Graham Smith</a:t>
            </a:r>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04800" y="944562"/>
            <a:ext cx="8610600" cy="55324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anose="020B0604020202020204" pitchFamily="34" charset="0"/>
              <a:buChar char="•"/>
            </a:pPr>
            <a:r>
              <a:rPr lang="en-US" altLang="en-US" sz="1400" b="1" dirty="0" smtClean="0"/>
              <a:t>Show slides #1 through #4 of this presentation</a:t>
            </a:r>
          </a:p>
          <a:p>
            <a:pPr lvl="1">
              <a:lnSpc>
                <a:spcPct val="80000"/>
              </a:lnSpc>
              <a:buFont typeface="Arial" panose="020B0604020202020204" pitchFamily="34" charset="0"/>
              <a:buChar char="•"/>
            </a:pPr>
            <a:r>
              <a:rPr lang="en-US" altLang="en-US" sz="1400" b="1" dirty="0" smtClean="0"/>
              <a:t>Advise the WG attendees that:</a:t>
            </a:r>
            <a:r>
              <a:rPr lang="en-US" altLang="en-US" sz="1400" dirty="0" smtClean="0"/>
              <a:t> </a:t>
            </a:r>
          </a:p>
          <a:p>
            <a:pPr lvl="2">
              <a:lnSpc>
                <a:spcPct val="80000"/>
              </a:lnSpc>
              <a:buFont typeface="Arial" panose="020B0604020202020204"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anose="020B0604020202020204"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anose="020B0604020202020204"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anose="020B0604020202020204"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smtClean="0"/>
              <a:t>standard </a:t>
            </a:r>
          </a:p>
          <a:p>
            <a:pPr lvl="2">
              <a:lnSpc>
                <a:spcPct val="80000"/>
              </a:lnSpc>
              <a:buFont typeface="Arial" panose="020B0604020202020204"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smtClean="0"/>
          </a:p>
          <a:p>
            <a:pPr lvl="1">
              <a:lnSpc>
                <a:spcPct val="80000"/>
              </a:lnSpc>
              <a:spcBef>
                <a:spcPct val="5000"/>
              </a:spcBef>
              <a:buFont typeface="Arial" panose="020B0604020202020204"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endParaRPr lang="en-US" altLang="en-US" sz="1200" dirty="0" smtClean="0"/>
          </a:p>
        </p:txBody>
      </p:sp>
      <p:sp>
        <p:nvSpPr>
          <p:cNvPr id="7171" name="Rectangle 1026"/>
          <p:cNvSpPr>
            <a:spLocks noGrp="1" noChangeArrowheads="1"/>
          </p:cNvSpPr>
          <p:nvPr>
            <p:ph type="title"/>
          </p:nvPr>
        </p:nvSpPr>
        <p:spPr>
          <a:xfrm>
            <a:off x="699448" y="480219"/>
            <a:ext cx="7772400" cy="609600"/>
          </a:xfrm>
        </p:spPr>
        <p:txBody>
          <a:bodyPr lIns="90487" tIns="44450" rIns="90487" bIns="44450"/>
          <a:lstStyle/>
          <a:p>
            <a:r>
              <a:rPr lang="en-US" altLang="en-US" sz="24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367632"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90500" y="534194"/>
            <a:ext cx="8839200" cy="838200"/>
          </a:xfrm>
        </p:spPr>
        <p:txBody>
          <a:bodyPr/>
          <a:lstStyle/>
          <a:p>
            <a:r>
              <a:rPr lang="en-US" altLang="en-US" sz="3200" u="sng" dirty="0" smtClean="0"/>
              <a:t>Participants, Patents, and Duty to Inform</a:t>
            </a:r>
            <a:endParaRPr lang="en-US" altLang="en-US" sz="3200" dirty="0" smtClean="0"/>
          </a:p>
        </p:txBody>
      </p:sp>
      <p:sp>
        <p:nvSpPr>
          <p:cNvPr id="8195" name="Rectangle 1027"/>
          <p:cNvSpPr>
            <a:spLocks noGrp="1" noChangeArrowheads="1"/>
          </p:cNvSpPr>
          <p:nvPr>
            <p:ph type="body" idx="1"/>
          </p:nvPr>
        </p:nvSpPr>
        <p:spPr>
          <a:xfrm>
            <a:off x="-76200" y="14478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76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http://standards.ieee.org/develop/policies/bylaws/sect6-7.html#6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http://standards.ieee.org/develop/policies/opman/sect6.html#6.3</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http://standards.ieee.org/about/sasb/patcom/materials.html</a:t>
            </a:r>
          </a:p>
        </p:txBody>
      </p:sp>
      <p:sp>
        <p:nvSpPr>
          <p:cNvPr id="9220" name="Text Box 6"/>
          <p:cNvSpPr txBox="1">
            <a:spLocks noChangeArrowheads="1"/>
          </p:cNvSpPr>
          <p:nvPr/>
        </p:nvSpPr>
        <p:spPr bwMode="auto">
          <a:xfrm>
            <a:off x="762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96913" y="1761697"/>
            <a:ext cx="7772400" cy="4114800"/>
          </a:xfrm>
        </p:spPr>
        <p:txBody>
          <a:bodyPr/>
          <a:lstStyle/>
          <a:p>
            <a:pPr>
              <a:buFont typeface="Arial" panose="020B0604020202020204" pitchFamily="34" charset="0"/>
              <a:buChar char="•"/>
            </a:pPr>
            <a:r>
              <a:rPr lang="en-US" alt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dirty="0" smtClean="0"/>
              <a:t>Either speak up now or</a:t>
            </a:r>
          </a:p>
          <a:p>
            <a:pPr lvl="1">
              <a:buFont typeface="Arial" panose="020B0604020202020204" pitchFamily="34" charset="0"/>
              <a:buChar char="•"/>
            </a:pPr>
            <a:r>
              <a:rPr lang="en-US" altLang="en-US" sz="2000" dirty="0" smtClean="0"/>
              <a:t>Provide the chair of this group with the identity of the holder(s) of any and all such claims as soon as possible or</a:t>
            </a:r>
          </a:p>
          <a:p>
            <a:pPr lvl="1">
              <a:buFont typeface="Arial" panose="020B0604020202020204" pitchFamily="34" charset="0"/>
              <a:buChar char="•"/>
            </a:pPr>
            <a:r>
              <a:rPr lang="en-US" altLang="en-US" sz="2000" dirty="0" smtClean="0"/>
              <a:t>Cause an LOA to be submitted</a:t>
            </a:r>
          </a:p>
        </p:txBody>
      </p:sp>
      <p:sp>
        <p:nvSpPr>
          <p:cNvPr id="10244" name="Text Box 1028"/>
          <p:cNvSpPr txBox="1">
            <a:spLocks noChangeArrowheads="1"/>
          </p:cNvSpPr>
          <p:nvPr/>
        </p:nvSpPr>
        <p:spPr bwMode="auto">
          <a:xfrm>
            <a:off x="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6173" y="759619"/>
            <a:ext cx="8458200" cy="609600"/>
          </a:xfrm>
        </p:spPr>
        <p:txBody>
          <a:bodyPr/>
          <a:lstStyle/>
          <a:p>
            <a:r>
              <a:rPr lang="en-US" altLang="en-US" sz="3200" u="sng" dirty="0"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428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5715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smtClean="0">
                <a:ea typeface="MS Gothic" panose="020B0609070205080204" pitchFamily="49" charset="-128"/>
              </a:rPr>
              <a:t>(</a:t>
            </a: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a:xfrm>
            <a:off x="8082915" y="6473032"/>
            <a:ext cx="466725" cy="182562"/>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463068</TotalTime>
  <Words>1822</Words>
  <Application>Microsoft Office PowerPoint</Application>
  <PresentationFormat>On-screen Show (4:3)</PresentationFormat>
  <Paragraphs>344</Paragraphs>
  <Slides>17</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MS Gothic</vt:lpstr>
      <vt:lpstr>ＭＳ Ｐゴシック</vt:lpstr>
      <vt:lpstr>Arial</vt:lpstr>
      <vt:lpstr>Helvetica</vt:lpstr>
      <vt:lpstr>Monotype Sorts</vt:lpstr>
      <vt:lpstr>Times New Roman</vt:lpstr>
      <vt:lpstr>802-11-Submission</vt:lpstr>
      <vt:lpstr>Document</vt:lpstr>
      <vt:lpstr>IEEE 802.11 TGmd July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Approve final TGmc minutes</vt:lpstr>
      <vt:lpstr>Standard and Amendment Ratification</vt:lpstr>
      <vt:lpstr>TGmd Schedule</vt:lpstr>
      <vt:lpstr>Alternative A- Incorporate 11ax</vt:lpstr>
      <vt:lpstr>Alternative B – through 11aj only</vt:lpstr>
      <vt:lpstr>July – Sept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2017</cp:keywords>
  <cp:lastModifiedBy>Stanley, Dorothy</cp:lastModifiedBy>
  <cp:revision>2810</cp:revision>
  <cp:lastPrinted>1998-02-10T13:28:06Z</cp:lastPrinted>
  <dcterms:created xsi:type="dcterms:W3CDTF">2005-01-04T21:26:55Z</dcterms:created>
  <dcterms:modified xsi:type="dcterms:W3CDTF">2017-07-09T19:47:47Z</dcterms:modified>
</cp:coreProperties>
</file>