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278" r:id="rId3"/>
    <p:sldId id="632" r:id="rId4"/>
    <p:sldId id="621" r:id="rId5"/>
    <p:sldId id="622" r:id="rId6"/>
    <p:sldId id="623" r:id="rId7"/>
    <p:sldId id="624" r:id="rId8"/>
    <p:sldId id="625" r:id="rId9"/>
    <p:sldId id="620" r:id="rId10"/>
    <p:sldId id="557" r:id="rId11"/>
    <p:sldId id="630" r:id="rId12"/>
    <p:sldId id="629" r:id="rId13"/>
    <p:sldId id="628" r:id="rId14"/>
    <p:sldId id="631" r:id="rId15"/>
    <p:sldId id="616" r:id="rId16"/>
    <p:sldId id="590" r:id="rId17"/>
    <p:sldId id="516" r:id="rId18"/>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45" autoAdjust="0"/>
    <p:restoredTop sz="97436" autoAdjust="0"/>
  </p:normalViewPr>
  <p:slideViewPr>
    <p:cSldViewPr>
      <p:cViewPr varScale="1">
        <p:scale>
          <a:sx n="65" d="100"/>
          <a:sy n="65" d="100"/>
        </p:scale>
        <p:origin x="1604" y="56"/>
      </p:cViewPr>
      <p:guideLst>
        <p:guide orient="horz" pos="2160"/>
        <p:guide pos="288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802.11-17/0872r2</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2017</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802.11-17/0872r2</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2017</a:t>
            </a:r>
            <a:endParaRPr lang="en-US"/>
          </a:p>
        </p:txBody>
      </p:sp>
      <p:sp>
        <p:nvSpPr>
          <p:cNvPr id="28676"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802.11-17/0872r2</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6636191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9880173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4447636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802.11-17/0872r2</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16</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802.11-17/0872r2</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17</a:t>
            </a:fld>
            <a:endParaRPr lang="en-US" smtClean="0"/>
          </a:p>
        </p:txBody>
      </p:sp>
      <p:sp>
        <p:nvSpPr>
          <p:cNvPr id="55302" name="Rectangle 2"/>
          <p:cNvSpPr>
            <a:spLocks noGrp="1" noRot="1" noChangeAspect="1" noChangeArrowheads="1" noTextEdit="1"/>
          </p:cNvSpPr>
          <p:nvPr>
            <p:ph type="sldImg"/>
          </p:nvPr>
        </p:nvSpPr>
        <p:spPr>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802.11-17/0872r2</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802.11-17/0872r1</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2F4B55C-89CD-43B8-B40B-5F80CC9DCDFD}"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r>
              <a:rPr lang="en-US" altLang="en-US" dirty="0" smtClean="0"/>
              <a:t>From</a:t>
            </a:r>
            <a:r>
              <a:rPr lang="en-US" altLang="en-US" baseline="0" dirty="0" smtClean="0"/>
              <a:t> https://development.standards.ieee.org/myproject/Public/mytools/mob/slideset.ppt </a:t>
            </a:r>
            <a:endParaRPr lang="en-GB" altLang="en-US" dirty="0"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96940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E982728-0FDC-4F66-A908-C2CDAB14CF78}"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9644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98D0850A-3ACE-48B7-B581-33C4AB58FF99}" type="slidenum">
              <a:rPr lang="en-US" altLang="en-US"/>
              <a:pPr/>
              <a:t>9</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752C0B67-D6B0-43A6-9069-88AEF567B9C0}" type="slidenum">
              <a:rPr lang="en-US" altLang="en-US">
                <a:ea typeface="MS Gothic" panose="020B0609070205080204" pitchFamily="49" charset="-128"/>
              </a:rPr>
              <a:pPr algn="r" hangingPunct="0">
                <a:buClrTx/>
                <a:buFontTx/>
                <a:buNone/>
              </a:pPr>
              <a:t>9</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2" name="Notes Placeholder 1"/>
          <p:cNvSpPr>
            <a:spLocks noGrp="1"/>
          </p:cNvSpPr>
          <p:nvPr>
            <p:ph type="body" idx="1"/>
          </p:nvPr>
        </p:nvSpPr>
        <p:spPr/>
        <p:txBody>
          <a:bodyPr/>
          <a:lstStyle/>
          <a:p>
            <a:r>
              <a:rPr lang="en-US" dirty="0" smtClean="0"/>
              <a:t>From https://mentor.ieee.org/802-ec/dcn/16/ec-16-0180-03-00EC-ieee-802-participation-slide.ppt </a:t>
            </a:r>
            <a:endParaRPr lang="en-GB" dirty="0"/>
          </a:p>
        </p:txBody>
      </p:sp>
    </p:spTree>
    <p:extLst>
      <p:ext uri="{BB962C8B-B14F-4D97-AF65-F5344CB8AC3E}">
        <p14:creationId xmlns:p14="http://schemas.microsoft.com/office/powerpoint/2010/main" val="28266061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10</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896362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8277945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July 2017</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802.11-17/0872r2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7942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Agenda</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7/11-17-0567-00-000m-minutes-revmd-initial-f2f-mtg-daejeon.docx"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hyperlink" Target="https://mentor.ieee.org/802.11/dcn/17/11-17-0885-02-000m-minutes-revmd-may-and-june-telecons.doc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6/11-16-1072-00-000m-minutes-for-revmc-brc-face-to-face-meeting-sept-12-15.docx"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https://standards.ieee.org/about/sba/index.html" TargetMode="External"/><Relationship Id="rId4" Type="http://schemas.openxmlformats.org/officeDocument/2006/relationships/hyperlink" Target="https://mentor.ieee.org/802.11/dcn/17/11-17-0914-00-000m-revmd-wg-cc-comments.xl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2017</a:t>
            </a:r>
            <a:endParaRPr lang="en-US" sz="1800" dirty="0" smtClean="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685800" y="685800"/>
            <a:ext cx="7924800" cy="1066800"/>
          </a:xfrm>
        </p:spPr>
        <p:txBody>
          <a:bodyPr/>
          <a:lstStyle/>
          <a:p>
            <a:r>
              <a:rPr lang="en-US" altLang="en-US" dirty="0" smtClean="0"/>
              <a:t>IEEE 802.11 </a:t>
            </a:r>
            <a:r>
              <a:rPr lang="en-US" altLang="en-US" dirty="0" err="1" smtClean="0"/>
              <a:t>TGmd</a:t>
            </a:r>
            <a:r>
              <a:rPr lang="en-US" altLang="en-US" dirty="0" smtClean="0"/>
              <a:t> July 2017 Agenda</a:t>
            </a:r>
          </a:p>
        </p:txBody>
      </p:sp>
      <p:sp>
        <p:nvSpPr>
          <p:cNvPr id="2054" name="Rectangle 6"/>
          <p:cNvSpPr>
            <a:spLocks noGrp="1" noChangeArrowheads="1"/>
          </p:cNvSpPr>
          <p:nvPr>
            <p:ph type="body" idx="1"/>
          </p:nvPr>
        </p:nvSpPr>
        <p:spPr>
          <a:xfrm>
            <a:off x="685800" y="1524000"/>
            <a:ext cx="7772400" cy="381000"/>
          </a:xfrm>
        </p:spPr>
        <p:txBody>
          <a:bodyPr/>
          <a:lstStyle/>
          <a:p>
            <a:pPr algn="ctr">
              <a:lnSpc>
                <a:spcPct val="90000"/>
              </a:lnSpc>
              <a:buFontTx/>
              <a:buNone/>
            </a:pPr>
            <a:r>
              <a:rPr lang="en-US" altLang="en-US" sz="2000" dirty="0" smtClean="0"/>
              <a:t>Date:</a:t>
            </a:r>
            <a:r>
              <a:rPr lang="en-US" altLang="en-US" sz="2000" b="0" dirty="0" smtClean="0"/>
              <a:t> </a:t>
            </a:r>
            <a:r>
              <a:rPr lang="en-US" altLang="en-US" sz="2000" b="0" dirty="0" smtClean="0"/>
              <a:t>2017-07-09</a:t>
            </a:r>
            <a:endParaRPr lang="en-US" altLang="en-US" sz="2000" b="0" dirty="0" smtClean="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520700" y="2274888"/>
          <a:ext cx="8102600" cy="2498725"/>
        </p:xfrm>
        <a:graphic>
          <a:graphicData uri="http://schemas.openxmlformats.org/presentationml/2006/ole">
            <mc:AlternateContent xmlns:mc="http://schemas.openxmlformats.org/markup-compatibility/2006">
              <mc:Choice xmlns:v="urn:schemas-microsoft-com:vml" Requires="v">
                <p:oleObj spid="_x0000_s3266"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520700" y="2274888"/>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10</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10</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55320" y="1903412"/>
            <a:ext cx="7772400" cy="4572001"/>
          </a:xfrm>
        </p:spPr>
        <p:txBody>
          <a:bodyPr/>
          <a:lstStyle/>
          <a:p>
            <a:pPr>
              <a:lnSpc>
                <a:spcPct val="80000"/>
              </a:lnSpc>
            </a:pPr>
            <a:r>
              <a:rPr lang="en-US" altLang="en-US" dirty="0" smtClean="0"/>
              <a:t>Approve the minutes of</a:t>
            </a:r>
          </a:p>
          <a:p>
            <a:pPr lvl="1">
              <a:lnSpc>
                <a:spcPct val="80000"/>
              </a:lnSpc>
            </a:pPr>
            <a:r>
              <a:rPr lang="en-US" altLang="en-US" dirty="0" err="1" smtClean="0"/>
              <a:t>TGmd</a:t>
            </a:r>
            <a:r>
              <a:rPr lang="en-US" altLang="en-US" dirty="0" smtClean="0"/>
              <a:t> May 2017 meeting, Daejeon in </a:t>
            </a:r>
            <a:r>
              <a:rPr lang="en-US" altLang="en-US" dirty="0" smtClean="0">
                <a:solidFill>
                  <a:srgbClr val="006600"/>
                </a:solidFill>
                <a:hlinkClick r:id="rId3"/>
              </a:rPr>
              <a:t>https</a:t>
            </a:r>
            <a:r>
              <a:rPr lang="en-US" altLang="en-US" dirty="0">
                <a:solidFill>
                  <a:srgbClr val="006600"/>
                </a:solidFill>
                <a:hlinkClick r:id="rId3"/>
              </a:rPr>
              <a:t>://</a:t>
            </a:r>
            <a:r>
              <a:rPr lang="en-US" altLang="en-US" dirty="0" smtClean="0">
                <a:solidFill>
                  <a:srgbClr val="006600"/>
                </a:solidFill>
                <a:hlinkClick r:id="rId3"/>
              </a:rPr>
              <a:t>mentor.ieee.org/802.11/dcn/17/11-17-0567-00-000m-minutes-revmd-initial-f2f-mtg-daejeon.docx</a:t>
            </a:r>
            <a:r>
              <a:rPr lang="en-US" altLang="en-US" dirty="0" smtClean="0">
                <a:solidFill>
                  <a:srgbClr val="006600"/>
                </a:solidFill>
              </a:rPr>
              <a:t> </a:t>
            </a:r>
            <a:r>
              <a:rPr lang="en-US" altLang="en-US" dirty="0" smtClean="0"/>
              <a:t>and</a:t>
            </a:r>
          </a:p>
          <a:p>
            <a:pPr lvl="1">
              <a:lnSpc>
                <a:spcPct val="80000"/>
              </a:lnSpc>
            </a:pPr>
            <a:r>
              <a:rPr lang="en-US" altLang="en-US" dirty="0" err="1" smtClean="0"/>
              <a:t>TGmd</a:t>
            </a:r>
            <a:r>
              <a:rPr lang="en-US" altLang="en-US" dirty="0" smtClean="0"/>
              <a:t> May 30</a:t>
            </a:r>
            <a:r>
              <a:rPr lang="en-US" altLang="en-US" baseline="30000" dirty="0" smtClean="0"/>
              <a:t>th</a:t>
            </a:r>
            <a:r>
              <a:rPr lang="en-US" altLang="en-US" dirty="0" smtClean="0"/>
              <a:t>, June 23, June 30</a:t>
            </a:r>
            <a:r>
              <a:rPr lang="en-US" altLang="en-US" baseline="30000" dirty="0" smtClean="0"/>
              <a:t>th</a:t>
            </a:r>
            <a:r>
              <a:rPr lang="en-US" altLang="en-US" dirty="0" smtClean="0"/>
              <a:t> teleconferences in  </a:t>
            </a:r>
            <a:r>
              <a:rPr lang="en-US" altLang="en-US" dirty="0" smtClean="0">
                <a:hlinkClick r:id="rId4"/>
              </a:rPr>
              <a:t>https</a:t>
            </a:r>
            <a:r>
              <a:rPr lang="en-US" altLang="en-US" dirty="0">
                <a:hlinkClick r:id="rId4"/>
              </a:rPr>
              <a:t>://</a:t>
            </a:r>
            <a:r>
              <a:rPr lang="en-US" altLang="en-US" dirty="0" smtClean="0">
                <a:hlinkClick r:id="rId4"/>
              </a:rPr>
              <a:t>mentor.ieee.org/802.11/dcn/17/11-17-0885-02-000m-minutes-revmd-may-and-june-telecons.docx</a:t>
            </a:r>
            <a:endParaRPr lang="en-US" altLang="en-US" dirty="0" smtClean="0"/>
          </a:p>
          <a:p>
            <a:pPr lvl="1">
              <a:lnSpc>
                <a:spcPct val="80000"/>
              </a:lnSpc>
            </a:pPr>
            <a:endParaRPr lang="en-US" altLang="en-US" sz="2400" dirty="0" smtClean="0">
              <a:solidFill>
                <a:srgbClr val="006600"/>
              </a:solidFill>
            </a:endParaRPr>
          </a:p>
          <a:p>
            <a:pPr>
              <a:lnSpc>
                <a:spcPct val="80000"/>
              </a:lnSpc>
            </a:pPr>
            <a:r>
              <a:rPr lang="en-US" altLang="en-US" dirty="0" smtClean="0"/>
              <a:t>Moved:</a:t>
            </a:r>
          </a:p>
          <a:p>
            <a:pPr>
              <a:lnSpc>
                <a:spcPct val="80000"/>
              </a:lnSpc>
            </a:pPr>
            <a:r>
              <a:rPr lang="en-US" altLang="en-US" dirty="0" smtClean="0"/>
              <a:t>Seconded:</a:t>
            </a:r>
          </a:p>
          <a:p>
            <a:pPr>
              <a:lnSpc>
                <a:spcPct val="80000"/>
              </a:lnSpc>
            </a:pPr>
            <a:r>
              <a:rPr lang="en-US" altLang="en-US" dirty="0" smtClean="0"/>
              <a:t>Result:</a:t>
            </a:r>
          </a:p>
          <a:p>
            <a:pPr lvl="1">
              <a:lnSpc>
                <a:spcPct val="80000"/>
              </a:lnSpc>
            </a:pPr>
            <a:endParaRPr lang="en-US" altLang="en-US" sz="1600" dirty="0">
              <a:solidFill>
                <a:srgbClr val="006600"/>
              </a:solidFill>
            </a:endParaRPr>
          </a:p>
          <a:p>
            <a:pPr lvl="1">
              <a:lnSpc>
                <a:spcPct val="80000"/>
              </a:lnSpc>
            </a:pPr>
            <a:endParaRPr lang="en-US" altLang="en-US" sz="1600" dirty="0" smtClean="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11</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smtClean="0"/>
              <a:t>Approve final </a:t>
            </a:r>
            <a:r>
              <a:rPr lang="en-US" altLang="en-US" dirty="0" err="1" smtClean="0"/>
              <a:t>TGmc</a:t>
            </a:r>
            <a:r>
              <a:rPr lang="en-US" altLang="en-US" dirty="0" smtClean="0"/>
              <a:t> minutes</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55320" y="1903412"/>
            <a:ext cx="7772400" cy="4572001"/>
          </a:xfrm>
        </p:spPr>
        <p:txBody>
          <a:bodyPr/>
          <a:lstStyle/>
          <a:p>
            <a:pPr>
              <a:lnSpc>
                <a:spcPct val="80000"/>
              </a:lnSpc>
            </a:pPr>
            <a:r>
              <a:rPr lang="en-US" altLang="en-US" dirty="0" smtClean="0"/>
              <a:t>Approve the minutes of</a:t>
            </a:r>
          </a:p>
          <a:p>
            <a:pPr lvl="1">
              <a:lnSpc>
                <a:spcPct val="80000"/>
              </a:lnSpc>
            </a:pPr>
            <a:r>
              <a:rPr lang="en-US" altLang="en-US" dirty="0" err="1" smtClean="0"/>
              <a:t>TGmc</a:t>
            </a:r>
            <a:r>
              <a:rPr lang="en-US" altLang="en-US" dirty="0" smtClean="0"/>
              <a:t> </a:t>
            </a:r>
            <a:r>
              <a:rPr lang="en-US" altLang="en-US" dirty="0"/>
              <a:t>September 2016 </a:t>
            </a:r>
            <a:r>
              <a:rPr lang="en-US" altLang="en-US" dirty="0" smtClean="0"/>
              <a:t>in </a:t>
            </a:r>
            <a:r>
              <a:rPr lang="en-US" altLang="en-US" dirty="0" smtClean="0">
                <a:solidFill>
                  <a:srgbClr val="006600"/>
                </a:solidFill>
                <a:hlinkClick r:id="rId3"/>
              </a:rPr>
              <a:t>https</a:t>
            </a:r>
            <a:r>
              <a:rPr lang="en-US" altLang="en-US" dirty="0">
                <a:solidFill>
                  <a:srgbClr val="006600"/>
                </a:solidFill>
                <a:hlinkClick r:id="rId3"/>
              </a:rPr>
              <a:t>://</a:t>
            </a:r>
            <a:r>
              <a:rPr lang="en-US" altLang="en-US" dirty="0" smtClean="0">
                <a:solidFill>
                  <a:srgbClr val="006600"/>
                </a:solidFill>
                <a:hlinkClick r:id="rId3"/>
              </a:rPr>
              <a:t>mentor.ieee.org/802.11/dcn/16/11-16-1072-00-000m-minutes-for-revmc-brc-face-to-face-meeting-sept-12-15.docx</a:t>
            </a:r>
            <a:endParaRPr lang="en-US" altLang="en-US" dirty="0" smtClean="0">
              <a:solidFill>
                <a:srgbClr val="006600"/>
              </a:solidFill>
            </a:endParaRPr>
          </a:p>
          <a:p>
            <a:pPr lvl="1">
              <a:lnSpc>
                <a:spcPct val="80000"/>
              </a:lnSpc>
            </a:pPr>
            <a:endParaRPr lang="en-US" altLang="en-US" sz="2400" dirty="0" smtClean="0">
              <a:solidFill>
                <a:srgbClr val="006600"/>
              </a:solidFill>
            </a:endParaRPr>
          </a:p>
          <a:p>
            <a:pPr>
              <a:lnSpc>
                <a:spcPct val="80000"/>
              </a:lnSpc>
            </a:pPr>
            <a:r>
              <a:rPr lang="en-US" altLang="en-US" dirty="0" smtClean="0"/>
              <a:t>Moved:</a:t>
            </a:r>
          </a:p>
          <a:p>
            <a:pPr>
              <a:lnSpc>
                <a:spcPct val="80000"/>
              </a:lnSpc>
            </a:pPr>
            <a:r>
              <a:rPr lang="en-US" altLang="en-US" dirty="0" smtClean="0"/>
              <a:t>Seconded:</a:t>
            </a:r>
          </a:p>
          <a:p>
            <a:pPr>
              <a:lnSpc>
                <a:spcPct val="80000"/>
              </a:lnSpc>
            </a:pPr>
            <a:r>
              <a:rPr lang="en-US" altLang="en-US" dirty="0" smtClean="0"/>
              <a:t>Result:</a:t>
            </a:r>
          </a:p>
          <a:p>
            <a:pPr lvl="1">
              <a:lnSpc>
                <a:spcPct val="80000"/>
              </a:lnSpc>
            </a:pPr>
            <a:endParaRPr lang="en-US" altLang="en-US" sz="1600" dirty="0">
              <a:solidFill>
                <a:srgbClr val="006600"/>
              </a:solidFill>
            </a:endParaRPr>
          </a:p>
          <a:p>
            <a:pPr lvl="1">
              <a:lnSpc>
                <a:spcPct val="80000"/>
              </a:lnSpc>
            </a:pPr>
            <a:endParaRPr lang="en-US" altLang="en-US" sz="1600" dirty="0" smtClean="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smtClean="0"/>
          </a:p>
        </p:txBody>
      </p:sp>
    </p:spTree>
    <p:extLst>
      <p:ext uri="{BB962C8B-B14F-4D97-AF65-F5344CB8AC3E}">
        <p14:creationId xmlns:p14="http://schemas.microsoft.com/office/powerpoint/2010/main" val="2388649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12</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smtClean="0"/>
              <a:t>Standard and Amendment Ratification</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7772400" cy="5210175"/>
          </a:xfrm>
        </p:spPr>
        <p:txBody>
          <a:bodyPr/>
          <a:lstStyle/>
          <a:p>
            <a:pPr>
              <a:lnSpc>
                <a:spcPct val="80000"/>
              </a:lnSpc>
            </a:pPr>
            <a:r>
              <a:rPr lang="en-US" altLang="en-US" sz="2000" dirty="0" smtClean="0">
                <a:solidFill>
                  <a:srgbClr val="006600"/>
                </a:solidFill>
              </a:rPr>
              <a:t>IEEE </a:t>
            </a:r>
            <a:r>
              <a:rPr lang="en-US" altLang="en-US" sz="2000" dirty="0" err="1" smtClean="0">
                <a:solidFill>
                  <a:srgbClr val="006600"/>
                </a:solidFill>
              </a:rPr>
              <a:t>Std</a:t>
            </a:r>
            <a:r>
              <a:rPr lang="en-US" altLang="en-US" sz="2000" dirty="0" smtClean="0">
                <a:solidFill>
                  <a:srgbClr val="006600"/>
                </a:solidFill>
              </a:rPr>
              <a:t> 802.11-2016 approved &amp; published December 2016</a:t>
            </a:r>
          </a:p>
          <a:p>
            <a:pPr>
              <a:lnSpc>
                <a:spcPct val="80000"/>
              </a:lnSpc>
            </a:pPr>
            <a:endParaRPr lang="en-US" altLang="en-US" sz="2000" dirty="0" smtClean="0">
              <a:solidFill>
                <a:srgbClr val="006600"/>
              </a:solidFill>
            </a:endParaRPr>
          </a:p>
          <a:p>
            <a:pPr>
              <a:lnSpc>
                <a:spcPct val="80000"/>
              </a:lnSpc>
            </a:pPr>
            <a:r>
              <a:rPr lang="en-US" altLang="en-US" sz="2000" dirty="0" smtClean="0">
                <a:solidFill>
                  <a:srgbClr val="006600"/>
                </a:solidFill>
              </a:rPr>
              <a:t>IEEE </a:t>
            </a:r>
            <a:r>
              <a:rPr lang="en-US" altLang="en-US" sz="2000" dirty="0" err="1" smtClean="0">
                <a:solidFill>
                  <a:srgbClr val="006600"/>
                </a:solidFill>
              </a:rPr>
              <a:t>Std</a:t>
            </a:r>
            <a:r>
              <a:rPr lang="en-US" altLang="en-US" sz="2000" dirty="0" smtClean="0">
                <a:solidFill>
                  <a:srgbClr val="006600"/>
                </a:solidFill>
              </a:rPr>
              <a:t> 802.11ai-2016 approved &amp; published December 2016</a:t>
            </a:r>
          </a:p>
          <a:p>
            <a:pPr>
              <a:lnSpc>
                <a:spcPct val="80000"/>
              </a:lnSpc>
            </a:pPr>
            <a:r>
              <a:rPr lang="en-US" altLang="en-US" sz="2000" dirty="0" smtClean="0">
                <a:solidFill>
                  <a:srgbClr val="006600"/>
                </a:solidFill>
              </a:rPr>
              <a:t>IEEE </a:t>
            </a:r>
            <a:r>
              <a:rPr lang="en-US" altLang="en-US" sz="2000" dirty="0" err="1" smtClean="0">
                <a:solidFill>
                  <a:srgbClr val="006600"/>
                </a:solidFill>
              </a:rPr>
              <a:t>Std</a:t>
            </a:r>
            <a:r>
              <a:rPr lang="en-US" altLang="en-US" sz="2000" dirty="0" smtClean="0">
                <a:solidFill>
                  <a:srgbClr val="006600"/>
                </a:solidFill>
              </a:rPr>
              <a:t> 802.11ah-2016 approved December 2016; publication expected 2016</a:t>
            </a:r>
          </a:p>
          <a:p>
            <a:pPr>
              <a:lnSpc>
                <a:spcPct val="80000"/>
              </a:lnSpc>
            </a:pPr>
            <a:endParaRPr lang="en-US" altLang="en-US" sz="2000" dirty="0" smtClean="0">
              <a:solidFill>
                <a:srgbClr val="006600"/>
              </a:solidFill>
            </a:endParaRPr>
          </a:p>
          <a:p>
            <a:pPr>
              <a:lnSpc>
                <a:spcPct val="80000"/>
              </a:lnSpc>
            </a:pPr>
            <a:r>
              <a:rPr lang="en-US" altLang="en-US" sz="2000" dirty="0" smtClean="0">
                <a:solidFill>
                  <a:srgbClr val="006600"/>
                </a:solidFill>
              </a:rPr>
              <a:t>P802.11aq – Aug 2017</a:t>
            </a:r>
          </a:p>
          <a:p>
            <a:pPr>
              <a:lnSpc>
                <a:spcPct val="80000"/>
              </a:lnSpc>
            </a:pPr>
            <a:r>
              <a:rPr lang="en-US" altLang="en-US" sz="2000" dirty="0" smtClean="0">
                <a:solidFill>
                  <a:srgbClr val="006600"/>
                </a:solidFill>
              </a:rPr>
              <a:t>P802.11ak – Nov 2017</a:t>
            </a:r>
          </a:p>
          <a:p>
            <a:pPr>
              <a:lnSpc>
                <a:spcPct val="80000"/>
              </a:lnSpc>
            </a:pPr>
            <a:r>
              <a:rPr lang="en-US" altLang="en-US" sz="2000" dirty="0" smtClean="0">
                <a:solidFill>
                  <a:srgbClr val="006600"/>
                </a:solidFill>
              </a:rPr>
              <a:t>P802.11aj – Dec 2017</a:t>
            </a:r>
          </a:p>
          <a:p>
            <a:pPr>
              <a:lnSpc>
                <a:spcPct val="80000"/>
              </a:lnSpc>
            </a:pPr>
            <a:endParaRPr lang="en-US" altLang="en-US" sz="2000" dirty="0" smtClean="0">
              <a:solidFill>
                <a:srgbClr val="006600"/>
              </a:solidFill>
            </a:endParaRPr>
          </a:p>
          <a:p>
            <a:pPr>
              <a:lnSpc>
                <a:spcPct val="80000"/>
              </a:lnSpc>
            </a:pPr>
            <a:r>
              <a:rPr lang="en-US" altLang="en-US" sz="2000" dirty="0" smtClean="0">
                <a:solidFill>
                  <a:srgbClr val="006600"/>
                </a:solidFill>
              </a:rPr>
              <a:t>P802.11ax – July 2019</a:t>
            </a:r>
          </a:p>
          <a:p>
            <a:pPr>
              <a:lnSpc>
                <a:spcPct val="80000"/>
              </a:lnSpc>
            </a:pPr>
            <a:r>
              <a:rPr lang="en-US" altLang="en-US" sz="2000" dirty="0" smtClean="0">
                <a:solidFill>
                  <a:srgbClr val="006600"/>
                </a:solidFill>
              </a:rPr>
              <a:t>P802.11ay – Nov 2019</a:t>
            </a:r>
          </a:p>
          <a:p>
            <a:pPr>
              <a:lnSpc>
                <a:spcPct val="80000"/>
              </a:lnSpc>
            </a:pPr>
            <a:endParaRPr lang="en-US" altLang="en-US" sz="2000" dirty="0" smtClean="0">
              <a:solidFill>
                <a:srgbClr val="006600"/>
              </a:solidFill>
            </a:endParaRPr>
          </a:p>
          <a:p>
            <a:pPr>
              <a:lnSpc>
                <a:spcPct val="80000"/>
              </a:lnSpc>
            </a:pPr>
            <a:r>
              <a:rPr lang="en-US" altLang="en-US" sz="2000" dirty="0" smtClean="0">
                <a:solidFill>
                  <a:srgbClr val="006600"/>
                </a:solidFill>
              </a:rPr>
              <a:t>P802.11ba – Jul 2020</a:t>
            </a:r>
          </a:p>
          <a:p>
            <a:pPr>
              <a:lnSpc>
                <a:spcPct val="80000"/>
              </a:lnSpc>
            </a:pPr>
            <a:r>
              <a:rPr lang="en-US" altLang="en-US" sz="2000" dirty="0" smtClean="0">
                <a:solidFill>
                  <a:srgbClr val="006600"/>
                </a:solidFill>
              </a:rPr>
              <a:t>P802.11az </a:t>
            </a:r>
            <a:r>
              <a:rPr lang="en-US" altLang="en-US" sz="2000" dirty="0">
                <a:solidFill>
                  <a:srgbClr val="006600"/>
                </a:solidFill>
              </a:rPr>
              <a:t>– Mar 2021</a:t>
            </a:r>
          </a:p>
          <a:p>
            <a:pPr>
              <a:lnSpc>
                <a:spcPct val="80000"/>
              </a:lnSpc>
            </a:pPr>
            <a:endParaRPr lang="en-US" altLang="en-US" sz="2000" dirty="0" smtClean="0"/>
          </a:p>
        </p:txBody>
      </p:sp>
      <p:sp>
        <p:nvSpPr>
          <p:cNvPr id="2" name="Left Arrow 1"/>
          <p:cNvSpPr/>
          <p:nvPr/>
        </p:nvSpPr>
        <p:spPr bwMode="auto">
          <a:xfrm>
            <a:off x="3962400" y="3886200"/>
            <a:ext cx="4419600" cy="533400"/>
          </a:xfrm>
          <a:prstGeom prst="leftArrow">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Currently an 18 month window, could change</a:t>
            </a:r>
            <a:endParaRPr kumimoji="0" lang="en-GB" sz="1600" b="1"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13</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err="1" smtClean="0"/>
              <a:t>TGmd</a:t>
            </a:r>
            <a:r>
              <a:rPr lang="en-US" altLang="en-US" dirty="0" smtClean="0"/>
              <a:t> Schedule</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7772400" cy="5210175"/>
          </a:xfrm>
        </p:spPr>
        <p:txBody>
          <a:bodyPr/>
          <a:lstStyle/>
          <a:p>
            <a:pPr>
              <a:lnSpc>
                <a:spcPct val="80000"/>
              </a:lnSpc>
            </a:pPr>
            <a:r>
              <a:rPr lang="en-US" altLang="en-US" sz="2000" dirty="0" smtClean="0">
                <a:solidFill>
                  <a:srgbClr val="006600"/>
                </a:solidFill>
              </a:rPr>
              <a:t>March 2017 – PAR Approval</a:t>
            </a:r>
          </a:p>
          <a:p>
            <a:pPr>
              <a:lnSpc>
                <a:spcPct val="80000"/>
              </a:lnSpc>
            </a:pPr>
            <a:r>
              <a:rPr lang="en-US" altLang="en-US" sz="2000" dirty="0" smtClean="0">
                <a:solidFill>
                  <a:srgbClr val="006600"/>
                </a:solidFill>
              </a:rPr>
              <a:t>May 2017 – Initial meeting, issue comment collection on IEEE </a:t>
            </a:r>
            <a:r>
              <a:rPr lang="en-US" altLang="en-US" sz="2000" dirty="0" err="1" smtClean="0">
                <a:solidFill>
                  <a:srgbClr val="006600"/>
                </a:solidFill>
              </a:rPr>
              <a:t>Std</a:t>
            </a:r>
            <a:r>
              <a:rPr lang="en-US" altLang="en-US" sz="2000" dirty="0" smtClean="0">
                <a:solidFill>
                  <a:srgbClr val="006600"/>
                </a:solidFill>
              </a:rPr>
              <a:t> 802.11-2016</a:t>
            </a:r>
          </a:p>
          <a:p>
            <a:pPr>
              <a:lnSpc>
                <a:spcPct val="80000"/>
              </a:lnSpc>
            </a:pPr>
            <a:r>
              <a:rPr lang="en-US" altLang="en-US" sz="2000" dirty="0" smtClean="0">
                <a:solidFill>
                  <a:srgbClr val="006600"/>
                </a:solidFill>
              </a:rPr>
              <a:t>July 2017 – Begin processing CC input, 11ai integration</a:t>
            </a:r>
          </a:p>
          <a:p>
            <a:pPr>
              <a:lnSpc>
                <a:spcPct val="80000"/>
              </a:lnSpc>
            </a:pPr>
            <a:endParaRPr lang="en-US" altLang="en-US" sz="2000" dirty="0" smtClean="0"/>
          </a:p>
          <a:p>
            <a:pPr>
              <a:lnSpc>
                <a:spcPct val="80000"/>
              </a:lnSpc>
            </a:pPr>
            <a:r>
              <a:rPr lang="en-US" altLang="en-US" sz="2000" dirty="0" smtClean="0"/>
              <a:t>Alternative A: </a:t>
            </a:r>
          </a:p>
          <a:p>
            <a:pPr lvl="1">
              <a:lnSpc>
                <a:spcPct val="80000"/>
              </a:lnSpc>
            </a:pPr>
            <a:r>
              <a:rPr lang="en-US" altLang="en-US" sz="1600" dirty="0" smtClean="0"/>
              <a:t>Incorporate 11ai, ah, </a:t>
            </a:r>
            <a:r>
              <a:rPr lang="en-US" altLang="en-US" sz="1600" dirty="0" err="1" smtClean="0"/>
              <a:t>aj</a:t>
            </a:r>
            <a:r>
              <a:rPr lang="en-US" altLang="en-US" sz="1600" dirty="0" smtClean="0"/>
              <a:t>, </a:t>
            </a:r>
            <a:r>
              <a:rPr lang="en-US" altLang="en-US" sz="1600" dirty="0" err="1" smtClean="0"/>
              <a:t>ak</a:t>
            </a:r>
            <a:r>
              <a:rPr lang="en-US" altLang="en-US" sz="1600" dirty="0" smtClean="0"/>
              <a:t>, </a:t>
            </a:r>
            <a:r>
              <a:rPr lang="en-US" altLang="en-US" sz="1600" dirty="0" err="1" smtClean="0"/>
              <a:t>aq</a:t>
            </a:r>
            <a:r>
              <a:rPr lang="en-US" altLang="en-US" sz="1600" dirty="0" smtClean="0"/>
              <a:t>, ax (current July 2019, assume Oct 2019). </a:t>
            </a:r>
          </a:p>
          <a:p>
            <a:pPr lvl="1">
              <a:lnSpc>
                <a:spcPct val="80000"/>
              </a:lnSpc>
            </a:pPr>
            <a:r>
              <a:rPr lang="en-US" altLang="en-US" sz="1600" dirty="0" smtClean="0"/>
              <a:t>Do not incorporate 11ay (Nov 2019 current, assume June 2020), </a:t>
            </a:r>
            <a:r>
              <a:rPr lang="en-US" altLang="en-US" sz="1600" dirty="0" err="1" smtClean="0"/>
              <a:t>az</a:t>
            </a:r>
            <a:r>
              <a:rPr lang="en-US" altLang="en-US" sz="1600" dirty="0" smtClean="0"/>
              <a:t> (current March 2021), </a:t>
            </a:r>
            <a:r>
              <a:rPr lang="en-US" altLang="en-US" sz="1600" dirty="0" err="1" smtClean="0"/>
              <a:t>ba</a:t>
            </a:r>
            <a:r>
              <a:rPr lang="en-US" altLang="en-US" sz="1600" dirty="0" smtClean="0"/>
              <a:t> (current July 2020)</a:t>
            </a:r>
          </a:p>
          <a:p>
            <a:pPr lvl="1">
              <a:lnSpc>
                <a:spcPct val="80000"/>
              </a:lnSpc>
            </a:pPr>
            <a:r>
              <a:rPr lang="en-US" altLang="en-US" sz="1600" dirty="0" smtClean="0"/>
              <a:t>Publish in 2020</a:t>
            </a:r>
          </a:p>
          <a:p>
            <a:pPr lvl="1">
              <a:lnSpc>
                <a:spcPct val="80000"/>
              </a:lnSpc>
            </a:pPr>
            <a:r>
              <a:rPr lang="en-US" altLang="en-US" sz="1600" dirty="0" smtClean="0"/>
              <a:t>Incorporates key PHY amendment as did 802.11-2016 (11ac, 11ad), 802.11-2012 (11n)</a:t>
            </a:r>
          </a:p>
          <a:p>
            <a:pPr lvl="1">
              <a:lnSpc>
                <a:spcPct val="80000"/>
              </a:lnSpc>
            </a:pPr>
            <a:endParaRPr lang="en-US" altLang="en-US" sz="1600" dirty="0"/>
          </a:p>
          <a:p>
            <a:pPr>
              <a:lnSpc>
                <a:spcPct val="80000"/>
              </a:lnSpc>
            </a:pPr>
            <a:r>
              <a:rPr lang="en-US" altLang="en-US" sz="2000" dirty="0" smtClean="0"/>
              <a:t>Alternative </a:t>
            </a:r>
            <a:r>
              <a:rPr lang="en-US" altLang="en-US" sz="2000" dirty="0"/>
              <a:t>B</a:t>
            </a:r>
            <a:r>
              <a:rPr lang="en-US" altLang="en-US" sz="2000" dirty="0" smtClean="0"/>
              <a:t>: </a:t>
            </a:r>
            <a:endParaRPr lang="en-US" altLang="en-US" sz="2000" dirty="0"/>
          </a:p>
          <a:p>
            <a:pPr lvl="1">
              <a:lnSpc>
                <a:spcPct val="80000"/>
              </a:lnSpc>
            </a:pPr>
            <a:r>
              <a:rPr lang="en-US" altLang="en-US" sz="1600" dirty="0"/>
              <a:t>Incorporate 11ai, ah, </a:t>
            </a:r>
            <a:r>
              <a:rPr lang="en-US" altLang="en-US" sz="1600" dirty="0" err="1"/>
              <a:t>aj</a:t>
            </a:r>
            <a:r>
              <a:rPr lang="en-US" altLang="en-US" sz="1600" dirty="0"/>
              <a:t>, </a:t>
            </a:r>
            <a:r>
              <a:rPr lang="en-US" altLang="en-US" sz="1600" dirty="0" err="1"/>
              <a:t>ak</a:t>
            </a:r>
            <a:r>
              <a:rPr lang="en-US" altLang="en-US" sz="1600" dirty="0"/>
              <a:t>, </a:t>
            </a:r>
            <a:r>
              <a:rPr lang="en-US" altLang="en-US" sz="1600" dirty="0" err="1" smtClean="0"/>
              <a:t>aq</a:t>
            </a:r>
            <a:r>
              <a:rPr lang="en-US" altLang="en-US" sz="1600" dirty="0" smtClean="0"/>
              <a:t> </a:t>
            </a:r>
            <a:endParaRPr lang="en-US" altLang="en-US" sz="1600" dirty="0"/>
          </a:p>
          <a:p>
            <a:pPr lvl="1">
              <a:lnSpc>
                <a:spcPct val="80000"/>
              </a:lnSpc>
            </a:pPr>
            <a:r>
              <a:rPr lang="en-US" altLang="en-US" sz="1600" dirty="0"/>
              <a:t>Do not incorporate </a:t>
            </a:r>
            <a:r>
              <a:rPr lang="en-US" altLang="en-US" sz="1600" dirty="0" smtClean="0"/>
              <a:t>11ax (current </a:t>
            </a:r>
            <a:r>
              <a:rPr lang="en-US" altLang="en-US" sz="1600" dirty="0"/>
              <a:t>July 2019, assume Oct 2019</a:t>
            </a:r>
            <a:r>
              <a:rPr lang="en-US" altLang="en-US" sz="1600" dirty="0" smtClean="0"/>
              <a:t>), 11ay </a:t>
            </a:r>
            <a:r>
              <a:rPr lang="en-US" altLang="en-US" sz="1600" dirty="0"/>
              <a:t>(Nov 2019 current, assume June 2020), </a:t>
            </a:r>
            <a:r>
              <a:rPr lang="en-US" altLang="en-US" sz="1600" dirty="0" err="1"/>
              <a:t>az</a:t>
            </a:r>
            <a:r>
              <a:rPr lang="en-US" altLang="en-US" sz="1600" dirty="0"/>
              <a:t> (current March 2021), </a:t>
            </a:r>
            <a:r>
              <a:rPr lang="en-US" altLang="en-US" sz="1600" dirty="0" err="1"/>
              <a:t>ba</a:t>
            </a:r>
            <a:r>
              <a:rPr lang="en-US" altLang="en-US" sz="1600" dirty="0"/>
              <a:t> (current July 2020)</a:t>
            </a:r>
          </a:p>
          <a:p>
            <a:pPr lvl="1">
              <a:lnSpc>
                <a:spcPct val="80000"/>
              </a:lnSpc>
            </a:pPr>
            <a:r>
              <a:rPr lang="en-US" altLang="en-US" sz="1600" dirty="0"/>
              <a:t>Publish in 2020</a:t>
            </a:r>
          </a:p>
          <a:p>
            <a:pPr lvl="1">
              <a:lnSpc>
                <a:spcPct val="80000"/>
              </a:lnSpc>
            </a:pPr>
            <a:r>
              <a:rPr lang="en-US" altLang="en-US" sz="1600" dirty="0" smtClean="0"/>
              <a:t>Does not incorporate </a:t>
            </a:r>
            <a:r>
              <a:rPr lang="en-US" altLang="en-US" sz="1600" dirty="0"/>
              <a:t>key PHY amendment as did 802.11-2016 (11ac, 11ad), 802.11-2012 (11n)</a:t>
            </a:r>
          </a:p>
          <a:p>
            <a:pPr>
              <a:lnSpc>
                <a:spcPct val="80000"/>
              </a:lnSpc>
            </a:pPr>
            <a:endParaRPr lang="en-US" altLang="en-US" dirty="0" smtClean="0"/>
          </a:p>
          <a:p>
            <a:pPr lvl="1">
              <a:lnSpc>
                <a:spcPct val="80000"/>
              </a:lnSpc>
            </a:pPr>
            <a:endParaRPr lang="en-US" altLang="en-US" sz="1600" dirty="0"/>
          </a:p>
        </p:txBody>
      </p:sp>
      <p:sp>
        <p:nvSpPr>
          <p:cNvPr id="2" name="Rectangle 1"/>
          <p:cNvSpPr/>
          <p:nvPr/>
        </p:nvSpPr>
        <p:spPr>
          <a:xfrm>
            <a:off x="4757346" y="4419600"/>
            <a:ext cx="3700854" cy="707886"/>
          </a:xfrm>
          <a:prstGeom prst="rect">
            <a:avLst/>
          </a:prstGeom>
          <a:noFill/>
        </p:spPr>
        <p:txBody>
          <a:bodyPr wrap="square" lIns="91440" tIns="45720" rIns="91440" bIns="45720">
            <a:spAutoFit/>
          </a:bodyPr>
          <a:lstStyle/>
          <a:p>
            <a:pPr algn="ctr"/>
            <a:r>
              <a:rPr lang="en-US" sz="4000" b="1" spc="50" dirty="0" smtClean="0">
                <a:ln w="9525" cmpd="sng">
                  <a:solidFill>
                    <a:schemeClr val="accent1"/>
                  </a:solidFill>
                  <a:prstDash val="solid"/>
                </a:ln>
                <a:solidFill>
                  <a:srgbClr val="70AD47">
                    <a:tint val="1000"/>
                  </a:srgbClr>
                </a:solidFill>
                <a:effectLst>
                  <a:glow rad="38100">
                    <a:schemeClr val="accent1">
                      <a:alpha val="40000"/>
                    </a:schemeClr>
                  </a:glow>
                </a:effectLst>
              </a:rPr>
              <a:t>For discussion</a:t>
            </a:r>
            <a:endParaRPr lang="en-US" sz="40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Tree>
    <p:extLst>
      <p:ext uri="{BB962C8B-B14F-4D97-AF65-F5344CB8AC3E}">
        <p14:creationId xmlns:p14="http://schemas.microsoft.com/office/powerpoint/2010/main" val="21789074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14</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smtClean="0"/>
              <a:t>Alternative A- Incorporate 11ax</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7772400" cy="5210175"/>
          </a:xfrm>
        </p:spPr>
        <p:txBody>
          <a:bodyPr/>
          <a:lstStyle/>
          <a:p>
            <a:pPr>
              <a:lnSpc>
                <a:spcPct val="80000"/>
              </a:lnSpc>
            </a:pPr>
            <a:r>
              <a:rPr lang="en-US" altLang="en-US" sz="2000" dirty="0" smtClean="0"/>
              <a:t>September </a:t>
            </a:r>
            <a:r>
              <a:rPr lang="en-US" altLang="en-US" sz="2000" dirty="0"/>
              <a:t>2017 – Complete 11ah </a:t>
            </a:r>
            <a:r>
              <a:rPr lang="en-US" altLang="en-US" sz="2000" dirty="0" smtClean="0"/>
              <a:t>integration</a:t>
            </a:r>
            <a:endParaRPr lang="en-US" altLang="en-US" sz="2000" dirty="0"/>
          </a:p>
          <a:p>
            <a:pPr>
              <a:lnSpc>
                <a:spcPct val="80000"/>
              </a:lnSpc>
            </a:pPr>
            <a:r>
              <a:rPr lang="en-US" altLang="en-US" sz="2000" dirty="0" smtClean="0"/>
              <a:t>November 2017 </a:t>
            </a:r>
            <a:r>
              <a:rPr lang="en-US" altLang="en-US" sz="2000" dirty="0"/>
              <a:t>– Complete </a:t>
            </a:r>
            <a:r>
              <a:rPr lang="en-US" altLang="en-US" sz="2000" dirty="0" smtClean="0"/>
              <a:t>11aq (current Sept 2017) integration</a:t>
            </a:r>
          </a:p>
          <a:p>
            <a:pPr>
              <a:lnSpc>
                <a:spcPct val="80000"/>
              </a:lnSpc>
            </a:pPr>
            <a:r>
              <a:rPr lang="en-US" altLang="en-US" sz="2000" dirty="0" smtClean="0"/>
              <a:t>Jan 2018 – Initial WGLB</a:t>
            </a:r>
          </a:p>
          <a:p>
            <a:pPr>
              <a:lnSpc>
                <a:spcPct val="80000"/>
              </a:lnSpc>
            </a:pPr>
            <a:r>
              <a:rPr lang="en-US" altLang="en-US" sz="2000" dirty="0" smtClean="0"/>
              <a:t>March 2018 – Complete 11ak, </a:t>
            </a:r>
            <a:r>
              <a:rPr lang="en-US" altLang="en-US" sz="2000" dirty="0" err="1" smtClean="0"/>
              <a:t>aj</a:t>
            </a:r>
            <a:r>
              <a:rPr lang="en-US" altLang="en-US" sz="2000" dirty="0" smtClean="0"/>
              <a:t> ( current Dec 2017) integration </a:t>
            </a:r>
          </a:p>
          <a:p>
            <a:pPr>
              <a:lnSpc>
                <a:spcPct val="80000"/>
              </a:lnSpc>
            </a:pPr>
            <a:r>
              <a:rPr lang="en-US" altLang="en-US" sz="2000" dirty="0" smtClean="0"/>
              <a:t>September </a:t>
            </a:r>
            <a:r>
              <a:rPr lang="en-US" altLang="en-US" sz="2000" dirty="0"/>
              <a:t>2018 –</a:t>
            </a:r>
            <a:r>
              <a:rPr lang="en-US" altLang="en-US" sz="2000" dirty="0" smtClean="0"/>
              <a:t>D2.0 </a:t>
            </a:r>
            <a:r>
              <a:rPr lang="en-US" altLang="en-US" sz="2000" dirty="0"/>
              <a:t>Recirculation LB </a:t>
            </a:r>
          </a:p>
          <a:p>
            <a:pPr>
              <a:lnSpc>
                <a:spcPct val="80000"/>
              </a:lnSpc>
            </a:pPr>
            <a:r>
              <a:rPr lang="en-US" altLang="en-US" sz="2000" dirty="0" smtClean="0"/>
              <a:t>Jan/Mar 2019 </a:t>
            </a:r>
            <a:r>
              <a:rPr lang="en-US" altLang="en-US" sz="2000" dirty="0"/>
              <a:t>– </a:t>
            </a:r>
            <a:r>
              <a:rPr lang="en-US" altLang="en-US" sz="2000" dirty="0" smtClean="0"/>
              <a:t>D3.0/D4.0 Recirculation LB</a:t>
            </a:r>
          </a:p>
          <a:p>
            <a:pPr>
              <a:lnSpc>
                <a:spcPct val="80000"/>
              </a:lnSpc>
            </a:pPr>
            <a:r>
              <a:rPr lang="en-US" altLang="en-US" sz="2000" dirty="0" smtClean="0"/>
              <a:t>April 2019 – Initial SB D4.0</a:t>
            </a:r>
            <a:endParaRPr lang="en-US" altLang="en-US" sz="2000" dirty="0"/>
          </a:p>
          <a:p>
            <a:pPr>
              <a:lnSpc>
                <a:spcPct val="80000"/>
              </a:lnSpc>
            </a:pPr>
            <a:r>
              <a:rPr lang="en-US" altLang="en-US" sz="2000" dirty="0" smtClean="0"/>
              <a:t>October </a:t>
            </a:r>
            <a:r>
              <a:rPr lang="en-US" altLang="en-US" sz="2000" dirty="0"/>
              <a:t>2019 – </a:t>
            </a:r>
            <a:r>
              <a:rPr lang="en-US" altLang="en-US" sz="2000" dirty="0" smtClean="0"/>
              <a:t>D5.0 </a:t>
            </a:r>
            <a:r>
              <a:rPr lang="en-US" altLang="en-US" sz="2000" dirty="0"/>
              <a:t>Recirculation SB</a:t>
            </a:r>
          </a:p>
          <a:p>
            <a:pPr>
              <a:lnSpc>
                <a:spcPct val="80000"/>
              </a:lnSpc>
            </a:pPr>
            <a:r>
              <a:rPr lang="en-US" altLang="en-US" sz="2000" dirty="0" smtClean="0"/>
              <a:t>Jan 2020 – D6.0 Recirculation SB incorporating 11ax</a:t>
            </a:r>
          </a:p>
          <a:p>
            <a:pPr>
              <a:lnSpc>
                <a:spcPct val="80000"/>
              </a:lnSpc>
            </a:pPr>
            <a:r>
              <a:rPr lang="en-US" altLang="en-US" sz="2000" dirty="0" smtClean="0">
                <a:solidFill>
                  <a:srgbClr val="0070C0"/>
                </a:solidFill>
              </a:rPr>
              <a:t>&lt;11ax schedule dependency&gt;</a:t>
            </a:r>
          </a:p>
          <a:p>
            <a:pPr>
              <a:lnSpc>
                <a:spcPct val="80000"/>
              </a:lnSpc>
            </a:pPr>
            <a:r>
              <a:rPr lang="en-US" altLang="en-US" sz="2000" dirty="0" smtClean="0"/>
              <a:t>June 2020 – </a:t>
            </a:r>
            <a:r>
              <a:rPr lang="en-US" altLang="en-US" sz="2000" dirty="0" err="1" smtClean="0"/>
              <a:t>Revcom</a:t>
            </a:r>
            <a:r>
              <a:rPr lang="en-US" altLang="en-US" sz="2000" dirty="0" smtClean="0"/>
              <a:t>/SASB approval</a:t>
            </a:r>
          </a:p>
          <a:p>
            <a:pPr>
              <a:lnSpc>
                <a:spcPct val="80000"/>
              </a:lnSpc>
            </a:pPr>
            <a:endParaRPr lang="en-US" altLang="en-US" sz="2000" dirty="0"/>
          </a:p>
          <a:p>
            <a:pPr>
              <a:lnSpc>
                <a:spcPct val="80000"/>
              </a:lnSpc>
            </a:pPr>
            <a:r>
              <a:rPr lang="en-US" altLang="en-US" sz="2000" dirty="0"/>
              <a:t>Will require off-month ad-hoc meetings</a:t>
            </a:r>
          </a:p>
          <a:p>
            <a:pPr>
              <a:lnSpc>
                <a:spcPct val="80000"/>
              </a:lnSpc>
            </a:pPr>
            <a:endParaRPr lang="en-US" altLang="en-US" sz="2000" dirty="0" smtClean="0"/>
          </a:p>
        </p:txBody>
      </p:sp>
      <p:sp>
        <p:nvSpPr>
          <p:cNvPr id="2" name="Rectangle 1"/>
          <p:cNvSpPr/>
          <p:nvPr/>
        </p:nvSpPr>
        <p:spPr>
          <a:xfrm>
            <a:off x="4601308" y="5486400"/>
            <a:ext cx="3700854" cy="707886"/>
          </a:xfrm>
          <a:prstGeom prst="rect">
            <a:avLst/>
          </a:prstGeom>
          <a:noFill/>
        </p:spPr>
        <p:txBody>
          <a:bodyPr wrap="square" lIns="91440" tIns="45720" rIns="91440" bIns="45720">
            <a:spAutoFit/>
          </a:bodyPr>
          <a:lstStyle/>
          <a:p>
            <a:pPr algn="ctr"/>
            <a:r>
              <a:rPr lang="en-US" sz="4000" b="1" spc="50" dirty="0" smtClean="0">
                <a:ln w="9525" cmpd="sng">
                  <a:solidFill>
                    <a:schemeClr val="accent1"/>
                  </a:solidFill>
                  <a:prstDash val="solid"/>
                </a:ln>
                <a:solidFill>
                  <a:srgbClr val="70AD47">
                    <a:tint val="1000"/>
                  </a:srgbClr>
                </a:solidFill>
                <a:effectLst>
                  <a:glow rad="38100">
                    <a:schemeClr val="accent1">
                      <a:alpha val="40000"/>
                    </a:schemeClr>
                  </a:glow>
                </a:effectLst>
              </a:rPr>
              <a:t>For discussion</a:t>
            </a:r>
            <a:endParaRPr lang="en-US" sz="40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Tree>
    <p:extLst>
      <p:ext uri="{BB962C8B-B14F-4D97-AF65-F5344CB8AC3E}">
        <p14:creationId xmlns:p14="http://schemas.microsoft.com/office/powerpoint/2010/main" val="2659445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15</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smtClean="0"/>
              <a:t>Alternative B – through 11aj only</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7772400" cy="5210175"/>
          </a:xfrm>
        </p:spPr>
        <p:txBody>
          <a:bodyPr/>
          <a:lstStyle/>
          <a:p>
            <a:pPr>
              <a:lnSpc>
                <a:spcPct val="80000"/>
              </a:lnSpc>
            </a:pPr>
            <a:r>
              <a:rPr lang="en-US" altLang="en-US" sz="2000" dirty="0"/>
              <a:t>September 2017 – Complete 11ah integration</a:t>
            </a:r>
          </a:p>
          <a:p>
            <a:pPr>
              <a:lnSpc>
                <a:spcPct val="80000"/>
              </a:lnSpc>
            </a:pPr>
            <a:r>
              <a:rPr lang="en-US" altLang="en-US" sz="2000" dirty="0"/>
              <a:t>November 2017 – Complete 11aq (current Sept 2017) integration</a:t>
            </a:r>
          </a:p>
          <a:p>
            <a:pPr>
              <a:lnSpc>
                <a:spcPct val="80000"/>
              </a:lnSpc>
            </a:pPr>
            <a:r>
              <a:rPr lang="en-US" altLang="en-US" sz="2000" dirty="0"/>
              <a:t>Jan 2018 – Initial WGLB</a:t>
            </a:r>
          </a:p>
          <a:p>
            <a:pPr>
              <a:lnSpc>
                <a:spcPct val="80000"/>
              </a:lnSpc>
            </a:pPr>
            <a:r>
              <a:rPr lang="en-US" altLang="en-US" sz="2000" dirty="0"/>
              <a:t>March 2018 – Complete 11ak, </a:t>
            </a:r>
            <a:r>
              <a:rPr lang="en-US" altLang="en-US" sz="2000" dirty="0" err="1"/>
              <a:t>aj</a:t>
            </a:r>
            <a:r>
              <a:rPr lang="en-US" altLang="en-US" sz="2000" dirty="0"/>
              <a:t> ( current Dec 2017) integration </a:t>
            </a:r>
          </a:p>
          <a:p>
            <a:pPr>
              <a:lnSpc>
                <a:spcPct val="80000"/>
              </a:lnSpc>
            </a:pPr>
            <a:r>
              <a:rPr lang="en-US" altLang="en-US" sz="2000" dirty="0"/>
              <a:t>September 2018 –D2.0 Recirculation LB </a:t>
            </a:r>
          </a:p>
          <a:p>
            <a:pPr>
              <a:lnSpc>
                <a:spcPct val="80000"/>
              </a:lnSpc>
            </a:pPr>
            <a:r>
              <a:rPr lang="en-US" altLang="en-US" sz="2000" dirty="0"/>
              <a:t>Jan/Mar 2019 – D3.0/D4.0 Recirculation LB</a:t>
            </a:r>
          </a:p>
          <a:p>
            <a:pPr>
              <a:lnSpc>
                <a:spcPct val="80000"/>
              </a:lnSpc>
            </a:pPr>
            <a:r>
              <a:rPr lang="en-US" altLang="en-US" sz="2000" dirty="0"/>
              <a:t>April 2019 – Initial SB D4.0</a:t>
            </a:r>
          </a:p>
          <a:p>
            <a:pPr>
              <a:lnSpc>
                <a:spcPct val="80000"/>
              </a:lnSpc>
            </a:pPr>
            <a:r>
              <a:rPr lang="en-US" altLang="en-US" sz="2000" dirty="0"/>
              <a:t>October 2019 – D5.0 Recirculation SB</a:t>
            </a:r>
          </a:p>
          <a:p>
            <a:pPr>
              <a:lnSpc>
                <a:spcPct val="80000"/>
              </a:lnSpc>
            </a:pPr>
            <a:r>
              <a:rPr lang="en-US" altLang="en-US" sz="2000" dirty="0"/>
              <a:t>Jan 2020 – D6.0 Recirculation </a:t>
            </a:r>
            <a:r>
              <a:rPr lang="en-US" altLang="en-US" sz="2000" dirty="0" smtClean="0"/>
              <a:t>SB </a:t>
            </a:r>
          </a:p>
          <a:p>
            <a:pPr>
              <a:lnSpc>
                <a:spcPct val="80000"/>
              </a:lnSpc>
            </a:pPr>
            <a:r>
              <a:rPr lang="en-US" altLang="en-US" sz="2000" dirty="0" smtClean="0">
                <a:solidFill>
                  <a:srgbClr val="0070C0"/>
                </a:solidFill>
              </a:rPr>
              <a:t>&lt;11ax schedule dependency&gt;</a:t>
            </a:r>
          </a:p>
          <a:p>
            <a:pPr>
              <a:lnSpc>
                <a:spcPct val="80000"/>
              </a:lnSpc>
            </a:pPr>
            <a:r>
              <a:rPr lang="en-US" altLang="en-US" sz="2000" dirty="0" smtClean="0"/>
              <a:t>March </a:t>
            </a:r>
            <a:r>
              <a:rPr lang="en-US" altLang="en-US" sz="2000" dirty="0"/>
              <a:t>2020 – </a:t>
            </a:r>
            <a:r>
              <a:rPr lang="en-US" altLang="en-US" sz="2000" dirty="0" err="1"/>
              <a:t>Revcom</a:t>
            </a:r>
            <a:r>
              <a:rPr lang="en-US" altLang="en-US" sz="2000" dirty="0"/>
              <a:t>/SASB approval</a:t>
            </a:r>
          </a:p>
          <a:p>
            <a:pPr>
              <a:lnSpc>
                <a:spcPct val="80000"/>
              </a:lnSpc>
            </a:pPr>
            <a:endParaRPr lang="en-US" altLang="en-US" sz="2000" dirty="0"/>
          </a:p>
          <a:p>
            <a:pPr>
              <a:lnSpc>
                <a:spcPct val="80000"/>
              </a:lnSpc>
            </a:pPr>
            <a:endParaRPr lang="en-US" altLang="en-US" sz="2000" dirty="0" smtClean="0"/>
          </a:p>
          <a:p>
            <a:pPr>
              <a:lnSpc>
                <a:spcPct val="80000"/>
              </a:lnSpc>
            </a:pPr>
            <a:r>
              <a:rPr lang="en-US" altLang="en-US" sz="2000" dirty="0" smtClean="0"/>
              <a:t>Will require off-month ad-hoc meetings</a:t>
            </a:r>
            <a:endParaRPr lang="en-US" altLang="en-US" sz="2000" dirty="0"/>
          </a:p>
        </p:txBody>
      </p:sp>
      <p:sp>
        <p:nvSpPr>
          <p:cNvPr id="2" name="Rectangle 1"/>
          <p:cNvSpPr/>
          <p:nvPr/>
        </p:nvSpPr>
        <p:spPr>
          <a:xfrm>
            <a:off x="4875213" y="5691327"/>
            <a:ext cx="3700854" cy="707886"/>
          </a:xfrm>
          <a:prstGeom prst="rect">
            <a:avLst/>
          </a:prstGeom>
          <a:noFill/>
        </p:spPr>
        <p:txBody>
          <a:bodyPr wrap="square" lIns="91440" tIns="45720" rIns="91440" bIns="45720">
            <a:spAutoFit/>
          </a:bodyPr>
          <a:lstStyle/>
          <a:p>
            <a:pPr algn="ctr"/>
            <a:r>
              <a:rPr lang="en-US" sz="4000" b="1" spc="50" dirty="0" smtClean="0">
                <a:ln w="9525" cmpd="sng">
                  <a:solidFill>
                    <a:schemeClr val="accent1"/>
                  </a:solidFill>
                  <a:prstDash val="solid"/>
                </a:ln>
                <a:solidFill>
                  <a:srgbClr val="70AD47">
                    <a:tint val="1000"/>
                  </a:srgbClr>
                </a:solidFill>
                <a:effectLst>
                  <a:glow rad="38100">
                    <a:schemeClr val="accent1">
                      <a:alpha val="40000"/>
                    </a:schemeClr>
                  </a:glow>
                </a:effectLst>
              </a:rPr>
              <a:t>For discussion</a:t>
            </a:r>
            <a:endParaRPr lang="en-US" sz="40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Tree>
    <p:extLst>
      <p:ext uri="{BB962C8B-B14F-4D97-AF65-F5344CB8AC3E}">
        <p14:creationId xmlns:p14="http://schemas.microsoft.com/office/powerpoint/2010/main" val="15782923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2017</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16</a:t>
            </a:fld>
            <a:endParaRPr lang="en-US" smtClean="0"/>
          </a:p>
        </p:txBody>
      </p:sp>
      <p:sp>
        <p:nvSpPr>
          <p:cNvPr id="25605" name="Rectangle 2"/>
          <p:cNvSpPr>
            <a:spLocks noGrp="1" noChangeArrowheads="1"/>
          </p:cNvSpPr>
          <p:nvPr>
            <p:ph type="title"/>
          </p:nvPr>
        </p:nvSpPr>
        <p:spPr/>
        <p:txBody>
          <a:bodyPr/>
          <a:lstStyle/>
          <a:p>
            <a:r>
              <a:rPr lang="en-US" altLang="en-US" dirty="0" smtClean="0"/>
              <a:t>July – Sept 2017 Meeting Planning</a:t>
            </a:r>
          </a:p>
        </p:txBody>
      </p:sp>
      <p:sp>
        <p:nvSpPr>
          <p:cNvPr id="25606" name="Rectangle 3"/>
          <p:cNvSpPr>
            <a:spLocks noGrp="1" noChangeArrowheads="1"/>
          </p:cNvSpPr>
          <p:nvPr>
            <p:ph type="body" idx="1"/>
          </p:nvPr>
        </p:nvSpPr>
        <p:spPr>
          <a:xfrm>
            <a:off x="685800" y="1981200"/>
            <a:ext cx="7772400" cy="4191000"/>
          </a:xfrm>
        </p:spPr>
        <p:txBody>
          <a:bodyPr/>
          <a:lstStyle/>
          <a:p>
            <a:r>
              <a:rPr lang="en-US" altLang="en-US" sz="2000" dirty="0" smtClean="0"/>
              <a:t>Objectives: Comment collection and IEEE </a:t>
            </a:r>
            <a:r>
              <a:rPr lang="en-US" altLang="en-US" sz="2000" dirty="0" err="1" smtClean="0"/>
              <a:t>Std</a:t>
            </a:r>
            <a:r>
              <a:rPr lang="en-US" altLang="en-US" sz="2000" dirty="0" smtClean="0"/>
              <a:t> 802.11ah-2016 roll-in (complete roll-in before Sept 2017 meeting)</a:t>
            </a:r>
          </a:p>
          <a:p>
            <a:r>
              <a:rPr lang="en-US" altLang="en-US" sz="2000" dirty="0" smtClean="0"/>
              <a:t>Conference </a:t>
            </a:r>
            <a:r>
              <a:rPr lang="en-US" altLang="en-US" sz="2000" dirty="0"/>
              <a:t>c</a:t>
            </a:r>
            <a:r>
              <a:rPr lang="en-US" altLang="en-US" sz="2000" dirty="0" smtClean="0"/>
              <a:t>alls </a:t>
            </a:r>
          </a:p>
          <a:p>
            <a:pPr lvl="1"/>
            <a:r>
              <a:rPr lang="en-US" altLang="en-US" sz="1800" dirty="0" smtClean="0"/>
              <a:t>Fridays July 28, August 4, 11, 18, 25, </a:t>
            </a:r>
            <a:r>
              <a:rPr lang="en-US" sz="1800" dirty="0" smtClean="0"/>
              <a:t>10am Eastern 2 hours</a:t>
            </a:r>
            <a:endParaRPr lang="en-GB" sz="1800" dirty="0"/>
          </a:p>
          <a:p>
            <a:r>
              <a:rPr lang="en-US" altLang="en-US" sz="2000" dirty="0" smtClean="0"/>
              <a:t>Potential October ad-hoc?</a:t>
            </a:r>
          </a:p>
          <a:p>
            <a:r>
              <a:rPr lang="en-US" altLang="en-US" sz="2000" dirty="0" smtClean="0"/>
              <a:t>Schedule review</a:t>
            </a:r>
          </a:p>
          <a:p>
            <a:r>
              <a:rPr lang="en-US" altLang="en-US" sz="2000" dirty="0" smtClean="0"/>
              <a:t>Availability of 11md D1.0 in the IEEE store</a:t>
            </a:r>
          </a:p>
          <a:p>
            <a:pPr lvl="1"/>
            <a:r>
              <a:rPr lang="en-US" altLang="en-US" sz="1800" dirty="0" smtClean="0"/>
              <a:t>TBD</a:t>
            </a:r>
          </a:p>
          <a:p>
            <a:r>
              <a:rPr lang="en-US" altLang="en-US" sz="2000" dirty="0" smtClean="0"/>
              <a:t>Forward to ISO JTC1/SC6 WG1</a:t>
            </a:r>
          </a:p>
          <a:p>
            <a:pPr lvl="1"/>
            <a:r>
              <a:rPr lang="en-US" altLang="en-US" sz="1800" dirty="0" smtClean="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2017</a:t>
            </a:r>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17</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685800" y="1524000"/>
            <a:ext cx="8229600" cy="5334000"/>
          </a:xfrm>
        </p:spPr>
        <p:txBody>
          <a:bodyPr/>
          <a:lstStyle/>
          <a:p>
            <a:r>
              <a:rPr lang="en-US" altLang="en-US" sz="2000" dirty="0">
                <a:hlinkClick r:id="rId3"/>
              </a:rPr>
              <a:t>https://</a:t>
            </a:r>
            <a:r>
              <a:rPr lang="en-US" altLang="en-US" sz="2000" dirty="0" smtClean="0">
                <a:hlinkClick r:id="rId3"/>
              </a:rPr>
              <a:t>mentor.ieee.org/802.11/dcn/17/11-17-0004-03-0000-revision-par-proposal-tgmd.doc</a:t>
            </a:r>
            <a:r>
              <a:rPr lang="en-US" altLang="en-US" sz="2000" dirty="0" smtClean="0"/>
              <a:t> </a:t>
            </a:r>
          </a:p>
          <a:p>
            <a:r>
              <a:rPr lang="en-US" altLang="en-US" sz="2000" dirty="0"/>
              <a:t>Comments: </a:t>
            </a:r>
            <a:r>
              <a:rPr lang="en-US" altLang="en-US" sz="2000" dirty="0">
                <a:hlinkClick r:id="rId4"/>
              </a:rPr>
              <a:t>https://</a:t>
            </a:r>
            <a:r>
              <a:rPr lang="en-US" altLang="en-US" sz="2000" dirty="0" smtClean="0">
                <a:hlinkClick r:id="rId4"/>
              </a:rPr>
              <a:t>mentor.ieee.org/802.11/dcn/17/11-17-0914-00-000m-revmd-wg-cc-comments.xls</a:t>
            </a:r>
            <a:r>
              <a:rPr lang="en-US" altLang="en-US" sz="2000" dirty="0" smtClean="0"/>
              <a:t> </a:t>
            </a:r>
          </a:p>
          <a:p>
            <a:r>
              <a:rPr lang="en-US" altLang="en-US" sz="2000" dirty="0"/>
              <a:t>Approved PARs: </a:t>
            </a:r>
            <a:r>
              <a:rPr lang="en-US" altLang="en-US" sz="2000" dirty="0">
                <a:hlinkClick r:id="rId5"/>
              </a:rPr>
              <a:t>https://</a:t>
            </a:r>
            <a:r>
              <a:rPr lang="en-US" altLang="en-US" sz="2000" dirty="0" smtClean="0">
                <a:hlinkClick r:id="rId5"/>
              </a:rPr>
              <a:t>standards.ieee.org/about/sba/index.html</a:t>
            </a:r>
            <a:r>
              <a:rPr lang="en-US" altLang="en-US" sz="2000" dirty="0" smtClean="0"/>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2017</a:t>
            </a:r>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July 2017 session.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2017</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685800" y="685800"/>
            <a:ext cx="7772400" cy="457200"/>
          </a:xfrm>
        </p:spPr>
        <p:txBody>
          <a:bodyPr/>
          <a:lstStyle/>
          <a:p>
            <a:r>
              <a:rPr lang="en-US" altLang="en-US" sz="2400" dirty="0" err="1" smtClean="0"/>
              <a:t>TGmd</a:t>
            </a:r>
            <a:r>
              <a:rPr lang="en-US" altLang="en-US" sz="2400" dirty="0" smtClean="0"/>
              <a:t> Agenda</a:t>
            </a:r>
          </a:p>
        </p:txBody>
      </p:sp>
      <p:sp>
        <p:nvSpPr>
          <p:cNvPr id="4103" name="Rectangle 19"/>
          <p:cNvSpPr>
            <a:spLocks noChangeArrowheads="1"/>
          </p:cNvSpPr>
          <p:nvPr/>
        </p:nvSpPr>
        <p:spPr bwMode="auto">
          <a:xfrm>
            <a:off x="328867" y="1612705"/>
            <a:ext cx="4010025"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Monday PM1 </a:t>
            </a:r>
            <a:endParaRPr lang="en-US" altLang="en-US" sz="1800" dirty="0"/>
          </a:p>
          <a:p>
            <a:pPr lvl="1"/>
            <a:r>
              <a:rPr lang="en-US" altLang="en-US" sz="1600" dirty="0" smtClean="0"/>
              <a:t>Chair’s </a:t>
            </a:r>
            <a:r>
              <a:rPr lang="en-US" altLang="en-US" sz="1600" dirty="0"/>
              <a:t>Welcome, </a:t>
            </a:r>
            <a:r>
              <a:rPr lang="en-US" altLang="en-US" sz="1600" dirty="0" smtClean="0"/>
              <a:t>Policy &amp; patent reminder</a:t>
            </a:r>
          </a:p>
          <a:p>
            <a:pPr lvl="1"/>
            <a:r>
              <a:rPr lang="en-US" altLang="en-US" sz="1600" dirty="0" smtClean="0"/>
              <a:t>Approve agenda, previous minutes</a:t>
            </a:r>
          </a:p>
          <a:p>
            <a:pPr lvl="1"/>
            <a:r>
              <a:rPr lang="en-US" altLang="en-US" sz="1600" dirty="0" smtClean="0"/>
              <a:t>Status</a:t>
            </a:r>
            <a:r>
              <a:rPr lang="en-US" altLang="en-US" sz="1600" dirty="0"/>
              <a:t>, Review of </a:t>
            </a:r>
            <a:r>
              <a:rPr lang="en-US" altLang="en-US" sz="1600" dirty="0" smtClean="0"/>
              <a:t>Objectives</a:t>
            </a:r>
          </a:p>
          <a:p>
            <a:pPr lvl="1"/>
            <a:r>
              <a:rPr lang="en-GB" sz="1600" dirty="0" smtClean="0"/>
              <a:t>Draft schedule</a:t>
            </a:r>
          </a:p>
          <a:p>
            <a:pPr lvl="1"/>
            <a:r>
              <a:rPr lang="en-US" sz="1600" dirty="0" smtClean="0"/>
              <a:t>11-17-xxx- Mike </a:t>
            </a:r>
            <a:r>
              <a:rPr lang="en-US" sz="1600" dirty="0" err="1" smtClean="0"/>
              <a:t>Montemurro</a:t>
            </a:r>
            <a:endParaRPr lang="en-US" sz="1600" dirty="0" smtClean="0"/>
          </a:p>
          <a:p>
            <a:pPr lvl="1"/>
            <a:r>
              <a:rPr lang="en-US" sz="1600" dirty="0" smtClean="0"/>
              <a:t>11-17-956-Emily Qi</a:t>
            </a:r>
            <a:r>
              <a:rPr lang="en-GB" sz="1400" dirty="0" smtClean="0"/>
              <a:t/>
            </a:r>
            <a:br>
              <a:rPr lang="en-GB" sz="1400" dirty="0" smtClean="0"/>
            </a:br>
            <a:endParaRPr lang="en-GB" sz="1400" dirty="0" smtClean="0"/>
          </a:p>
        </p:txBody>
      </p:sp>
      <p:sp>
        <p:nvSpPr>
          <p:cNvPr id="16" name="Rectangle 35"/>
          <p:cNvSpPr>
            <a:spLocks noChangeArrowheads="1"/>
          </p:cNvSpPr>
          <p:nvPr/>
        </p:nvSpPr>
        <p:spPr bwMode="auto">
          <a:xfrm>
            <a:off x="381000" y="4035339"/>
            <a:ext cx="4343400" cy="8374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Tuesday PM1 </a:t>
            </a:r>
            <a:endParaRPr lang="en-US" altLang="en-US" sz="1800" dirty="0"/>
          </a:p>
          <a:p>
            <a:pPr lvl="1">
              <a:lnSpc>
                <a:spcPct val="80000"/>
              </a:lnSpc>
            </a:pPr>
            <a:r>
              <a:rPr lang="en-US" altLang="en-US" sz="1600" dirty="0" smtClean="0"/>
              <a:t>11-17-989 – Graham Smith – Obsolete comments</a:t>
            </a:r>
            <a:endParaRPr lang="en-GB" sz="1200" dirty="0"/>
          </a:p>
          <a:p>
            <a:pPr lvl="1"/>
            <a:endParaRPr lang="en-US" altLang="en-US" sz="1200" dirty="0" smtClean="0"/>
          </a:p>
          <a:p>
            <a:pPr lvl="1"/>
            <a:endParaRPr lang="en-US" altLang="en-US" sz="1400" dirty="0" smtClean="0"/>
          </a:p>
          <a:p>
            <a:pPr marL="457200" lvl="1" indent="0">
              <a:buNone/>
            </a:pPr>
            <a:endParaRPr lang="en-GB" altLang="en-US" sz="1200" dirty="0"/>
          </a:p>
          <a:p>
            <a:pPr lvl="1"/>
            <a:endParaRPr lang="en-US" altLang="en-US" sz="1200" dirty="0" smtClean="0"/>
          </a:p>
          <a:p>
            <a:pPr lvl="1"/>
            <a:endParaRPr lang="en-US" altLang="en-US" sz="1600" dirty="0" smtClean="0"/>
          </a:p>
          <a:p>
            <a:pPr lvl="1"/>
            <a:endParaRPr lang="en-US" altLang="en-US" sz="1600" dirty="0" smtClean="0"/>
          </a:p>
        </p:txBody>
      </p:sp>
      <p:sp>
        <p:nvSpPr>
          <p:cNvPr id="8" name="Rectangle 35"/>
          <p:cNvSpPr>
            <a:spLocks noChangeArrowheads="1"/>
          </p:cNvSpPr>
          <p:nvPr/>
        </p:nvSpPr>
        <p:spPr bwMode="auto">
          <a:xfrm>
            <a:off x="4875213" y="3200400"/>
            <a:ext cx="3735387"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PM2 </a:t>
            </a:r>
            <a:endParaRPr lang="en-US" altLang="en-US" sz="1800" dirty="0"/>
          </a:p>
          <a:p>
            <a:pPr lvl="1"/>
            <a:r>
              <a:rPr lang="en-US" altLang="en-US" sz="1600" dirty="0" smtClean="0"/>
              <a:t>Presentations</a:t>
            </a:r>
          </a:p>
          <a:p>
            <a:pPr lvl="1">
              <a:lnSpc>
                <a:spcPct val="80000"/>
              </a:lnSpc>
            </a:pPr>
            <a:r>
              <a:rPr lang="en-US" altLang="en-US" sz="1600" dirty="0" smtClean="0"/>
              <a:t>Approve initial schedule</a:t>
            </a:r>
          </a:p>
          <a:p>
            <a:pPr lvl="1">
              <a:lnSpc>
                <a:spcPct val="80000"/>
              </a:lnSpc>
            </a:pPr>
            <a:r>
              <a:rPr lang="en-US" altLang="en-US" sz="1600" dirty="0" smtClean="0"/>
              <a:t>AOB</a:t>
            </a:r>
          </a:p>
          <a:p>
            <a:pPr lvl="1">
              <a:lnSpc>
                <a:spcPct val="80000"/>
              </a:lnSpc>
            </a:pPr>
            <a:r>
              <a:rPr lang="en-US" altLang="en-US" sz="1600" dirty="0" smtClean="0"/>
              <a:t>Plans for July-Sept</a:t>
            </a:r>
          </a:p>
          <a:p>
            <a:pPr lvl="1">
              <a:lnSpc>
                <a:spcPct val="80000"/>
              </a:lnSpc>
            </a:pPr>
            <a:r>
              <a:rPr lang="en-US" altLang="en-US" sz="1600" dirty="0" smtClean="0"/>
              <a:t>Adjourn</a:t>
            </a:r>
            <a:endParaRPr lang="en-US" altLang="en-US" sz="1600" dirty="0"/>
          </a:p>
          <a:p>
            <a:pPr lvl="1"/>
            <a:endParaRPr lang="en-GB" sz="1200" dirty="0"/>
          </a:p>
          <a:p>
            <a:pPr lvl="1"/>
            <a:endParaRPr lang="en-US" altLang="en-US" sz="1200" dirty="0" smtClean="0"/>
          </a:p>
          <a:p>
            <a:pPr lvl="1"/>
            <a:endParaRPr lang="en-US" altLang="en-US" sz="1400" dirty="0" smtClean="0"/>
          </a:p>
          <a:p>
            <a:pPr marL="457200" lvl="1" indent="0">
              <a:buNone/>
            </a:pPr>
            <a:endParaRPr lang="en-GB" altLang="en-US" sz="1200" dirty="0"/>
          </a:p>
          <a:p>
            <a:pPr lvl="1"/>
            <a:endParaRPr lang="en-US" altLang="en-US" sz="1200" dirty="0" smtClean="0"/>
          </a:p>
          <a:p>
            <a:pPr lvl="1"/>
            <a:endParaRPr lang="en-US" altLang="en-US" sz="1600" dirty="0" smtClean="0"/>
          </a:p>
          <a:p>
            <a:pPr lvl="1"/>
            <a:endParaRPr lang="en-US" altLang="en-US" sz="1600" dirty="0" smtClean="0"/>
          </a:p>
        </p:txBody>
      </p:sp>
      <p:sp>
        <p:nvSpPr>
          <p:cNvPr id="9" name="Rectangle 35"/>
          <p:cNvSpPr>
            <a:spLocks noChangeArrowheads="1"/>
          </p:cNvSpPr>
          <p:nvPr/>
        </p:nvSpPr>
        <p:spPr bwMode="auto">
          <a:xfrm>
            <a:off x="381000" y="5139408"/>
            <a:ext cx="4343400" cy="11795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Wednesday PM1 </a:t>
            </a:r>
            <a:endParaRPr lang="en-US" altLang="en-US" sz="1800" dirty="0"/>
          </a:p>
          <a:p>
            <a:pPr lvl="1">
              <a:lnSpc>
                <a:spcPct val="80000"/>
              </a:lnSpc>
            </a:pPr>
            <a:r>
              <a:rPr lang="en-US" altLang="en-US" sz="1600" dirty="0" smtClean="0"/>
              <a:t>11-17-939, 11-17-940 McCann</a:t>
            </a:r>
          </a:p>
          <a:p>
            <a:pPr lvl="1">
              <a:lnSpc>
                <a:spcPct val="80000"/>
              </a:lnSpc>
            </a:pPr>
            <a:r>
              <a:rPr lang="en-US" sz="1600" dirty="0" smtClean="0"/>
              <a:t>11-17-970, 971 – James Yee</a:t>
            </a:r>
          </a:p>
          <a:p>
            <a:pPr lvl="1">
              <a:lnSpc>
                <a:spcPct val="80000"/>
              </a:lnSpc>
            </a:pPr>
            <a:r>
              <a:rPr lang="en-US" sz="1600" dirty="0" smtClean="0"/>
              <a:t>11-17-1030 – </a:t>
            </a:r>
            <a:r>
              <a:rPr lang="en-US" sz="1600" dirty="0" err="1" smtClean="0"/>
              <a:t>Jouni</a:t>
            </a:r>
            <a:r>
              <a:rPr lang="en-US" sz="1600" dirty="0" smtClean="0"/>
              <a:t> </a:t>
            </a:r>
            <a:r>
              <a:rPr lang="en-US" sz="1600" dirty="0" err="1" smtClean="0"/>
              <a:t>Malinen</a:t>
            </a:r>
            <a:endParaRPr lang="en-GB" sz="1200" dirty="0"/>
          </a:p>
          <a:p>
            <a:pPr lvl="1"/>
            <a:endParaRPr lang="en-US" altLang="en-US" sz="1200" dirty="0" smtClean="0"/>
          </a:p>
          <a:p>
            <a:pPr lvl="1"/>
            <a:endParaRPr lang="en-US" altLang="en-US" sz="1400" dirty="0" smtClean="0"/>
          </a:p>
          <a:p>
            <a:pPr marL="457200" lvl="1" indent="0">
              <a:buNone/>
            </a:pPr>
            <a:endParaRPr lang="en-GB" altLang="en-US" sz="1200" dirty="0"/>
          </a:p>
          <a:p>
            <a:pPr lvl="1"/>
            <a:endParaRPr lang="en-US" altLang="en-US" sz="1200" dirty="0" smtClean="0"/>
          </a:p>
          <a:p>
            <a:pPr lvl="1"/>
            <a:endParaRPr lang="en-US" altLang="en-US" sz="1600" dirty="0" smtClean="0"/>
          </a:p>
          <a:p>
            <a:pPr lvl="1"/>
            <a:endParaRPr lang="en-US" altLang="en-US" sz="1600" dirty="0" smtClean="0"/>
          </a:p>
        </p:txBody>
      </p:sp>
      <p:sp>
        <p:nvSpPr>
          <p:cNvPr id="10" name="Rectangle 35"/>
          <p:cNvSpPr>
            <a:spLocks noChangeArrowheads="1"/>
          </p:cNvSpPr>
          <p:nvPr/>
        </p:nvSpPr>
        <p:spPr bwMode="auto">
          <a:xfrm>
            <a:off x="4800600" y="1615274"/>
            <a:ext cx="4343400" cy="8374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PM1 </a:t>
            </a:r>
            <a:endParaRPr lang="en-US" altLang="en-US" sz="1800" dirty="0"/>
          </a:p>
          <a:p>
            <a:pPr lvl="1">
              <a:lnSpc>
                <a:spcPct val="80000"/>
              </a:lnSpc>
            </a:pPr>
            <a:r>
              <a:rPr lang="en-US" sz="1600" dirty="0" smtClean="0"/>
              <a:t>11-17-959 – Adrian Stephens</a:t>
            </a:r>
          </a:p>
          <a:p>
            <a:pPr lvl="1">
              <a:lnSpc>
                <a:spcPct val="80000"/>
              </a:lnSpc>
            </a:pPr>
            <a:r>
              <a:rPr lang="en-US" sz="1600" dirty="0" smtClean="0"/>
              <a:t>11-17-987, 988 – Graham Smith</a:t>
            </a:r>
            <a:endParaRPr lang="en-GB" sz="1200" dirty="0"/>
          </a:p>
          <a:p>
            <a:pPr lvl="1"/>
            <a:endParaRPr lang="en-US" altLang="en-US" sz="1200" dirty="0" smtClean="0"/>
          </a:p>
          <a:p>
            <a:pPr lvl="1"/>
            <a:endParaRPr lang="en-US" altLang="en-US" sz="1400" dirty="0" smtClean="0"/>
          </a:p>
          <a:p>
            <a:pPr marL="457200" lvl="1" indent="0">
              <a:buNone/>
            </a:pPr>
            <a:endParaRPr lang="en-GB" altLang="en-US" sz="1200" dirty="0"/>
          </a:p>
          <a:p>
            <a:pPr lvl="1"/>
            <a:endParaRPr lang="en-US" altLang="en-US" sz="1200" dirty="0" smtClean="0"/>
          </a:p>
          <a:p>
            <a:pPr lvl="1"/>
            <a:endParaRPr lang="en-US" altLang="en-US" sz="1600" dirty="0" smtClean="0"/>
          </a:p>
          <a:p>
            <a:pPr lvl="1"/>
            <a:endParaRPr lang="en-US" altLang="en-US" sz="1600" dirty="0" smtClean="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304800" y="944562"/>
            <a:ext cx="8610600" cy="5532437"/>
          </a:xfrm>
        </p:spPr>
        <p:txBody>
          <a:bodyPr lIns="90487" tIns="44450" rIns="90487" bIns="44450"/>
          <a:lstStyle/>
          <a:p>
            <a:pPr>
              <a:lnSpc>
                <a:spcPct val="80000"/>
              </a:lnSpc>
              <a:spcAft>
                <a:spcPct val="30000"/>
              </a:spcAft>
              <a:buFont typeface="Monotype Sorts"/>
              <a:buNone/>
            </a:pPr>
            <a:r>
              <a:rPr lang="en-US" altLang="en-US" sz="1800" b="1" dirty="0" smtClean="0"/>
              <a:t>	The IEEE-SA strongly recommends that at each WG meeting the chair or a designee:</a:t>
            </a:r>
            <a:endParaRPr lang="en-US" altLang="en-US" sz="1800" dirty="0" smtClean="0"/>
          </a:p>
          <a:p>
            <a:pPr lvl="1">
              <a:lnSpc>
                <a:spcPct val="80000"/>
              </a:lnSpc>
              <a:buFont typeface="Arial" panose="020B0604020202020204" pitchFamily="34" charset="0"/>
              <a:buChar char="•"/>
            </a:pPr>
            <a:r>
              <a:rPr lang="en-US" altLang="en-US" sz="1400" b="1" dirty="0" smtClean="0"/>
              <a:t>Show slides #1 through #4 of this presentation</a:t>
            </a:r>
          </a:p>
          <a:p>
            <a:pPr lvl="1">
              <a:lnSpc>
                <a:spcPct val="80000"/>
              </a:lnSpc>
              <a:buFont typeface="Arial" panose="020B0604020202020204" pitchFamily="34" charset="0"/>
              <a:buChar char="•"/>
            </a:pPr>
            <a:r>
              <a:rPr lang="en-US" altLang="en-US" sz="1400" b="1" dirty="0" smtClean="0"/>
              <a:t>Advise the WG attendees that:</a:t>
            </a:r>
            <a:r>
              <a:rPr lang="en-US" altLang="en-US" sz="1400" dirty="0" smtClean="0"/>
              <a:t> </a:t>
            </a:r>
          </a:p>
          <a:p>
            <a:pPr lvl="2">
              <a:lnSpc>
                <a:spcPct val="80000"/>
              </a:lnSpc>
              <a:buFont typeface="Arial" panose="020B0604020202020204" pitchFamily="34" charset="0"/>
              <a:buChar char="•"/>
            </a:pPr>
            <a:r>
              <a:rPr lang="en-US" altLang="en-US" sz="1400" dirty="0" smtClean="0"/>
              <a:t>The IEEE’s patent policy is described in Clause 6 of the </a:t>
            </a:r>
            <a:r>
              <a:rPr lang="en-US" altLang="en-US" sz="1400" i="1" dirty="0" smtClean="0"/>
              <a:t>IEEE-SA Standards Board Bylaws</a:t>
            </a:r>
            <a:r>
              <a:rPr lang="en-US" altLang="en-US" sz="1400" dirty="0" smtClean="0"/>
              <a:t>;</a:t>
            </a:r>
          </a:p>
          <a:p>
            <a:pPr lvl="2">
              <a:lnSpc>
                <a:spcPct val="80000"/>
              </a:lnSpc>
              <a:buFont typeface="Arial" panose="020B0604020202020204" pitchFamily="34" charset="0"/>
              <a:buChar char="•"/>
            </a:pPr>
            <a:r>
              <a:rPr lang="en-US" altLang="en-US" sz="1400" dirty="0" smtClean="0"/>
              <a:t>Early identification of patent claims which may be essential for the use of standards under development is strongly encouraged; </a:t>
            </a:r>
          </a:p>
          <a:p>
            <a:pPr lvl="2">
              <a:lnSpc>
                <a:spcPct val="80000"/>
              </a:lnSpc>
              <a:buFont typeface="Arial" panose="020B0604020202020204" pitchFamily="34" charset="0"/>
              <a:buChar char="•"/>
            </a:pPr>
            <a:r>
              <a:rPr lang="en-US" alt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br>
            <a:endParaRPr lang="en-US" altLang="en-US" sz="1400" dirty="0" smtClean="0"/>
          </a:p>
          <a:p>
            <a:pPr lvl="1">
              <a:lnSpc>
                <a:spcPct val="20000"/>
              </a:lnSpc>
              <a:buFont typeface="Arial" panose="020B0604020202020204" pitchFamily="34" charset="0"/>
              <a:buChar char="•"/>
            </a:pPr>
            <a:r>
              <a:rPr lang="en-US" altLang="en-US" sz="1400" b="1" dirty="0" smtClean="0"/>
              <a:t>Instruct the WG Secretary to record in the minutes of the relevant WG meeting:</a:t>
            </a:r>
            <a:r>
              <a:rPr lang="en-US" altLang="en-US" sz="900" dirty="0" smtClean="0"/>
              <a:t> </a:t>
            </a:r>
          </a:p>
          <a:p>
            <a:pPr lvl="2">
              <a:lnSpc>
                <a:spcPct val="80000"/>
              </a:lnSpc>
              <a:buFont typeface="Arial" panose="020B0604020202020204" pitchFamily="34" charset="0"/>
              <a:buChar char="•"/>
            </a:pPr>
            <a:r>
              <a:rPr lang="en-US" altLang="en-US" sz="1400" dirty="0" smtClean="0"/>
              <a:t>That the foregoing information was provided and that slides 1 through 4 (and this slide 0, if applicable) were shown; </a:t>
            </a:r>
          </a:p>
          <a:p>
            <a:pPr lvl="2">
              <a:lnSpc>
                <a:spcPct val="80000"/>
              </a:lnSpc>
              <a:buFont typeface="Arial" panose="020B0604020202020204" pitchFamily="34" charset="0"/>
              <a:buChar char="•"/>
            </a:pPr>
            <a:r>
              <a:rPr lang="en-US" alt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a:t>
            </a:r>
            <a:r>
              <a:rPr lang="en-US" altLang="en-US" sz="1400" smtClean="0"/>
              <a:t>standard </a:t>
            </a:r>
          </a:p>
          <a:p>
            <a:pPr lvl="2">
              <a:lnSpc>
                <a:spcPct val="80000"/>
              </a:lnSpc>
              <a:buFont typeface="Arial" panose="020B0604020202020204" pitchFamily="34" charset="0"/>
              <a:buChar char="•"/>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buFont typeface="Arial" panose="020B0604020202020204" pitchFamily="34" charset="0"/>
              <a:buChar char="•"/>
            </a:pPr>
            <a:endParaRPr lang="en-US" altLang="en-US" sz="800" smtClean="0"/>
          </a:p>
          <a:p>
            <a:pPr lvl="1">
              <a:lnSpc>
                <a:spcPct val="80000"/>
              </a:lnSpc>
              <a:spcBef>
                <a:spcPct val="5000"/>
              </a:spcBef>
              <a:buFont typeface="Arial" panose="020B0604020202020204" pitchFamily="34" charset="0"/>
              <a:buChar char="•"/>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14 and 15 on inclusion of potential Essential Patent Claims by incorporation or by reference.</a:t>
            </a:r>
            <a:r>
              <a:rPr lang="en-US" altLang="en-US" sz="1400" smtClean="0">
                <a:solidFill>
                  <a:srgbClr val="FF3300"/>
                </a:solidFill>
              </a:rPr>
              <a:t> </a:t>
            </a:r>
          </a:p>
          <a:p>
            <a:pPr lvl="1">
              <a:lnSpc>
                <a:spcPct val="80000"/>
              </a:lnSpc>
              <a:spcBef>
                <a:spcPct val="5000"/>
              </a:spcBef>
              <a:buFont typeface="Monotype Sorts"/>
              <a:buNone/>
            </a:pPr>
            <a:endParaRPr lang="en-US" altLang="en-US" sz="1200" smtClean="0"/>
          </a:p>
          <a:p>
            <a:pPr lvl="1">
              <a:lnSpc>
                <a:spcPct val="80000"/>
              </a:lnSpc>
              <a:spcBef>
                <a:spcPct val="5000"/>
              </a:spcBef>
              <a:buFont typeface="Monotype Sorts"/>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endParaRPr lang="en-US" altLang="en-US" sz="1200" dirty="0" smtClean="0"/>
          </a:p>
        </p:txBody>
      </p:sp>
      <p:sp>
        <p:nvSpPr>
          <p:cNvPr id="7171" name="Rectangle 1026"/>
          <p:cNvSpPr>
            <a:spLocks noGrp="1" noChangeArrowheads="1"/>
          </p:cNvSpPr>
          <p:nvPr>
            <p:ph type="title"/>
          </p:nvPr>
        </p:nvSpPr>
        <p:spPr>
          <a:xfrm>
            <a:off x="699448" y="480219"/>
            <a:ext cx="7772400" cy="609600"/>
          </a:xfrm>
        </p:spPr>
        <p:txBody>
          <a:bodyPr lIns="90487" tIns="44450" rIns="90487" bIns="44450"/>
          <a:lstStyle/>
          <a:p>
            <a:r>
              <a:rPr lang="en-US" altLang="en-US" sz="2400" u="sng" dirty="0"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367632" y="6475413"/>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4</a:t>
            </a:fld>
            <a:endParaRPr lang="en-US"/>
          </a:p>
        </p:txBody>
      </p:sp>
    </p:spTree>
    <p:extLst>
      <p:ext uri="{BB962C8B-B14F-4D97-AF65-F5344CB8AC3E}">
        <p14:creationId xmlns:p14="http://schemas.microsoft.com/office/powerpoint/2010/main" val="345728075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90500" y="534194"/>
            <a:ext cx="8839200" cy="838200"/>
          </a:xfrm>
        </p:spPr>
        <p:txBody>
          <a:bodyPr/>
          <a:lstStyle/>
          <a:p>
            <a:r>
              <a:rPr lang="en-US" altLang="en-US" sz="3200" u="sng" dirty="0" smtClean="0"/>
              <a:t>Participants, Patents, and Duty to Inform</a:t>
            </a:r>
            <a:endParaRPr lang="en-US" altLang="en-US" sz="3200" dirty="0" smtClean="0"/>
          </a:p>
        </p:txBody>
      </p:sp>
      <p:sp>
        <p:nvSpPr>
          <p:cNvPr id="8195" name="Rectangle 1027"/>
          <p:cNvSpPr>
            <a:spLocks noGrp="1" noChangeArrowheads="1"/>
          </p:cNvSpPr>
          <p:nvPr>
            <p:ph type="body" idx="1"/>
          </p:nvPr>
        </p:nvSpPr>
        <p:spPr>
          <a:xfrm>
            <a:off x="-76200" y="14478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
        <p:nvSpPr>
          <p:cNvPr id="8196" name="Text Box 1028"/>
          <p:cNvSpPr txBox="1">
            <a:spLocks noChangeArrowheads="1"/>
          </p:cNvSpPr>
          <p:nvPr/>
        </p:nvSpPr>
        <p:spPr bwMode="auto">
          <a:xfrm>
            <a:off x="76200" y="6030118"/>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14886416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334963"/>
            <a:ext cx="7772400" cy="1143000"/>
          </a:xfrm>
        </p:spPr>
        <p:txBody>
          <a:bodyPr/>
          <a:lstStyle/>
          <a:p>
            <a:r>
              <a:rPr lang="en-GB" altLang="en-US" u="sng" dirty="0" smtClean="0"/>
              <a:t>Patent Related Links</a:t>
            </a:r>
            <a:endParaRPr lang="en-US" altLang="en-US" u="sng" dirty="0"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dirty="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smtClean="0">
                <a:cs typeface="Times New Roman" panose="02020603050405020304" pitchFamily="18" charset="0"/>
              </a:rPr>
              <a:t>	Patent Policy is stated in these sources:</a:t>
            </a:r>
          </a:p>
          <a:p>
            <a:pPr lvl="1">
              <a:lnSpc>
                <a:spcPct val="90000"/>
              </a:lnSpc>
              <a:buFont typeface="Monotype Sorts"/>
              <a:buNone/>
            </a:pPr>
            <a:r>
              <a:rPr lang="en-GB" altLang="en-US" sz="2400" dirty="0" smtClean="0"/>
              <a:t>		IEEE-SA Standards Boards Bylaws</a:t>
            </a:r>
          </a:p>
          <a:p>
            <a:pPr lvl="1">
              <a:lnSpc>
                <a:spcPct val="90000"/>
              </a:lnSpc>
              <a:buFont typeface="Monotype Sorts"/>
              <a:buNone/>
            </a:pPr>
            <a:r>
              <a:rPr lang="en-US" altLang="en-US" sz="2100" dirty="0" smtClean="0"/>
              <a:t>		</a:t>
            </a:r>
            <a:r>
              <a:rPr lang="en-US" altLang="en-US" sz="2100" i="1" dirty="0" smtClean="0"/>
              <a:t>http://standards.ieee.org/develop/policies/bylaws/sect6-7.html#6</a:t>
            </a:r>
          </a:p>
          <a:p>
            <a:pPr lvl="1">
              <a:lnSpc>
                <a:spcPct val="90000"/>
              </a:lnSpc>
              <a:buFont typeface="Monotype Sorts"/>
              <a:buNone/>
            </a:pPr>
            <a:r>
              <a:rPr lang="en-GB" altLang="en-US" sz="2400" dirty="0" smtClean="0"/>
              <a:t>		IEEE-SA Standards Board Operations Manual</a:t>
            </a:r>
          </a:p>
          <a:p>
            <a:pPr lvl="1">
              <a:lnSpc>
                <a:spcPct val="90000"/>
              </a:lnSpc>
              <a:buFont typeface="Monotype Sorts"/>
              <a:buNone/>
            </a:pPr>
            <a:r>
              <a:rPr lang="en-US" altLang="en-US" sz="2400" dirty="0" smtClean="0"/>
              <a:t>		</a:t>
            </a:r>
            <a:r>
              <a:rPr lang="en-US" altLang="en-US" sz="2100" i="1" dirty="0" smtClean="0"/>
              <a:t>http://standards.ieee.org/develop/policies/opman/sect6.html#6.3</a:t>
            </a:r>
            <a:endParaRPr lang="en-US" altLang="en-US" sz="2400" dirty="0" smtClean="0"/>
          </a:p>
          <a:p>
            <a:pPr lvl="1">
              <a:lnSpc>
                <a:spcPct val="90000"/>
              </a:lnSpc>
              <a:buFont typeface="Monotype Sorts"/>
              <a:buNone/>
            </a:pPr>
            <a:r>
              <a:rPr lang="en-US" altLang="en-US" sz="2400" dirty="0" smtClean="0">
                <a:cs typeface="Times New Roman" panose="02020603050405020304" pitchFamily="18" charset="0"/>
              </a:rPr>
              <a:t>	Material about the patent policy is available at</a:t>
            </a:r>
            <a:r>
              <a:rPr lang="en-US" altLang="en-US" sz="2400" dirty="0" smtClean="0"/>
              <a:t> </a:t>
            </a:r>
          </a:p>
          <a:p>
            <a:pPr lvl="1">
              <a:lnSpc>
                <a:spcPct val="90000"/>
              </a:lnSpc>
              <a:buFont typeface="Monotype Sorts"/>
              <a:buNone/>
            </a:pPr>
            <a:r>
              <a:rPr lang="en-US" altLang="en-US" sz="2400" dirty="0" smtClean="0"/>
              <a:t>		</a:t>
            </a:r>
            <a:r>
              <a:rPr lang="en-US" altLang="en-US" sz="2100" i="1" dirty="0" smtClean="0"/>
              <a:t>http://standards.ieee.org/about/sasb/patcom/materials.html</a:t>
            </a:r>
          </a:p>
        </p:txBody>
      </p:sp>
      <p:sp>
        <p:nvSpPr>
          <p:cNvPr id="9220" name="Text Box 6"/>
          <p:cNvSpPr txBox="1">
            <a:spLocks noChangeArrowheads="1"/>
          </p:cNvSpPr>
          <p:nvPr/>
        </p:nvSpPr>
        <p:spPr bwMode="auto">
          <a:xfrm>
            <a:off x="76200" y="60198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648170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476830"/>
            <a:ext cx="8686800" cy="1143000"/>
          </a:xfrm>
        </p:spPr>
        <p:txBody>
          <a:bodyPr/>
          <a:lstStyle/>
          <a:p>
            <a:r>
              <a:rPr lang="en-US" altLang="en-US" dirty="0" smtClean="0"/>
              <a:t>Call for Potentially Essential Patents</a:t>
            </a:r>
          </a:p>
        </p:txBody>
      </p:sp>
      <p:sp>
        <p:nvSpPr>
          <p:cNvPr id="10243" name="Rectangle 1027"/>
          <p:cNvSpPr>
            <a:spLocks noGrp="1" noChangeArrowheads="1"/>
          </p:cNvSpPr>
          <p:nvPr>
            <p:ph type="body" idx="1"/>
          </p:nvPr>
        </p:nvSpPr>
        <p:spPr>
          <a:xfrm>
            <a:off x="696913" y="1761697"/>
            <a:ext cx="7772400" cy="4114800"/>
          </a:xfrm>
        </p:spPr>
        <p:txBody>
          <a:bodyPr/>
          <a:lstStyle/>
          <a:p>
            <a:pPr>
              <a:buFont typeface="Arial" panose="020B0604020202020204" pitchFamily="34" charset="0"/>
              <a:buChar char="•"/>
            </a:pPr>
            <a:r>
              <a:rPr lang="en-US" alt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dirty="0" smtClean="0"/>
              <a:t>Either speak up now or</a:t>
            </a:r>
          </a:p>
          <a:p>
            <a:pPr lvl="1">
              <a:buFont typeface="Arial" panose="020B0604020202020204" pitchFamily="34" charset="0"/>
              <a:buChar char="•"/>
            </a:pPr>
            <a:r>
              <a:rPr lang="en-US" altLang="en-US" sz="2000" dirty="0" smtClean="0"/>
              <a:t>Provide the chair of this group with the identity of the holder(s) of any and all such claims as soon as possible or</a:t>
            </a:r>
          </a:p>
          <a:p>
            <a:pPr lvl="1">
              <a:buFont typeface="Arial" panose="020B0604020202020204" pitchFamily="34" charset="0"/>
              <a:buChar char="•"/>
            </a:pPr>
            <a:r>
              <a:rPr lang="en-US" altLang="en-US" sz="2000" dirty="0" smtClean="0"/>
              <a:t>Cause an LOA to be submitted</a:t>
            </a:r>
          </a:p>
        </p:txBody>
      </p:sp>
      <p:sp>
        <p:nvSpPr>
          <p:cNvPr id="10244" name="Text Box 1028"/>
          <p:cNvSpPr txBox="1">
            <a:spLocks noChangeArrowheads="1"/>
          </p:cNvSpPr>
          <p:nvPr/>
        </p:nvSpPr>
        <p:spPr bwMode="auto">
          <a:xfrm>
            <a:off x="0" y="60198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6538480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16173" y="759619"/>
            <a:ext cx="8458200" cy="609600"/>
          </a:xfrm>
        </p:spPr>
        <p:txBody>
          <a:bodyPr/>
          <a:lstStyle/>
          <a:p>
            <a:r>
              <a:rPr lang="en-US" altLang="en-US" sz="3200" u="sng" dirty="0"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428625" y="1624013"/>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buFont typeface="Arial" panose="020B0604020202020204" pitchFamily="34" charset="0"/>
              <a:buChar char="•"/>
            </a:pPr>
            <a:r>
              <a:rPr lang="en-US" altLang="en-US" sz="1800" b="1" dirty="0"/>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dirty="0"/>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dirty="0"/>
              <a:t>Don’t discuss specific license rates, terms, or conditions.</a:t>
            </a:r>
          </a:p>
          <a:p>
            <a:pPr lvl="2">
              <a:lnSpc>
                <a:spcPct val="80000"/>
              </a:lnSpc>
              <a:spcAft>
                <a:spcPct val="40000"/>
              </a:spcAft>
              <a:buFont typeface="Arial" panose="020B0604020202020204" pitchFamily="34" charset="0"/>
              <a:buChar char="•"/>
            </a:pPr>
            <a:r>
              <a:rPr lang="en-US" altLang="en-US" sz="1400" dirty="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dirty="0"/>
              <a:t>Technical considerations remain primary focus</a:t>
            </a:r>
            <a:endParaRPr lang="en-US" altLang="en-US" sz="1400" dirty="0"/>
          </a:p>
          <a:p>
            <a:pPr lvl="1">
              <a:lnSpc>
                <a:spcPct val="80000"/>
              </a:lnSpc>
              <a:spcAft>
                <a:spcPct val="40000"/>
              </a:spcAft>
              <a:buFont typeface="Arial" panose="020B0604020202020204" pitchFamily="34" charset="0"/>
              <a:buChar char="•"/>
            </a:pPr>
            <a:r>
              <a:rPr lang="en-US" altLang="en-US" sz="1600" b="1" dirty="0"/>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dirty="0"/>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dirty="0"/>
              <a:t>Don’t be silent if inappropriate topics are discussed … do formally object.</a:t>
            </a:r>
          </a:p>
          <a:p>
            <a:pPr algn="ctr">
              <a:lnSpc>
                <a:spcPct val="80000"/>
              </a:lnSpc>
              <a:buFont typeface="Monotype Sorts"/>
              <a:buNone/>
            </a:pPr>
            <a:r>
              <a:rPr lang="en-US" altLang="en-US" sz="1000" b="1" dirty="0"/>
              <a:t>---------------------------------------------------------------   </a:t>
            </a:r>
            <a:endParaRPr lang="en-US" altLang="en-US" sz="1200" b="1" dirty="0"/>
          </a:p>
          <a:p>
            <a:pPr algn="ctr">
              <a:lnSpc>
                <a:spcPct val="80000"/>
              </a:lnSpc>
              <a:buFont typeface="Monotype Sorts"/>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p:txBody>
      </p:sp>
      <p:sp>
        <p:nvSpPr>
          <p:cNvPr id="11269" name="Text Box 7"/>
          <p:cNvSpPr txBox="1">
            <a:spLocks noChangeArrowheads="1"/>
          </p:cNvSpPr>
          <p:nvPr/>
        </p:nvSpPr>
        <p:spPr bwMode="auto">
          <a:xfrm>
            <a:off x="57150" y="60198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1330436899"/>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21D73FE3-120F-408C-B303-7C3A7515F23A}" type="slidenum">
              <a:rPr lang="en-US" altLang="en-US">
                <a:ea typeface="MS Gothic" panose="020B0609070205080204" pitchFamily="49" charset="-128"/>
              </a:rPr>
              <a:pPr hangingPunct="0">
                <a:buClrTx/>
                <a:buFontTx/>
                <a:buNone/>
              </a:pPr>
              <a:t>9</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685800" y="609600"/>
            <a:ext cx="8001000" cy="1160463"/>
          </a:xfrm>
          <a:ln/>
        </p:spPr>
        <p:txBody>
          <a:bodyPr lIns="90000" tIns="46800" rIns="90000" bIns="46800"/>
          <a:lstStyle/>
          <a:p>
            <a:pPr algn="ct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sz="3200" b="1" dirty="0">
                <a:solidFill>
                  <a:srgbClr val="000000"/>
                </a:solidFill>
              </a:rPr>
              <a:t>Participation in IEEE 802 Meetings</a:t>
            </a:r>
          </a:p>
        </p:txBody>
      </p:sp>
      <p:sp>
        <p:nvSpPr>
          <p:cNvPr id="4101" name="Text Box 5"/>
          <p:cNvSpPr txBox="1">
            <a:spLocks noChangeArrowheads="1"/>
          </p:cNvSpPr>
          <p:nvPr/>
        </p:nvSpPr>
        <p:spPr bwMode="auto">
          <a:xfrm>
            <a:off x="685800" y="1600200"/>
            <a:ext cx="7848600"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smtClean="0">
                <a:ea typeface="MS Gothic" panose="020B0609070205080204" pitchFamily="49" charset="-128"/>
              </a:rPr>
              <a:t>(</a:t>
            </a: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3"/>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a:xfrm>
            <a:off x="8082915" y="6473032"/>
            <a:ext cx="466725" cy="182562"/>
          </a:xfrm>
        </p:spPr>
        <p:txBody>
          <a:bodyPr/>
          <a:lstStyle/>
          <a:p>
            <a:pPr>
              <a:defRPr/>
            </a:pPr>
            <a:r>
              <a:rPr lang="en-US" dirty="0" smtClean="0"/>
              <a:t>Dorothy Stanley, HP Enterprise</a:t>
            </a:r>
            <a:endParaRPr lang="en-US" dirty="0"/>
          </a:p>
        </p:txBody>
      </p:sp>
    </p:spTree>
    <p:extLst>
      <p:ext uri="{BB962C8B-B14F-4D97-AF65-F5344CB8AC3E}">
        <p14:creationId xmlns:p14="http://schemas.microsoft.com/office/powerpoint/2010/main" val="242618528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463068</TotalTime>
  <Words>1822</Words>
  <Application>Microsoft Office PowerPoint</Application>
  <PresentationFormat>On-screen Show (4:3)</PresentationFormat>
  <Paragraphs>344</Paragraphs>
  <Slides>17</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5" baseType="lpstr">
      <vt:lpstr>MS Gothic</vt:lpstr>
      <vt:lpstr>ＭＳ Ｐゴシック</vt:lpstr>
      <vt:lpstr>Arial</vt:lpstr>
      <vt:lpstr>Helvetica</vt:lpstr>
      <vt:lpstr>Monotype Sorts</vt:lpstr>
      <vt:lpstr>Times New Roman</vt:lpstr>
      <vt:lpstr>802-11-Submission</vt:lpstr>
      <vt:lpstr>Document</vt:lpstr>
      <vt:lpstr>IEEE 802.11 TGmd July 2017 Agenda</vt:lpstr>
      <vt:lpstr>Abstract</vt:lpstr>
      <vt:lpstr>TGmd Agenda</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Approve prior TGmd minutes</vt:lpstr>
      <vt:lpstr>Approve final TGmc minutes</vt:lpstr>
      <vt:lpstr>Standard and Amendment Ratification</vt:lpstr>
      <vt:lpstr>TGmd Schedule</vt:lpstr>
      <vt:lpstr>Alternative A- Incorporate 11ax</vt:lpstr>
      <vt:lpstr>Alternative B – through 11aj only</vt:lpstr>
      <vt:lpstr>July – Sept 2017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July 2017</cp:keywords>
  <cp:lastModifiedBy>Stanley, Dorothy</cp:lastModifiedBy>
  <cp:revision>2810</cp:revision>
  <cp:lastPrinted>1998-02-10T13:28:06Z</cp:lastPrinted>
  <dcterms:created xsi:type="dcterms:W3CDTF">2005-01-04T21:26:55Z</dcterms:created>
  <dcterms:modified xsi:type="dcterms:W3CDTF">2017-07-09T19:47:47Z</dcterms:modified>
</cp:coreProperties>
</file>