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17" r:id="rId15"/>
    <p:sldId id="618" r:id="rId16"/>
    <p:sldId id="613" r:id="rId17"/>
    <p:sldId id="619" r:id="rId18"/>
    <p:sldId id="614" r:id="rId19"/>
    <p:sldId id="616" r:id="rId20"/>
    <p:sldId id="390"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83" d="100"/>
          <a:sy n="83" d="100"/>
        </p:scale>
        <p:origin x="-360"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4616"/>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P802.11-17/0859r5</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P802.11-17/0859r5</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P802.11-17/0859r5</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P802.11-17/0859r5</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P802.11-17/0859r5</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20</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P802.11-17/0859r5</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P802.11-17/0859r5</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P802.11-17/0859r5</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July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July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July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0859r5</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July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July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2016-07-</a:t>
            </a:r>
            <a:r>
              <a:rPr lang="en-US" sz="1800" b="0" dirty="0" smtClean="0">
                <a:latin typeface="Arial" charset="0"/>
              </a:rPr>
              <a:t>13</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85800" y="1600200"/>
            <a:ext cx="7772400" cy="4495800"/>
          </a:xfrm>
        </p:spPr>
        <p:txBody>
          <a:bodyPr/>
          <a:lstStyle/>
          <a:p>
            <a:pPr>
              <a:spcBef>
                <a:spcPts val="600"/>
              </a:spcBef>
              <a:buClrTx/>
              <a:buFontTx/>
              <a:buNone/>
            </a:pPr>
            <a:r>
              <a:rPr lang="en-GB" sz="1600" dirty="0">
                <a:cs typeface="MS Gothic" charset="0"/>
              </a:rPr>
              <a:t>All participation in IEEE 802 Working Group meetings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11 July 2017</a:t>
            </a:r>
            <a:br>
              <a:rPr lang="en-US" sz="4000" dirty="0" smtClean="0">
                <a:latin typeface="Arial" charset="0"/>
                <a:cs typeface="Arial" charset="0"/>
              </a:rPr>
            </a:br>
            <a:r>
              <a:rPr lang="en-US" dirty="0" smtClean="0">
                <a:latin typeface="Arial" charset="0"/>
                <a:cs typeface="Arial" charset="0"/>
              </a:rPr>
              <a:t>19:30–21:30,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IPR declarations</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dirty="0" smtClean="0"/>
              <a:t>11-17/1117r1 -&gt; r2</a:t>
            </a:r>
          </a:p>
          <a:p>
            <a:pPr lvl="1">
              <a:lnSpc>
                <a:spcPct val="80000"/>
              </a:lnSpc>
            </a:pPr>
            <a:r>
              <a:rPr lang="en-US" b="0" dirty="0" smtClean="0"/>
              <a:t>Work on comment resolution.</a:t>
            </a:r>
          </a:p>
          <a:p>
            <a:pPr>
              <a:lnSpc>
                <a:spcPct val="80000"/>
              </a:lnSpc>
            </a:pPr>
            <a:r>
              <a:rPr lang="en-US" dirty="0" smtClean="0"/>
              <a:t>Recess until 16:00 Wednesday</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took notes.</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smtClean="0"/>
              <a:t>[53] Moved, to approve the comment resolutions in 11-17/0898r2 marked “Ready for motion”.</a:t>
            </a:r>
          </a:p>
          <a:p>
            <a:pPr lvl="1">
              <a:lnSpc>
                <a:spcPct val="80000"/>
              </a:lnSpc>
            </a:pPr>
            <a:r>
              <a:rPr lang="en-US" dirty="0" smtClean="0"/>
              <a:t>Mover: Joe Levy   Seconder: Ganesh </a:t>
            </a:r>
            <a:r>
              <a:rPr lang="en-US" dirty="0" err="1" smtClean="0"/>
              <a:t>Venkatesan</a:t>
            </a:r>
            <a:endParaRPr lang="en-US" b="0" dirty="0" smtClean="0"/>
          </a:p>
          <a:p>
            <a:pPr lvl="1">
              <a:lnSpc>
                <a:spcPct val="80000"/>
              </a:lnSpc>
            </a:pPr>
            <a:r>
              <a:rPr lang="en-US" dirty="0" smtClean="0"/>
              <a:t>Approved by unanimous consent</a:t>
            </a:r>
            <a:endParaRPr lang="en-US" b="0" dirty="0" smtClean="0"/>
          </a:p>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b="0" dirty="0" smtClean="0"/>
          </a:p>
        </p:txBody>
      </p:sp>
    </p:spTree>
    <p:extLst>
      <p:ext uri="{BB962C8B-B14F-4D97-AF65-F5344CB8AC3E}">
        <p14:creationId xmlns:p14="http://schemas.microsoft.com/office/powerpoint/2010/main" val="339856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457200" y="1981200"/>
            <a:ext cx="8153400" cy="4495800"/>
          </a:xfrm>
          <a:noFill/>
          <a:ln/>
        </p:spPr>
        <p:txBody>
          <a:bodyPr/>
          <a:lstStyle/>
          <a:p>
            <a:pPr marL="342900" lvl="1" indent="-342900">
              <a:lnSpc>
                <a:spcPct val="80000"/>
              </a:lnSpc>
              <a:buFontTx/>
              <a:buChar char="•"/>
            </a:pPr>
            <a:r>
              <a:rPr lang="en-US" sz="1800" b="0" dirty="0" smtClean="0"/>
              <a:t>Look at revised Figures 4-13a, 4-13b, and 4-13c (11-17/1140r0).</a:t>
            </a:r>
            <a:r>
              <a:rPr lang="en-US" sz="1600" dirty="0" smtClean="0"/>
              <a:t> </a:t>
            </a:r>
            <a:r>
              <a:rPr lang="en-US" sz="1600" dirty="0"/>
              <a:t>Suggested changes</a:t>
            </a:r>
            <a:r>
              <a:rPr lang="en-US" sz="1600" dirty="0" smtClean="0"/>
              <a:t>:</a:t>
            </a:r>
            <a:endParaRPr lang="en-US" sz="1800" b="0" dirty="0" smtClean="0"/>
          </a:p>
          <a:p>
            <a:pPr lvl="2">
              <a:lnSpc>
                <a:spcPct val="80000"/>
              </a:lnSpc>
            </a:pPr>
            <a:r>
              <a:rPr lang="en-US" sz="1600" b="0" dirty="0" smtClean="0"/>
              <a:t>Splitting to one EISS per port as at top of 4-13b is best. Change the bottom left of 4-13a, bottom center of 4-14b, and top center and left of 4-13c to also show multiple </a:t>
            </a:r>
            <a:r>
              <a:rPr lang="en-US" sz="1600" b="0" dirty="0" err="1" smtClean="0"/>
              <a:t>EISSes</a:t>
            </a:r>
            <a:r>
              <a:rPr lang="en-US" sz="1600" b="0" dirty="0" smtClean="0"/>
              <a:t>.</a:t>
            </a:r>
          </a:p>
          <a:p>
            <a:pPr lvl="2">
              <a:lnSpc>
                <a:spcPct val="80000"/>
              </a:lnSpc>
            </a:pPr>
            <a:r>
              <a:rPr lang="en-US" sz="1600" dirty="0" smtClean="0"/>
              <a:t>Change “802.1Q MAC Relay Function” to “802.1Q MAC Relay Entity”</a:t>
            </a:r>
          </a:p>
          <a:p>
            <a:pPr lvl="2">
              <a:lnSpc>
                <a:spcPct val="80000"/>
              </a:lnSpc>
            </a:pPr>
            <a:r>
              <a:rPr lang="en-US" sz="1600" b="0" dirty="0" smtClean="0"/>
              <a:t>In 4-13c, show a bridge spanning two STAs by moving the LLC end station on the central AP to the right a bit (swap with adjacent .1Q port stack) and then have one 802.1Q MAC Relay Entity across the right bridg</a:t>
            </a:r>
            <a:r>
              <a:rPr lang="en-US" sz="1600" dirty="0" smtClean="0"/>
              <a:t>e port on the leftmost AP and the left bridge port on the center AP.</a:t>
            </a:r>
          </a:p>
          <a:p>
            <a:pPr lvl="2">
              <a:lnSpc>
                <a:spcPct val="80000"/>
              </a:lnSpc>
            </a:pPr>
            <a:r>
              <a:rPr lang="en-US" sz="1600" dirty="0" smtClean="0"/>
              <a:t>A minor point: where data is being </a:t>
            </a:r>
            <a:r>
              <a:rPr lang="en-US" sz="1600" dirty="0" err="1" smtClean="0"/>
              <a:t>muxed</a:t>
            </a:r>
            <a:r>
              <a:rPr lang="en-US" sz="1600" dirty="0" smtClean="0"/>
              <a:t>/</a:t>
            </a:r>
            <a:r>
              <a:rPr lang="en-US" sz="1600" dirty="0" err="1" smtClean="0"/>
              <a:t>demuxed</a:t>
            </a:r>
            <a:r>
              <a:rPr lang="en-US" sz="1600" dirty="0" smtClean="0"/>
              <a:t> to bridge ports, this is clearer by having jogs in the lines to the </a:t>
            </a:r>
            <a:r>
              <a:rPr lang="en-US" sz="1600" dirty="0" err="1" smtClean="0"/>
              <a:t>ISSes</a:t>
            </a:r>
            <a:r>
              <a:rPr lang="en-US" sz="1600" dirty="0" smtClean="0"/>
              <a:t>. The figures are currently inconsistent on this point. In 4-13a, bottom right is good, bottom left needs jogs. In 4-13b, bottom left and top center are good, bottom center needs jogs. In 4-13c, top center is good, top left needs jogs.</a:t>
            </a:r>
          </a:p>
          <a:p>
            <a:pPr lvl="2">
              <a:lnSpc>
                <a:spcPct val="80000"/>
              </a:lnSpc>
            </a:pPr>
            <a:r>
              <a:rPr lang="en-US" sz="1600" dirty="0" smtClean="0"/>
              <a:t>Extend 802.1Q Media Access Independent </a:t>
            </a:r>
            <a:r>
              <a:rPr lang="en-US" sz="1600" dirty="0" err="1" smtClean="0"/>
              <a:t>Fucntion</a:t>
            </a:r>
            <a:r>
              <a:rPr lang="en-US" sz="1600" dirty="0" smtClean="0"/>
              <a:t> at bottom left of 4-13c so MAC-SAP corresponds with bottom of 802.1Q MAC Relay Entity. (Bottom left of 4-13b is good.)</a:t>
            </a:r>
          </a:p>
          <a:p>
            <a:pPr lvl="2">
              <a:lnSpc>
                <a:spcPct val="80000"/>
              </a:lnSpc>
            </a:pPr>
            <a:r>
              <a:rPr lang="en-US" sz="1600" dirty="0" smtClean="0"/>
              <a:t>Change stuff above DS-SAP in 4-13c top right to just be one box saying “Portal”.</a:t>
            </a:r>
          </a:p>
          <a:p>
            <a:pPr lvl="2">
              <a:lnSpc>
                <a:spcPct val="80000"/>
              </a:lnSpc>
            </a:pPr>
            <a:r>
              <a:rPr lang="en-US" sz="1600" dirty="0" smtClean="0"/>
              <a:t>“802.1Q Media Access Independent Function” -&gt; “802.1Q Media Independent Function.</a:t>
            </a:r>
            <a:endParaRPr lang="en-US" sz="1600" dirty="0"/>
          </a:p>
          <a:p>
            <a:pPr lvl="2">
              <a:lnSpc>
                <a:spcPct val="80000"/>
              </a:lnSpc>
            </a:pPr>
            <a:endParaRPr lang="en-US" sz="1600" b="0" dirty="0" smtClean="0"/>
          </a:p>
        </p:txBody>
      </p:sp>
    </p:spTree>
    <p:extLst>
      <p:ext uri="{BB962C8B-B14F-4D97-AF65-F5344CB8AC3E}">
        <p14:creationId xmlns:p14="http://schemas.microsoft.com/office/powerpoint/2010/main" val="3911268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19647402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smtClean="0">
                <a:latin typeface="Arial" charset="0"/>
                <a:cs typeface="Arial" charset="0"/>
              </a:rPr>
              <a:t>08:00–10:00, Room 30412</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08:10</a:t>
            </a:r>
            <a:endParaRPr lang="en-US" dirty="0"/>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endParaRPr lang="en-US" b="0" dirty="0" smtClean="0"/>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b="0" dirty="0" smtClean="0"/>
              <a:t>11-17/1134r0 Ganesh </a:t>
            </a:r>
            <a:r>
              <a:rPr lang="en-US" b="0" dirty="0" err="1" smtClean="0"/>
              <a:t>Venkatesan</a:t>
            </a:r>
            <a:endParaRPr lang="en-US" b="0" dirty="0" smtClean="0"/>
          </a:p>
          <a:p>
            <a:pPr lvl="2">
              <a:lnSpc>
                <a:spcPct val="80000"/>
              </a:lnSpc>
            </a:pPr>
            <a:r>
              <a:rPr lang="en-US" dirty="0" smtClean="0"/>
              <a:t>-&gt; r1</a:t>
            </a:r>
            <a:endParaRPr lang="en-US" b="0" dirty="0" smtClean="0"/>
          </a:p>
          <a:p>
            <a:pPr lvl="1">
              <a:lnSpc>
                <a:spcPct val="80000"/>
              </a:lnSpc>
            </a:pPr>
            <a:r>
              <a:rPr lang="en-US" dirty="0" smtClean="0"/>
              <a:t>11-17/1140r1 Joseph Levy</a:t>
            </a:r>
            <a:endParaRPr lang="en-US" b="0" dirty="0" smtClean="0"/>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a:latin typeface="Arial" charset="0"/>
                <a:cs typeface="Arial" charset="0"/>
              </a:rPr>
              <a:t>08:00–10:</a:t>
            </a:r>
            <a:r>
              <a:rPr lang="en-US" dirty="0" smtClean="0">
                <a:latin typeface="Arial" charset="0"/>
                <a:cs typeface="Arial" charset="0"/>
              </a:rPr>
              <a:t>00, Room 30412</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September 2017 </a:t>
            </a:r>
            <a:r>
              <a:rPr lang="en-US" sz="2400" dirty="0"/>
              <a:t>802.11 meeting on </a:t>
            </a:r>
            <a:r>
              <a:rPr lang="en-US" sz="2400" dirty="0" smtClean="0"/>
              <a:t>Monday </a:t>
            </a:r>
            <a:r>
              <a:rPr lang="en-US" sz="2400" dirty="0" smtClean="0"/>
              <a:t>July </a:t>
            </a:r>
            <a:r>
              <a:rPr lang="en-US" sz="2400" dirty="0" smtClean="0"/>
              <a:t>31</a:t>
            </a:r>
            <a:r>
              <a:rPr lang="en-US" sz="2400" baseline="30000" dirty="0" smtClean="0"/>
              <a:t>st</a:t>
            </a:r>
            <a:r>
              <a:rPr lang="en-US" sz="2400" dirty="0" smtClean="0"/>
              <a:t>, </a:t>
            </a:r>
            <a:r>
              <a:rPr lang="en-US" sz="2400" dirty="0" smtClean="0"/>
              <a:t>August 7</a:t>
            </a:r>
            <a:r>
              <a:rPr lang="en-US" sz="2400" baseline="30000" dirty="0" smtClean="0"/>
              <a:t>th</a:t>
            </a:r>
            <a:r>
              <a:rPr lang="en-US" sz="2400" dirty="0" smtClean="0"/>
              <a:t>, and </a:t>
            </a:r>
            <a:r>
              <a:rPr lang="en-US" sz="2400" dirty="0" smtClean="0"/>
              <a:t>August 28</a:t>
            </a:r>
            <a:r>
              <a:rPr lang="en-US" sz="2400" baseline="30000" dirty="0" smtClean="0"/>
              <a:t>th</a:t>
            </a:r>
            <a:r>
              <a:rPr lang="en-US" sz="2400" dirty="0"/>
              <a:t> </a:t>
            </a:r>
            <a:r>
              <a:rPr lang="en-US" sz="2400" dirty="0" smtClean="0"/>
              <a:t>at </a:t>
            </a:r>
            <a:r>
              <a:rPr lang="en-US" sz="2400" dirty="0"/>
              <a:t>9</a:t>
            </a:r>
            <a:r>
              <a:rPr lang="en-US" sz="2400" dirty="0" smtClean="0"/>
              <a:t>am Eastern </a:t>
            </a:r>
            <a:r>
              <a:rPr lang="en-US" sz="2400" dirty="0"/>
              <a:t>US Time.</a:t>
            </a:r>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r>
              <a:rPr lang="en-US" dirty="0"/>
              <a:t>Adjourn </a:t>
            </a:r>
            <a:r>
              <a:rPr lang="en-US"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Berlin, Germany</a:t>
            </a:r>
            <a:endParaRPr lang="en-US" sz="2800" dirty="0">
              <a:latin typeface="Arial" charset="0"/>
            </a:endParaRPr>
          </a:p>
          <a:p>
            <a:pPr algn="ctr">
              <a:lnSpc>
                <a:spcPct val="90000"/>
              </a:lnSpc>
              <a:buFontTx/>
              <a:buNone/>
            </a:pPr>
            <a:r>
              <a:rPr lang="en-US" sz="2800" dirty="0" smtClean="0">
                <a:latin typeface="Arial" charset="0"/>
              </a:rPr>
              <a:t>10-13 July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20</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July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err="1" smtClean="0">
                <a:latin typeface="Arial"/>
                <a:cs typeface="Arial"/>
              </a:rPr>
              <a:t>Estrel</a:t>
            </a:r>
            <a:r>
              <a:rPr lang="en-US" dirty="0" smtClean="0">
                <a:latin typeface="Arial"/>
                <a:cs typeface="Arial"/>
              </a:rPr>
              <a:t> Hotel, Berlin, Germany</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762000" y="685800"/>
            <a:ext cx="7620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a:t>
            </a:r>
            <a:r>
              <a:rPr lang="en-US" sz="2400" dirty="0"/>
              <a:t>Final WG &amp; </a:t>
            </a:r>
            <a:r>
              <a:rPr lang="en-US" sz="2400" dirty="0" err="1"/>
              <a:t>ExecComm</a:t>
            </a:r>
            <a:r>
              <a:rPr lang="en-US" sz="2400" dirty="0"/>
              <a:t> &amp; </a:t>
            </a:r>
            <a:r>
              <a:rPr lang="en-US" sz="2400" dirty="0" err="1"/>
              <a:t>RevCom</a:t>
            </a:r>
            <a:r>
              <a:rPr lang="en-US" sz="2400" dirty="0"/>
              <a:t> </a:t>
            </a:r>
            <a:r>
              <a:rPr lang="en-US" sz="2400" dirty="0" smtClean="0"/>
              <a:t>Approval</a:t>
            </a:r>
            <a:endParaRPr lang="en-US" sz="2400" dirty="0"/>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8127288"/>
              </p:ext>
            </p:extLst>
          </p:nvPr>
        </p:nvGraphicFramePr>
        <p:xfrm>
          <a:off x="762000" y="2819400"/>
          <a:ext cx="7696199" cy="219347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Wednesday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a:t>
                      </a:r>
                      <a:r>
                        <a:rPr lang="en-US" sz="2000" strike="noStrike" dirty="0" smtClean="0">
                          <a:latin typeface="+mn-lt"/>
                          <a:cs typeface="Arial" charset="0"/>
                        </a:rPr>
                        <a:t>30412</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took notes</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11-17/0513r0 as the minutes of the </a:t>
            </a:r>
            <a:r>
              <a:rPr lang="en-US" b="0" dirty="0" err="1"/>
              <a:t>Daejeon</a:t>
            </a:r>
            <a:r>
              <a:rPr lang="en-US" b="0" dirty="0"/>
              <a:t> </a:t>
            </a:r>
            <a:r>
              <a:rPr lang="en-US" b="0" dirty="0" err="1"/>
              <a:t>TGak</a:t>
            </a:r>
            <a:r>
              <a:rPr lang="en-US" b="0" dirty="0"/>
              <a:t> meeting in May.</a:t>
            </a:r>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approve the following minutes of </a:t>
            </a:r>
            <a:r>
              <a:rPr lang="en-US" b="0" dirty="0" err="1"/>
              <a:t>TGak</a:t>
            </a:r>
            <a:r>
              <a:rPr lang="en-US" b="0" dirty="0"/>
              <a:t> teleconferences held since the </a:t>
            </a:r>
            <a:r>
              <a:rPr lang="en-US" b="0" dirty="0" smtClean="0"/>
              <a:t>May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22 May</a:t>
            </a:r>
            <a:r>
              <a:rPr lang="en-US" dirty="0"/>
              <a:t> </a:t>
            </a:r>
            <a:r>
              <a:rPr lang="en-US" dirty="0" smtClean="0"/>
              <a:t>&amp; 12 June</a:t>
            </a:r>
            <a:r>
              <a:rPr lang="en-US" dirty="0"/>
              <a:t> </a:t>
            </a:r>
            <a:r>
              <a:rPr lang="en-US" dirty="0" smtClean="0"/>
              <a:t>&amp; 26 June: 11-17/0860r4</a:t>
            </a:r>
            <a:endParaRPr lang="en-US" dirty="0"/>
          </a:p>
          <a:p>
            <a:pPr lvl="1">
              <a:lnSpc>
                <a:spcPct val="80000"/>
              </a:lnSpc>
            </a:pPr>
            <a:r>
              <a:rPr lang="en-US" dirty="0"/>
              <a:t>“[Motion 52]” added to </a:t>
            </a:r>
            <a:r>
              <a:rPr lang="en-US" dirty="0" smtClean="0"/>
              <a:t>motion producing r5</a:t>
            </a:r>
            <a:endParaRPr lang="en-US" dirty="0"/>
          </a:p>
          <a:p>
            <a:pPr lvl="1">
              <a:lnSpc>
                <a:spcPct val="80000"/>
              </a:lnSpc>
            </a:pPr>
            <a:r>
              <a:rPr lang="en-US" dirty="0" smtClean="0"/>
              <a:t>Amendment and Minutes 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a:t>
            </a:r>
            <a:r>
              <a:rPr lang="en-US" dirty="0">
                <a:latin typeface="Arial" charset="0"/>
                <a:cs typeface="Arial" charset="0"/>
              </a:rPr>
              <a:t>00 – </a:t>
            </a:r>
            <a:r>
              <a:rPr lang="en-US" dirty="0" smtClean="0">
                <a:latin typeface="Arial" charset="0"/>
                <a:cs typeface="Arial" charset="0"/>
              </a:rPr>
              <a:t>18:00, Room 30441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b="0" dirty="0" smtClean="0"/>
          </a:p>
          <a:p>
            <a:pPr>
              <a:lnSpc>
                <a:spcPct val="80000"/>
              </a:lnSpc>
            </a:pPr>
            <a:r>
              <a:rPr lang="en-US" b="0" dirty="0" smtClean="0"/>
              <a:t>The Editor announced that D4.1 should be posted later today and will reflect 11-17/0898r1.</a:t>
            </a:r>
          </a:p>
          <a:p>
            <a:pPr>
              <a:lnSpc>
                <a:spcPct val="80000"/>
              </a:lnSpc>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19:30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135371</TotalTime>
  <Words>2277</Words>
  <Application>Microsoft Macintosh PowerPoint</Application>
  <PresentationFormat>On-screen Show (4:3)</PresentationFormat>
  <Paragraphs>322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802-11-Submission</vt:lpstr>
      <vt:lpstr>July 2017 802.11ak Agenda</vt:lpstr>
      <vt:lpstr>IEEE 802.11ak/GLK: Enhancements For Transit Links Within Bridged Networks</vt:lpstr>
      <vt:lpstr>Venue</vt:lpstr>
      <vt:lpstr>TGak Timeline</vt:lpstr>
      <vt:lpstr>Sessions</vt:lpstr>
      <vt:lpstr>Monday, 10 July 2017 16:00 – 18:00, Room 30441</vt:lpstr>
      <vt:lpstr>Monday, 10 July 2017 16:00 – 18:00, Room 30441</vt:lpstr>
      <vt:lpstr>Monday, 10 July 2017 16:00 – 18:00, Room 30441</vt:lpstr>
      <vt:lpstr>Participants, Patents, and Duty to Inform</vt:lpstr>
      <vt:lpstr>Patent Related Links</vt:lpstr>
      <vt:lpstr>Call for Potentially Essential Patents</vt:lpstr>
      <vt:lpstr>Participation in IEEE 802 Meetings</vt:lpstr>
      <vt:lpstr>Other Guidelines for IEEE WG Meetings</vt:lpstr>
      <vt:lpstr>Tuesday, 11 July 2017 19:30–21:30, Room 30441</vt:lpstr>
      <vt:lpstr>Wednesday, 12 July 2017 16:00–18:00, Room 30441</vt:lpstr>
      <vt:lpstr>Wednesday, 12 July 2017 16:00–18:00, Room 30441</vt:lpstr>
      <vt:lpstr>Wednesday, 12 July 2017 16:00–18:00, Room 30441</vt:lpstr>
      <vt:lpstr>Thursday, 13 July 2017 08:00–10:00, Room 30412</vt:lpstr>
      <vt:lpstr>Thursday, 13 July 2017 08:00–10:00, Room 30412</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1532</cp:revision>
  <cp:lastPrinted>2016-06-15T02:09:12Z</cp:lastPrinted>
  <dcterms:created xsi:type="dcterms:W3CDTF">2006-12-04T03:46:13Z</dcterms:created>
  <dcterms:modified xsi:type="dcterms:W3CDTF">2017-07-13T08:08:42Z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